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85" r:id="rId8"/>
    <p:sldId id="264" r:id="rId9"/>
    <p:sldId id="28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6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9" d="100"/>
          <a:sy n="89" d="100"/>
        </p:scale>
        <p:origin x="-1258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37347"/>
            <a:ext cx="7772400" cy="176310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Sociální práce na základních školách v Tachově za účelem </a:t>
            </a:r>
            <a:r>
              <a:rPr lang="cs-CZ" b="1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desegregace</a:t>
            </a:r>
            <a:r>
              <a:rPr lang="cs-CZ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ve vzdělávání </a:t>
            </a:r>
            <a:endParaRPr lang="cs-CZ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 err="1">
                <a:solidFill>
                  <a:schemeClr val="tx1"/>
                </a:solidFill>
              </a:rPr>
              <a:t>Prezentace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 smtClean="0">
                <a:solidFill>
                  <a:schemeClr val="tx1"/>
                </a:solidFill>
              </a:rPr>
              <a:t>projektu</a:t>
            </a:r>
            <a:endParaRPr lang="cs-CZ" dirty="0" smtClean="0">
              <a:solidFill>
                <a:schemeClr val="tx1"/>
              </a:solidFill>
            </a:endParaRPr>
          </a:p>
          <a:p>
            <a:r>
              <a:rPr lang="cs-CZ" dirty="0" smtClean="0">
                <a:solidFill>
                  <a:schemeClr val="tx1"/>
                </a:solidFill>
              </a:rPr>
              <a:t>Mgr. Vendula Machová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16.4.2025</a:t>
            </a:r>
            <a:endParaRPr dirty="0">
              <a:solidFill>
                <a:schemeClr val="tx1"/>
              </a:solidFill>
            </a:endParaRPr>
          </a:p>
        </p:txBody>
      </p:sp>
      <p:pic>
        <p:nvPicPr>
          <p:cNvPr id="4" name="Picture 3" descr="logotyp-cervena-1000px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" y="91440"/>
            <a:ext cx="94676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sz="2400" dirty="0">
                <a:solidFill>
                  <a:srgbClr val="C00000"/>
                </a:solidFill>
              </a:rPr>
              <a:t>3. </a:t>
            </a:r>
            <a:r>
              <a:rPr sz="2400" dirty="0" err="1">
                <a:solidFill>
                  <a:srgbClr val="C00000"/>
                </a:solidFill>
              </a:rPr>
              <a:t>Aktivita</a:t>
            </a:r>
            <a:r>
              <a:rPr sz="2400" dirty="0">
                <a:solidFill>
                  <a:srgbClr val="C00000"/>
                </a:solidFill>
              </a:rPr>
              <a:t>: </a:t>
            </a:r>
            <a:r>
              <a:rPr sz="2400" dirty="0" err="1">
                <a:solidFill>
                  <a:srgbClr val="C00000"/>
                </a:solidFill>
              </a:rPr>
              <a:t>Vytvoření</a:t>
            </a:r>
            <a:r>
              <a:rPr sz="2400" dirty="0">
                <a:solidFill>
                  <a:srgbClr val="C00000"/>
                </a:solidFill>
              </a:rPr>
              <a:t> </a:t>
            </a:r>
            <a:r>
              <a:rPr sz="2400" dirty="0" err="1">
                <a:solidFill>
                  <a:srgbClr val="C00000"/>
                </a:solidFill>
              </a:rPr>
              <a:t>užšího</a:t>
            </a:r>
            <a:r>
              <a:rPr sz="2400" dirty="0">
                <a:solidFill>
                  <a:srgbClr val="C00000"/>
                </a:solidFill>
              </a:rPr>
              <a:t> </a:t>
            </a:r>
            <a:r>
              <a:rPr sz="2400" dirty="0" err="1">
                <a:solidFill>
                  <a:srgbClr val="C00000"/>
                </a:solidFill>
              </a:rPr>
              <a:t>týmu</a:t>
            </a:r>
            <a:r>
              <a:rPr sz="2400" dirty="0">
                <a:solidFill>
                  <a:srgbClr val="C00000"/>
                </a:solidFill>
              </a:rPr>
              <a:t> </a:t>
            </a:r>
            <a:r>
              <a:rPr sz="2400" dirty="0" err="1">
                <a:solidFill>
                  <a:srgbClr val="C00000"/>
                </a:solidFill>
              </a:rPr>
              <a:t>motivovaných</a:t>
            </a:r>
            <a:r>
              <a:rPr sz="2400" dirty="0">
                <a:solidFill>
                  <a:srgbClr val="C00000"/>
                </a:solidFill>
              </a:rPr>
              <a:t> </a:t>
            </a:r>
            <a:r>
              <a:rPr sz="2400" dirty="0" err="1">
                <a:solidFill>
                  <a:srgbClr val="C00000"/>
                </a:solidFill>
              </a:rPr>
              <a:t>pedagogů</a:t>
            </a:r>
            <a:endParaRPr sz="2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b="1" dirty="0" err="1"/>
              <a:t>Cíl</a:t>
            </a:r>
            <a:r>
              <a:rPr b="1" dirty="0"/>
              <a:t> </a:t>
            </a:r>
            <a:r>
              <a:rPr b="1" dirty="0" err="1"/>
              <a:t>aktivity</a:t>
            </a:r>
            <a:r>
              <a:rPr b="1" dirty="0"/>
              <a:t>:</a:t>
            </a:r>
          </a:p>
          <a:p>
            <a:r>
              <a:rPr dirty="0" err="1"/>
              <a:t>Zajistit</a:t>
            </a:r>
            <a:r>
              <a:rPr dirty="0"/>
              <a:t> </a:t>
            </a:r>
            <a:r>
              <a:rPr dirty="0" err="1"/>
              <a:t>efektivní</a:t>
            </a:r>
            <a:r>
              <a:rPr dirty="0"/>
              <a:t> </a:t>
            </a:r>
            <a:r>
              <a:rPr dirty="0" err="1"/>
              <a:t>spolupráci</a:t>
            </a:r>
            <a:r>
              <a:rPr dirty="0"/>
              <a:t> </a:t>
            </a:r>
            <a:r>
              <a:rPr dirty="0" err="1"/>
              <a:t>mezi</a:t>
            </a:r>
            <a:r>
              <a:rPr dirty="0"/>
              <a:t> </a:t>
            </a:r>
            <a:r>
              <a:rPr dirty="0" err="1"/>
              <a:t>školním</a:t>
            </a:r>
            <a:r>
              <a:rPr dirty="0"/>
              <a:t> </a:t>
            </a:r>
            <a:r>
              <a:rPr dirty="0" err="1"/>
              <a:t>prostředím</a:t>
            </a:r>
            <a:r>
              <a:rPr dirty="0"/>
              <a:t> a </a:t>
            </a:r>
            <a:r>
              <a:rPr dirty="0" err="1"/>
              <a:t>sociální</a:t>
            </a:r>
            <a:r>
              <a:rPr dirty="0"/>
              <a:t> </a:t>
            </a:r>
            <a:r>
              <a:rPr dirty="0" err="1"/>
              <a:t>prací</a:t>
            </a:r>
            <a:r>
              <a:rPr dirty="0"/>
              <a:t> </a:t>
            </a:r>
            <a:r>
              <a:rPr dirty="0" err="1"/>
              <a:t>prostřednictvím</a:t>
            </a:r>
            <a:r>
              <a:rPr dirty="0"/>
              <a:t> </a:t>
            </a:r>
            <a:r>
              <a:rPr dirty="0" err="1"/>
              <a:t>dobrovolně</a:t>
            </a:r>
            <a:r>
              <a:rPr dirty="0"/>
              <a:t> </a:t>
            </a:r>
            <a:r>
              <a:rPr dirty="0" err="1"/>
              <a:t>zapojených</a:t>
            </a:r>
            <a:r>
              <a:rPr dirty="0"/>
              <a:t> </a:t>
            </a:r>
            <a:r>
              <a:rPr dirty="0" err="1"/>
              <a:t>pedagogů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b="1" dirty="0" err="1"/>
              <a:t>Popis</a:t>
            </a:r>
            <a:r>
              <a:rPr b="1" dirty="0"/>
              <a:t>:</a:t>
            </a:r>
          </a:p>
          <a:p>
            <a:r>
              <a:rPr dirty="0"/>
              <a:t>V </a:t>
            </a:r>
            <a:r>
              <a:rPr dirty="0" err="1"/>
              <a:t>každé</a:t>
            </a:r>
            <a:r>
              <a:rPr dirty="0"/>
              <a:t> </a:t>
            </a:r>
            <a:r>
              <a:rPr dirty="0" err="1"/>
              <a:t>škole</a:t>
            </a:r>
            <a:r>
              <a:rPr dirty="0"/>
              <a:t> </a:t>
            </a:r>
            <a:r>
              <a:rPr dirty="0" err="1"/>
              <a:t>bude</a:t>
            </a:r>
            <a:r>
              <a:rPr dirty="0"/>
              <a:t> </a:t>
            </a:r>
            <a:r>
              <a:rPr dirty="0" err="1"/>
              <a:t>sestaven</a:t>
            </a:r>
            <a:r>
              <a:rPr dirty="0"/>
              <a:t> </a:t>
            </a:r>
            <a:r>
              <a:rPr dirty="0" err="1"/>
              <a:t>tým</a:t>
            </a:r>
            <a:r>
              <a:rPr dirty="0"/>
              <a:t> </a:t>
            </a:r>
            <a:r>
              <a:rPr dirty="0" err="1"/>
              <a:t>pedagogů</a:t>
            </a:r>
            <a:r>
              <a:rPr dirty="0"/>
              <a:t>, </a:t>
            </a:r>
            <a:r>
              <a:rPr dirty="0" err="1"/>
              <a:t>kteří</a:t>
            </a:r>
            <a:r>
              <a:rPr dirty="0"/>
              <a:t> </a:t>
            </a:r>
            <a:r>
              <a:rPr dirty="0" err="1"/>
              <a:t>budou</a:t>
            </a:r>
            <a:r>
              <a:rPr dirty="0"/>
              <a:t> </a:t>
            </a:r>
            <a:r>
              <a:rPr dirty="0" err="1"/>
              <a:t>mít</a:t>
            </a:r>
            <a:r>
              <a:rPr dirty="0"/>
              <a:t> </a:t>
            </a:r>
            <a:r>
              <a:rPr dirty="0" err="1"/>
              <a:t>zájem</a:t>
            </a:r>
            <a:r>
              <a:rPr dirty="0"/>
              <a:t> </a:t>
            </a:r>
            <a:r>
              <a:rPr dirty="0" err="1"/>
              <a:t>aktivně</a:t>
            </a:r>
            <a:r>
              <a:rPr dirty="0"/>
              <a:t> </a:t>
            </a:r>
            <a:r>
              <a:rPr dirty="0" err="1"/>
              <a:t>spolupracovat</a:t>
            </a:r>
            <a:r>
              <a:rPr dirty="0"/>
              <a:t> se </a:t>
            </a:r>
            <a:r>
              <a:rPr dirty="0" err="1"/>
              <a:t>sociálním</a:t>
            </a:r>
            <a:r>
              <a:rPr dirty="0"/>
              <a:t> </a:t>
            </a:r>
            <a:r>
              <a:rPr dirty="0" err="1"/>
              <a:t>pracovníkem</a:t>
            </a:r>
            <a:r>
              <a:rPr dirty="0"/>
              <a:t>. Tito </a:t>
            </a:r>
            <a:r>
              <a:rPr dirty="0" err="1"/>
              <a:t>pedagogové</a:t>
            </a:r>
            <a:r>
              <a:rPr dirty="0"/>
              <a:t> </a:t>
            </a:r>
            <a:r>
              <a:rPr dirty="0" err="1"/>
              <a:t>budou</a:t>
            </a:r>
            <a:r>
              <a:rPr dirty="0"/>
              <a:t> </a:t>
            </a:r>
            <a:r>
              <a:rPr dirty="0" err="1"/>
              <a:t>klíčovými</a:t>
            </a:r>
            <a:r>
              <a:rPr dirty="0"/>
              <a:t> </a:t>
            </a:r>
            <a:r>
              <a:rPr dirty="0" err="1"/>
              <a:t>partnery</a:t>
            </a:r>
            <a:r>
              <a:rPr dirty="0"/>
              <a:t> </a:t>
            </a:r>
            <a:r>
              <a:rPr dirty="0" err="1"/>
              <a:t>při</a:t>
            </a:r>
            <a:r>
              <a:rPr dirty="0"/>
              <a:t> </a:t>
            </a:r>
            <a:r>
              <a:rPr dirty="0" err="1"/>
              <a:t>identifikaci</a:t>
            </a:r>
            <a:r>
              <a:rPr dirty="0"/>
              <a:t> </a:t>
            </a:r>
            <a:r>
              <a:rPr dirty="0" err="1"/>
              <a:t>potřeb</a:t>
            </a:r>
            <a:r>
              <a:rPr dirty="0"/>
              <a:t> </a:t>
            </a:r>
            <a:r>
              <a:rPr dirty="0" err="1"/>
              <a:t>žáků</a:t>
            </a:r>
            <a:r>
              <a:rPr dirty="0"/>
              <a:t>, </a:t>
            </a:r>
            <a:r>
              <a:rPr dirty="0" err="1"/>
              <a:t>plánování</a:t>
            </a:r>
            <a:r>
              <a:rPr dirty="0"/>
              <a:t> a </a:t>
            </a:r>
            <a:r>
              <a:rPr dirty="0" err="1"/>
              <a:t>realizaci</a:t>
            </a:r>
            <a:r>
              <a:rPr dirty="0"/>
              <a:t> </a:t>
            </a:r>
            <a:r>
              <a:rPr dirty="0" err="1"/>
              <a:t>podpůrných</a:t>
            </a:r>
            <a:r>
              <a:rPr dirty="0"/>
              <a:t> </a:t>
            </a:r>
            <a:r>
              <a:rPr dirty="0" err="1"/>
              <a:t>opatření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b="1" dirty="0" err="1"/>
              <a:t>Hlavní</a:t>
            </a:r>
            <a:r>
              <a:rPr b="1" dirty="0"/>
              <a:t> </a:t>
            </a:r>
            <a:r>
              <a:rPr b="1" dirty="0" err="1"/>
              <a:t>úkoly</a:t>
            </a:r>
            <a:r>
              <a:rPr b="1" dirty="0"/>
              <a:t> </a:t>
            </a:r>
            <a:r>
              <a:rPr b="1" dirty="0" err="1"/>
              <a:t>týmu</a:t>
            </a:r>
            <a:r>
              <a:rPr b="1" dirty="0"/>
              <a:t>:</a:t>
            </a:r>
          </a:p>
          <a:p>
            <a:r>
              <a:rPr dirty="0" err="1"/>
              <a:t>Aktivní</a:t>
            </a:r>
            <a:r>
              <a:rPr dirty="0"/>
              <a:t> </a:t>
            </a:r>
            <a:r>
              <a:rPr dirty="0" err="1"/>
              <a:t>účast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školení</a:t>
            </a:r>
            <a:r>
              <a:rPr dirty="0"/>
              <a:t> a </a:t>
            </a:r>
            <a:r>
              <a:rPr dirty="0" err="1"/>
              <a:t>případových</a:t>
            </a:r>
            <a:r>
              <a:rPr dirty="0"/>
              <a:t> </a:t>
            </a:r>
            <a:r>
              <a:rPr dirty="0" err="1"/>
              <a:t>konferencích</a:t>
            </a:r>
            <a:endParaRPr dirty="0"/>
          </a:p>
          <a:p>
            <a:r>
              <a:rPr dirty="0" err="1"/>
              <a:t>Spolupráce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tvorbě</a:t>
            </a:r>
            <a:r>
              <a:rPr dirty="0"/>
              <a:t> </a:t>
            </a:r>
            <a:r>
              <a:rPr dirty="0" err="1"/>
              <a:t>individuálních</a:t>
            </a:r>
            <a:r>
              <a:rPr dirty="0"/>
              <a:t> </a:t>
            </a:r>
            <a:r>
              <a:rPr dirty="0" err="1"/>
              <a:t>plánů</a:t>
            </a:r>
            <a:r>
              <a:rPr dirty="0"/>
              <a:t> </a:t>
            </a:r>
            <a:r>
              <a:rPr dirty="0" err="1"/>
              <a:t>podpory</a:t>
            </a:r>
            <a:endParaRPr dirty="0"/>
          </a:p>
          <a:p>
            <a:r>
              <a:rPr dirty="0" err="1"/>
              <a:t>Komunikace</a:t>
            </a:r>
            <a:r>
              <a:rPr dirty="0"/>
              <a:t> s </a:t>
            </a:r>
            <a:r>
              <a:rPr dirty="0" err="1"/>
              <a:t>rodiči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spolupráci</a:t>
            </a:r>
            <a:r>
              <a:rPr dirty="0"/>
              <a:t> se </a:t>
            </a:r>
            <a:r>
              <a:rPr dirty="0" err="1"/>
              <a:t>sociálním</a:t>
            </a:r>
            <a:r>
              <a:rPr dirty="0"/>
              <a:t> </a:t>
            </a:r>
            <a:r>
              <a:rPr dirty="0" err="1"/>
              <a:t>pracovníkem</a:t>
            </a:r>
            <a:endParaRPr dirty="0"/>
          </a:p>
          <a:p>
            <a:r>
              <a:rPr dirty="0" err="1"/>
              <a:t>Průběžné</a:t>
            </a:r>
            <a:r>
              <a:rPr dirty="0"/>
              <a:t> </a:t>
            </a:r>
            <a:r>
              <a:rPr dirty="0" err="1"/>
              <a:t>vyhodnocování</a:t>
            </a:r>
            <a:r>
              <a:rPr dirty="0"/>
              <a:t> </a:t>
            </a:r>
            <a:r>
              <a:rPr dirty="0" err="1"/>
              <a:t>efektivity</a:t>
            </a:r>
            <a:r>
              <a:rPr dirty="0"/>
              <a:t> </a:t>
            </a:r>
            <a:r>
              <a:rPr dirty="0" err="1"/>
              <a:t>podpory</a:t>
            </a:r>
            <a:endParaRPr dirty="0"/>
          </a:p>
          <a:p>
            <a:pPr marL="0" indent="0">
              <a:buNone/>
            </a:pPr>
            <a:r>
              <a:rPr b="1" dirty="0" err="1"/>
              <a:t>Výstupy</a:t>
            </a:r>
            <a:r>
              <a:rPr b="1" dirty="0"/>
              <a:t> </a:t>
            </a:r>
            <a:r>
              <a:rPr b="1" dirty="0" err="1"/>
              <a:t>aktivity</a:t>
            </a:r>
            <a:r>
              <a:rPr b="1" dirty="0"/>
              <a:t>:</a:t>
            </a:r>
          </a:p>
          <a:p>
            <a:r>
              <a:rPr dirty="0" err="1"/>
              <a:t>Vytvoření</a:t>
            </a:r>
            <a:r>
              <a:rPr dirty="0"/>
              <a:t> </a:t>
            </a:r>
            <a:r>
              <a:rPr dirty="0" err="1"/>
              <a:t>týmu</a:t>
            </a:r>
            <a:r>
              <a:rPr dirty="0"/>
              <a:t> 2–3 </a:t>
            </a:r>
            <a:r>
              <a:rPr dirty="0" err="1"/>
              <a:t>pedagogů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každé</a:t>
            </a:r>
            <a:r>
              <a:rPr dirty="0"/>
              <a:t> </a:t>
            </a:r>
            <a:r>
              <a:rPr dirty="0" err="1"/>
              <a:t>škole</a:t>
            </a:r>
            <a:endParaRPr dirty="0"/>
          </a:p>
          <a:p>
            <a:r>
              <a:rPr dirty="0" err="1"/>
              <a:t>Zavedení</a:t>
            </a:r>
            <a:r>
              <a:rPr dirty="0"/>
              <a:t> </a:t>
            </a:r>
            <a:r>
              <a:rPr dirty="0" err="1"/>
              <a:t>kultury</a:t>
            </a:r>
            <a:r>
              <a:rPr dirty="0"/>
              <a:t> </a:t>
            </a:r>
            <a:r>
              <a:rPr dirty="0" err="1"/>
              <a:t>spolupráce</a:t>
            </a:r>
            <a:r>
              <a:rPr dirty="0"/>
              <a:t> </a:t>
            </a:r>
            <a:r>
              <a:rPr dirty="0" err="1"/>
              <a:t>mezi</a:t>
            </a:r>
            <a:r>
              <a:rPr dirty="0"/>
              <a:t> </a:t>
            </a:r>
            <a:r>
              <a:rPr dirty="0" err="1"/>
              <a:t>školou</a:t>
            </a:r>
            <a:r>
              <a:rPr dirty="0"/>
              <a:t> a </a:t>
            </a:r>
            <a:r>
              <a:rPr dirty="0" err="1"/>
              <a:t>dalšími</a:t>
            </a:r>
            <a:r>
              <a:rPr dirty="0"/>
              <a:t> </a:t>
            </a:r>
            <a:r>
              <a:rPr dirty="0" err="1"/>
              <a:t>aktéry</a:t>
            </a:r>
            <a:endParaRPr dirty="0"/>
          </a:p>
          <a:p>
            <a:r>
              <a:rPr dirty="0" err="1"/>
              <a:t>Posílení</a:t>
            </a:r>
            <a:r>
              <a:rPr dirty="0"/>
              <a:t> </a:t>
            </a:r>
            <a:r>
              <a:rPr dirty="0" err="1"/>
              <a:t>podpůrného</a:t>
            </a:r>
            <a:r>
              <a:rPr dirty="0"/>
              <a:t> </a:t>
            </a:r>
            <a:r>
              <a:rPr dirty="0" err="1"/>
              <a:t>systému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škole</a:t>
            </a:r>
            <a:endParaRPr dirty="0"/>
          </a:p>
          <a:p>
            <a:pPr marL="0" indent="0">
              <a:buNone/>
            </a:pPr>
            <a:r>
              <a:rPr b="1" dirty="0" err="1" smtClean="0"/>
              <a:t>Personální</a:t>
            </a:r>
            <a:r>
              <a:rPr b="1" dirty="0" smtClean="0"/>
              <a:t> </a:t>
            </a:r>
            <a:r>
              <a:rPr b="1" dirty="0" err="1"/>
              <a:t>zajištění</a:t>
            </a:r>
            <a:r>
              <a:rPr b="1" dirty="0"/>
              <a:t>:</a:t>
            </a:r>
          </a:p>
          <a:p>
            <a:r>
              <a:rPr dirty="0" err="1"/>
              <a:t>Koordinováno</a:t>
            </a:r>
            <a:r>
              <a:rPr dirty="0"/>
              <a:t> </a:t>
            </a:r>
            <a:r>
              <a:rPr dirty="0" err="1"/>
              <a:t>vedením</a:t>
            </a:r>
            <a:r>
              <a:rPr dirty="0"/>
              <a:t> </a:t>
            </a:r>
            <a:r>
              <a:rPr dirty="0" err="1"/>
              <a:t>škol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spolupráci</a:t>
            </a:r>
            <a:r>
              <a:rPr dirty="0"/>
              <a:t> se </a:t>
            </a:r>
            <a:r>
              <a:rPr dirty="0" err="1"/>
              <a:t>sociálními</a:t>
            </a:r>
            <a:r>
              <a:rPr dirty="0"/>
              <a:t> </a:t>
            </a:r>
            <a:r>
              <a:rPr dirty="0" err="1"/>
              <a:t>pracovníky</a:t>
            </a:r>
            <a:r>
              <a:rPr dirty="0"/>
              <a:t> a </a:t>
            </a:r>
            <a:r>
              <a:rPr dirty="0" err="1"/>
              <a:t>koordinátorem</a:t>
            </a:r>
            <a:r>
              <a:rPr dirty="0"/>
              <a:t> </a:t>
            </a:r>
            <a:r>
              <a:rPr dirty="0" err="1"/>
              <a:t>projektu</a:t>
            </a:r>
            <a:r>
              <a:rPr dirty="0"/>
              <a:t>.</a:t>
            </a:r>
          </a:p>
        </p:txBody>
      </p:sp>
      <p:pic>
        <p:nvPicPr>
          <p:cNvPr id="4" name="Picture 3" descr="logotyp-cervena-1000px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" y="91440"/>
            <a:ext cx="946760" cy="457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sz="2400" dirty="0">
                <a:solidFill>
                  <a:srgbClr val="C00000"/>
                </a:solidFill>
              </a:rPr>
              <a:t>4. </a:t>
            </a:r>
            <a:r>
              <a:rPr sz="2400" dirty="0" err="1">
                <a:solidFill>
                  <a:srgbClr val="C00000"/>
                </a:solidFill>
              </a:rPr>
              <a:t>Aktivita</a:t>
            </a:r>
            <a:r>
              <a:rPr sz="2400" dirty="0">
                <a:solidFill>
                  <a:srgbClr val="C00000"/>
                </a:solidFill>
              </a:rPr>
              <a:t>: </a:t>
            </a:r>
            <a:r>
              <a:rPr sz="2400" dirty="0" err="1">
                <a:solidFill>
                  <a:srgbClr val="C00000"/>
                </a:solidFill>
              </a:rPr>
              <a:t>Implementace</a:t>
            </a:r>
            <a:r>
              <a:rPr sz="2400" dirty="0">
                <a:solidFill>
                  <a:srgbClr val="C00000"/>
                </a:solidFill>
              </a:rPr>
              <a:t> </a:t>
            </a:r>
            <a:r>
              <a:rPr sz="2400" dirty="0" err="1">
                <a:solidFill>
                  <a:srgbClr val="C00000"/>
                </a:solidFill>
              </a:rPr>
              <a:t>metodiky</a:t>
            </a:r>
            <a:r>
              <a:rPr sz="2400" dirty="0">
                <a:solidFill>
                  <a:srgbClr val="C00000"/>
                </a:solidFill>
              </a:rPr>
              <a:t> </a:t>
            </a:r>
            <a:r>
              <a:rPr sz="2400" dirty="0" err="1">
                <a:solidFill>
                  <a:srgbClr val="C00000"/>
                </a:solidFill>
              </a:rPr>
              <a:t>identifikace</a:t>
            </a:r>
            <a:r>
              <a:rPr sz="2400" dirty="0">
                <a:solidFill>
                  <a:srgbClr val="C00000"/>
                </a:solidFill>
              </a:rPr>
              <a:t> </a:t>
            </a:r>
            <a:r>
              <a:rPr sz="2400" dirty="0" err="1">
                <a:solidFill>
                  <a:srgbClr val="C00000"/>
                </a:solidFill>
              </a:rPr>
              <a:t>žáků</a:t>
            </a:r>
            <a:r>
              <a:rPr sz="2400" dirty="0">
                <a:solidFill>
                  <a:srgbClr val="C00000"/>
                </a:solidFill>
              </a:rPr>
              <a:t> se </a:t>
            </a:r>
            <a:r>
              <a:rPr sz="2400" dirty="0" err="1">
                <a:solidFill>
                  <a:srgbClr val="C00000"/>
                </a:solidFill>
              </a:rPr>
              <a:t>sociálním</a:t>
            </a:r>
            <a:r>
              <a:rPr sz="2400" dirty="0">
                <a:solidFill>
                  <a:srgbClr val="C00000"/>
                </a:solidFill>
              </a:rPr>
              <a:t> </a:t>
            </a:r>
            <a:r>
              <a:rPr sz="2400" dirty="0" err="1">
                <a:solidFill>
                  <a:srgbClr val="C00000"/>
                </a:solidFill>
              </a:rPr>
              <a:t>znevýhodněním</a:t>
            </a:r>
            <a:r>
              <a:rPr sz="2400" dirty="0">
                <a:solidFill>
                  <a:srgbClr val="C00000"/>
                </a:solidFill>
              </a:rPr>
              <a:t> do </a:t>
            </a:r>
            <a:r>
              <a:rPr sz="2400" dirty="0" err="1">
                <a:solidFill>
                  <a:srgbClr val="C00000"/>
                </a:solidFill>
              </a:rPr>
              <a:t>interních</a:t>
            </a:r>
            <a:r>
              <a:rPr sz="2400" dirty="0">
                <a:solidFill>
                  <a:srgbClr val="C00000"/>
                </a:solidFill>
              </a:rPr>
              <a:t> </a:t>
            </a:r>
            <a:r>
              <a:rPr sz="2400" dirty="0" err="1">
                <a:solidFill>
                  <a:srgbClr val="C00000"/>
                </a:solidFill>
              </a:rPr>
              <a:t>metodických</a:t>
            </a:r>
            <a:r>
              <a:rPr sz="2400" dirty="0">
                <a:solidFill>
                  <a:srgbClr val="C00000"/>
                </a:solidFill>
              </a:rPr>
              <a:t> </a:t>
            </a:r>
            <a:r>
              <a:rPr sz="2400" dirty="0" err="1">
                <a:solidFill>
                  <a:srgbClr val="C00000"/>
                </a:solidFill>
              </a:rPr>
              <a:t>postupů</a:t>
            </a:r>
            <a:r>
              <a:rPr sz="2400" dirty="0">
                <a:solidFill>
                  <a:srgbClr val="C00000"/>
                </a:solidFill>
              </a:rPr>
              <a:t> </a:t>
            </a:r>
            <a:r>
              <a:rPr sz="2400" dirty="0" err="1">
                <a:solidFill>
                  <a:srgbClr val="C00000"/>
                </a:solidFill>
              </a:rPr>
              <a:t>škol</a:t>
            </a:r>
            <a:endParaRPr sz="2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b="1" dirty="0" err="1"/>
              <a:t>Cíl</a:t>
            </a:r>
            <a:r>
              <a:rPr b="1" dirty="0"/>
              <a:t> </a:t>
            </a:r>
            <a:r>
              <a:rPr b="1" dirty="0" err="1"/>
              <a:t>aktivity</a:t>
            </a:r>
            <a:r>
              <a:rPr b="1" dirty="0"/>
              <a:t>:</a:t>
            </a:r>
          </a:p>
          <a:p>
            <a:r>
              <a:rPr dirty="0" err="1"/>
              <a:t>Zajistit</a:t>
            </a:r>
            <a:r>
              <a:rPr dirty="0"/>
              <a:t> </a:t>
            </a:r>
            <a:r>
              <a:rPr dirty="0" err="1"/>
              <a:t>udržitelné</a:t>
            </a:r>
            <a:r>
              <a:rPr dirty="0"/>
              <a:t> </a:t>
            </a:r>
            <a:r>
              <a:rPr dirty="0" err="1"/>
              <a:t>zakotvení</a:t>
            </a:r>
            <a:r>
              <a:rPr dirty="0"/>
              <a:t> </a:t>
            </a:r>
            <a:r>
              <a:rPr dirty="0" err="1"/>
              <a:t>podpůrného</a:t>
            </a:r>
            <a:r>
              <a:rPr dirty="0"/>
              <a:t> </a:t>
            </a:r>
            <a:r>
              <a:rPr dirty="0" err="1"/>
              <a:t>systému</a:t>
            </a:r>
            <a:r>
              <a:rPr dirty="0"/>
              <a:t> do </a:t>
            </a:r>
            <a:r>
              <a:rPr dirty="0" err="1"/>
              <a:t>struktury</a:t>
            </a:r>
            <a:r>
              <a:rPr dirty="0"/>
              <a:t> a </a:t>
            </a:r>
            <a:r>
              <a:rPr dirty="0" err="1"/>
              <a:t>postupů</a:t>
            </a:r>
            <a:r>
              <a:rPr dirty="0"/>
              <a:t> </a:t>
            </a:r>
            <a:r>
              <a:rPr dirty="0" err="1"/>
              <a:t>každé</a:t>
            </a:r>
            <a:r>
              <a:rPr dirty="0"/>
              <a:t> </a:t>
            </a:r>
            <a:r>
              <a:rPr dirty="0" err="1"/>
              <a:t>školy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b="1" dirty="0" err="1"/>
              <a:t>Popis</a:t>
            </a:r>
            <a:r>
              <a:rPr b="1" dirty="0"/>
              <a:t>:</a:t>
            </a:r>
          </a:p>
          <a:p>
            <a:r>
              <a:rPr dirty="0"/>
              <a:t>Po </a:t>
            </a:r>
            <a:r>
              <a:rPr dirty="0" err="1"/>
              <a:t>proškolení</a:t>
            </a:r>
            <a:r>
              <a:rPr dirty="0"/>
              <a:t> a </a:t>
            </a:r>
            <a:r>
              <a:rPr dirty="0" err="1"/>
              <a:t>pilotním</a:t>
            </a:r>
            <a:r>
              <a:rPr dirty="0"/>
              <a:t> </a:t>
            </a:r>
            <a:r>
              <a:rPr dirty="0" err="1"/>
              <a:t>testování</a:t>
            </a:r>
            <a:r>
              <a:rPr dirty="0"/>
              <a:t> </a:t>
            </a:r>
            <a:r>
              <a:rPr dirty="0" err="1"/>
              <a:t>bude</a:t>
            </a:r>
            <a:r>
              <a:rPr dirty="0"/>
              <a:t> </a:t>
            </a:r>
            <a:r>
              <a:rPr dirty="0" err="1"/>
              <a:t>metodika</a:t>
            </a:r>
            <a:r>
              <a:rPr dirty="0"/>
              <a:t> </a:t>
            </a:r>
            <a:r>
              <a:rPr dirty="0" err="1"/>
              <a:t>identifikace</a:t>
            </a:r>
            <a:r>
              <a:rPr dirty="0"/>
              <a:t> </a:t>
            </a:r>
            <a:r>
              <a:rPr dirty="0" err="1"/>
              <a:t>žáků</a:t>
            </a:r>
            <a:r>
              <a:rPr dirty="0"/>
              <a:t> </a:t>
            </a:r>
            <a:r>
              <a:rPr dirty="0" err="1"/>
              <a:t>začleněna</a:t>
            </a:r>
            <a:r>
              <a:rPr dirty="0"/>
              <a:t> do </a:t>
            </a:r>
            <a:r>
              <a:rPr dirty="0" err="1"/>
              <a:t>interních</a:t>
            </a:r>
            <a:r>
              <a:rPr dirty="0"/>
              <a:t> </a:t>
            </a:r>
            <a:r>
              <a:rPr dirty="0" err="1"/>
              <a:t>metodických</a:t>
            </a:r>
            <a:r>
              <a:rPr dirty="0"/>
              <a:t> </a:t>
            </a:r>
            <a:r>
              <a:rPr dirty="0" err="1"/>
              <a:t>dokumentů</a:t>
            </a:r>
            <a:r>
              <a:rPr dirty="0"/>
              <a:t> </a:t>
            </a:r>
            <a:r>
              <a:rPr dirty="0" err="1"/>
              <a:t>jednotlivých</a:t>
            </a:r>
            <a:r>
              <a:rPr dirty="0"/>
              <a:t> </a:t>
            </a:r>
            <a:r>
              <a:rPr dirty="0" err="1"/>
              <a:t>škol</a:t>
            </a:r>
            <a:r>
              <a:rPr dirty="0"/>
              <a:t>. </a:t>
            </a:r>
            <a:r>
              <a:rPr dirty="0" err="1"/>
              <a:t>Bude</a:t>
            </a:r>
            <a:r>
              <a:rPr dirty="0"/>
              <a:t> se </a:t>
            </a:r>
            <a:r>
              <a:rPr dirty="0" err="1"/>
              <a:t>jednat</a:t>
            </a:r>
            <a:r>
              <a:rPr dirty="0"/>
              <a:t> o </a:t>
            </a:r>
            <a:r>
              <a:rPr dirty="0" err="1"/>
              <a:t>závazný</a:t>
            </a:r>
            <a:r>
              <a:rPr dirty="0"/>
              <a:t> </a:t>
            </a:r>
            <a:r>
              <a:rPr dirty="0" err="1"/>
              <a:t>nástroj</a:t>
            </a:r>
            <a:r>
              <a:rPr dirty="0"/>
              <a:t>, </a:t>
            </a:r>
            <a:r>
              <a:rPr dirty="0" err="1"/>
              <a:t>který</a:t>
            </a:r>
            <a:r>
              <a:rPr dirty="0"/>
              <a:t> </a:t>
            </a:r>
            <a:r>
              <a:rPr dirty="0" err="1"/>
              <a:t>umožní</a:t>
            </a:r>
            <a:r>
              <a:rPr dirty="0"/>
              <a:t> </a:t>
            </a:r>
            <a:r>
              <a:rPr dirty="0" err="1"/>
              <a:t>školám</a:t>
            </a:r>
            <a:r>
              <a:rPr dirty="0"/>
              <a:t> </a:t>
            </a:r>
            <a:r>
              <a:rPr dirty="0" err="1"/>
              <a:t>systematicky</a:t>
            </a:r>
            <a:r>
              <a:rPr dirty="0"/>
              <a:t> </a:t>
            </a:r>
            <a:r>
              <a:rPr dirty="0" err="1"/>
              <a:t>přistupovat</a:t>
            </a:r>
            <a:r>
              <a:rPr dirty="0"/>
              <a:t> k </a:t>
            </a:r>
            <a:r>
              <a:rPr dirty="0" err="1"/>
              <a:t>problematice</a:t>
            </a:r>
            <a:r>
              <a:rPr dirty="0"/>
              <a:t> </a:t>
            </a:r>
            <a:r>
              <a:rPr dirty="0" err="1"/>
              <a:t>sociálního</a:t>
            </a:r>
            <a:r>
              <a:rPr dirty="0"/>
              <a:t> </a:t>
            </a:r>
            <a:r>
              <a:rPr dirty="0" err="1"/>
              <a:t>znevýhodnění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b="1" dirty="0" err="1"/>
              <a:t>Hlavní</a:t>
            </a:r>
            <a:r>
              <a:rPr b="1" dirty="0"/>
              <a:t> </a:t>
            </a:r>
            <a:r>
              <a:rPr b="1" dirty="0" err="1"/>
              <a:t>činnosti</a:t>
            </a:r>
            <a:r>
              <a:rPr b="1" dirty="0"/>
              <a:t>:</a:t>
            </a:r>
          </a:p>
          <a:p>
            <a:r>
              <a:rPr dirty="0" err="1"/>
              <a:t>Úprava</a:t>
            </a:r>
            <a:r>
              <a:rPr dirty="0"/>
              <a:t> </a:t>
            </a:r>
            <a:r>
              <a:rPr dirty="0" err="1"/>
              <a:t>vnitřních</a:t>
            </a:r>
            <a:r>
              <a:rPr dirty="0"/>
              <a:t> </a:t>
            </a:r>
            <a:r>
              <a:rPr dirty="0" err="1"/>
              <a:t>směrnic</a:t>
            </a:r>
            <a:r>
              <a:rPr dirty="0"/>
              <a:t> a </a:t>
            </a:r>
            <a:r>
              <a:rPr dirty="0" err="1"/>
              <a:t>metodických</a:t>
            </a:r>
            <a:r>
              <a:rPr dirty="0"/>
              <a:t> </a:t>
            </a:r>
            <a:r>
              <a:rPr dirty="0" err="1"/>
              <a:t>listů</a:t>
            </a:r>
            <a:r>
              <a:rPr dirty="0"/>
              <a:t> </a:t>
            </a:r>
            <a:r>
              <a:rPr dirty="0" err="1"/>
              <a:t>škol</a:t>
            </a:r>
            <a:endParaRPr dirty="0"/>
          </a:p>
          <a:p>
            <a:r>
              <a:rPr dirty="0" err="1"/>
              <a:t>Nastavení</a:t>
            </a:r>
            <a:r>
              <a:rPr dirty="0"/>
              <a:t> </a:t>
            </a:r>
            <a:r>
              <a:rPr dirty="0" err="1"/>
              <a:t>rolí</a:t>
            </a:r>
            <a:r>
              <a:rPr dirty="0"/>
              <a:t> a </a:t>
            </a:r>
            <a:r>
              <a:rPr dirty="0" err="1"/>
              <a:t>odpovědností</a:t>
            </a:r>
            <a:r>
              <a:rPr dirty="0"/>
              <a:t> </a:t>
            </a:r>
            <a:r>
              <a:rPr dirty="0" err="1"/>
              <a:t>jednotlivých</a:t>
            </a:r>
            <a:r>
              <a:rPr dirty="0"/>
              <a:t> </a:t>
            </a:r>
            <a:r>
              <a:rPr dirty="0" err="1"/>
              <a:t>pracovníků</a:t>
            </a:r>
            <a:endParaRPr dirty="0"/>
          </a:p>
          <a:p>
            <a:r>
              <a:rPr dirty="0" err="1"/>
              <a:t>Pravidelné</a:t>
            </a:r>
            <a:r>
              <a:rPr dirty="0"/>
              <a:t> </a:t>
            </a:r>
            <a:r>
              <a:rPr dirty="0" err="1"/>
              <a:t>vyhodnocování</a:t>
            </a:r>
            <a:r>
              <a:rPr dirty="0"/>
              <a:t> </a:t>
            </a:r>
            <a:r>
              <a:rPr dirty="0" err="1"/>
              <a:t>aplikace</a:t>
            </a:r>
            <a:r>
              <a:rPr dirty="0"/>
              <a:t> </a:t>
            </a:r>
            <a:r>
              <a:rPr dirty="0" err="1"/>
              <a:t>metodiky</a:t>
            </a:r>
            <a:r>
              <a:rPr dirty="0"/>
              <a:t> v </a:t>
            </a:r>
            <a:r>
              <a:rPr dirty="0" err="1"/>
              <a:t>praxi</a:t>
            </a:r>
            <a:endParaRPr dirty="0"/>
          </a:p>
          <a:p>
            <a:pPr marL="0" indent="0">
              <a:buNone/>
            </a:pPr>
            <a:r>
              <a:rPr b="1" dirty="0" err="1"/>
              <a:t>Výstupy</a:t>
            </a:r>
            <a:r>
              <a:rPr b="1" dirty="0"/>
              <a:t> </a:t>
            </a:r>
            <a:r>
              <a:rPr b="1" dirty="0" err="1"/>
              <a:t>aktivity</a:t>
            </a:r>
            <a:r>
              <a:rPr b="1" dirty="0"/>
              <a:t>:</a:t>
            </a:r>
          </a:p>
          <a:p>
            <a:r>
              <a:rPr dirty="0" err="1"/>
              <a:t>Závazné</a:t>
            </a:r>
            <a:r>
              <a:rPr dirty="0"/>
              <a:t> </a:t>
            </a:r>
            <a:r>
              <a:rPr dirty="0" err="1"/>
              <a:t>metodické</a:t>
            </a:r>
            <a:r>
              <a:rPr dirty="0"/>
              <a:t> </a:t>
            </a:r>
            <a:r>
              <a:rPr dirty="0" err="1"/>
              <a:t>dokumenty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všech</a:t>
            </a:r>
            <a:r>
              <a:rPr dirty="0"/>
              <a:t> </a:t>
            </a:r>
            <a:r>
              <a:rPr dirty="0" err="1"/>
              <a:t>třech</a:t>
            </a:r>
            <a:r>
              <a:rPr dirty="0"/>
              <a:t> </a:t>
            </a:r>
            <a:r>
              <a:rPr dirty="0" err="1"/>
              <a:t>školách</a:t>
            </a:r>
            <a:endParaRPr dirty="0"/>
          </a:p>
          <a:p>
            <a:r>
              <a:rPr dirty="0" err="1"/>
              <a:t>Trvalá</a:t>
            </a:r>
            <a:r>
              <a:rPr dirty="0"/>
              <a:t> </a:t>
            </a:r>
            <a:r>
              <a:rPr dirty="0" err="1"/>
              <a:t>součást</a:t>
            </a:r>
            <a:r>
              <a:rPr dirty="0"/>
              <a:t> </a:t>
            </a:r>
            <a:r>
              <a:rPr dirty="0" err="1"/>
              <a:t>interních</a:t>
            </a:r>
            <a:r>
              <a:rPr dirty="0"/>
              <a:t> </a:t>
            </a:r>
            <a:r>
              <a:rPr dirty="0" err="1"/>
              <a:t>postupů</a:t>
            </a:r>
            <a:r>
              <a:rPr dirty="0"/>
              <a:t> </a:t>
            </a:r>
            <a:r>
              <a:rPr dirty="0" err="1"/>
              <a:t>škol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po</a:t>
            </a:r>
            <a:r>
              <a:rPr dirty="0"/>
              <a:t> </a:t>
            </a:r>
            <a:r>
              <a:rPr dirty="0" err="1"/>
              <a:t>skončení</a:t>
            </a:r>
            <a:r>
              <a:rPr dirty="0"/>
              <a:t> </a:t>
            </a:r>
            <a:r>
              <a:rPr dirty="0" err="1"/>
              <a:t>projektu</a:t>
            </a:r>
            <a:endParaRPr dirty="0"/>
          </a:p>
          <a:p>
            <a:r>
              <a:rPr dirty="0" err="1"/>
              <a:t>Udržitelnost</a:t>
            </a:r>
            <a:r>
              <a:rPr dirty="0"/>
              <a:t> </a:t>
            </a:r>
            <a:r>
              <a:rPr dirty="0" err="1"/>
              <a:t>systémového</a:t>
            </a:r>
            <a:r>
              <a:rPr dirty="0"/>
              <a:t> </a:t>
            </a:r>
            <a:r>
              <a:rPr dirty="0" err="1"/>
              <a:t>přístupu</a:t>
            </a:r>
            <a:endParaRPr dirty="0"/>
          </a:p>
          <a:p>
            <a:pPr marL="0" indent="0">
              <a:buNone/>
            </a:pPr>
            <a:r>
              <a:rPr b="1" dirty="0" err="1" smtClean="0"/>
              <a:t>Personální</a:t>
            </a:r>
            <a:r>
              <a:rPr b="1" dirty="0" smtClean="0"/>
              <a:t> </a:t>
            </a:r>
            <a:r>
              <a:rPr b="1" dirty="0" err="1"/>
              <a:t>zajištění</a:t>
            </a:r>
            <a:r>
              <a:rPr b="1" dirty="0"/>
              <a:t>:</a:t>
            </a:r>
          </a:p>
          <a:p>
            <a:r>
              <a:rPr dirty="0" err="1"/>
              <a:t>Sociální</a:t>
            </a:r>
            <a:r>
              <a:rPr dirty="0"/>
              <a:t> </a:t>
            </a:r>
            <a:r>
              <a:rPr dirty="0" err="1"/>
              <a:t>pracovníci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spolupráci</a:t>
            </a:r>
            <a:r>
              <a:rPr dirty="0"/>
              <a:t> s </a:t>
            </a:r>
            <a:r>
              <a:rPr dirty="0" err="1"/>
              <a:t>vedením</a:t>
            </a:r>
            <a:r>
              <a:rPr dirty="0"/>
              <a:t> </a:t>
            </a:r>
            <a:r>
              <a:rPr dirty="0" err="1"/>
              <a:t>škol</a:t>
            </a:r>
            <a:r>
              <a:rPr dirty="0"/>
              <a:t> a </a:t>
            </a:r>
            <a:r>
              <a:rPr dirty="0" err="1"/>
              <a:t>koordinátorem</a:t>
            </a:r>
            <a:r>
              <a:rPr dirty="0"/>
              <a:t>.</a:t>
            </a:r>
          </a:p>
          <a:p>
            <a:r>
              <a:rPr dirty="0"/>
              <a:t>5. </a:t>
            </a:r>
            <a:r>
              <a:rPr dirty="0" err="1"/>
              <a:t>Pokračuji</a:t>
            </a:r>
            <a:r>
              <a:rPr dirty="0"/>
              <a:t> s </a:t>
            </a:r>
            <a:r>
              <a:rPr dirty="0" err="1"/>
              <a:t>aktivitami</a:t>
            </a:r>
            <a:r>
              <a:rPr dirty="0"/>
              <a:t> 5 </a:t>
            </a:r>
            <a:r>
              <a:rPr dirty="0" err="1"/>
              <a:t>až</a:t>
            </a:r>
            <a:r>
              <a:rPr dirty="0"/>
              <a:t> 11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stejné</a:t>
            </a:r>
            <a:r>
              <a:rPr dirty="0"/>
              <a:t> </a:t>
            </a:r>
            <a:r>
              <a:rPr dirty="0" err="1"/>
              <a:t>struktuře</a:t>
            </a:r>
            <a:r>
              <a:rPr dirty="0"/>
              <a:t>:</a:t>
            </a:r>
          </a:p>
        </p:txBody>
      </p:sp>
      <p:pic>
        <p:nvPicPr>
          <p:cNvPr id="4" name="Picture 3" descr="logotyp-cervena-1000px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" y="91440"/>
            <a:ext cx="946760" cy="457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400" dirty="0">
                <a:solidFill>
                  <a:srgbClr val="C00000"/>
                </a:solidFill>
              </a:rPr>
              <a:t>5. </a:t>
            </a:r>
            <a:r>
              <a:rPr sz="2400" dirty="0" err="1">
                <a:solidFill>
                  <a:srgbClr val="C00000"/>
                </a:solidFill>
              </a:rPr>
              <a:t>Aktivita</a:t>
            </a:r>
            <a:r>
              <a:rPr sz="2400" dirty="0">
                <a:solidFill>
                  <a:srgbClr val="C00000"/>
                </a:solidFill>
              </a:rPr>
              <a:t>: </a:t>
            </a:r>
            <a:r>
              <a:rPr sz="2400" dirty="0" err="1">
                <a:solidFill>
                  <a:srgbClr val="C00000"/>
                </a:solidFill>
              </a:rPr>
              <a:t>Doučování</a:t>
            </a:r>
            <a:r>
              <a:rPr sz="2400" dirty="0">
                <a:solidFill>
                  <a:srgbClr val="C00000"/>
                </a:solidFill>
              </a:rPr>
              <a:t> </a:t>
            </a:r>
            <a:r>
              <a:rPr sz="2400" dirty="0" err="1">
                <a:solidFill>
                  <a:srgbClr val="C00000"/>
                </a:solidFill>
              </a:rPr>
              <a:t>žáků</a:t>
            </a:r>
            <a:r>
              <a:rPr sz="2400" dirty="0">
                <a:solidFill>
                  <a:srgbClr val="C00000"/>
                </a:solidFill>
              </a:rPr>
              <a:t>, </a:t>
            </a:r>
            <a:r>
              <a:rPr sz="2400" dirty="0" err="1">
                <a:solidFill>
                  <a:srgbClr val="C00000"/>
                </a:solidFill>
              </a:rPr>
              <a:t>volnočasové</a:t>
            </a:r>
            <a:r>
              <a:rPr sz="2400" dirty="0">
                <a:solidFill>
                  <a:srgbClr val="C00000"/>
                </a:solidFill>
              </a:rPr>
              <a:t> </a:t>
            </a:r>
            <a:r>
              <a:rPr sz="2400" dirty="0" err="1">
                <a:solidFill>
                  <a:srgbClr val="C00000"/>
                </a:solidFill>
              </a:rPr>
              <a:t>aktivity</a:t>
            </a:r>
            <a:r>
              <a:rPr sz="2400" dirty="0">
                <a:solidFill>
                  <a:srgbClr val="C00000"/>
                </a:solidFill>
              </a:rPr>
              <a:t> pro </a:t>
            </a:r>
            <a:r>
              <a:rPr sz="2400" dirty="0" err="1">
                <a:solidFill>
                  <a:srgbClr val="C00000"/>
                </a:solidFill>
              </a:rPr>
              <a:t>žáky</a:t>
            </a:r>
            <a:r>
              <a:rPr sz="2400" dirty="0">
                <a:solidFill>
                  <a:srgbClr val="C00000"/>
                </a:solidFill>
              </a:rPr>
              <a:t> </a:t>
            </a:r>
            <a:r>
              <a:rPr sz="2400" dirty="0" err="1">
                <a:solidFill>
                  <a:srgbClr val="C00000"/>
                </a:solidFill>
              </a:rPr>
              <a:t>i</a:t>
            </a:r>
            <a:r>
              <a:rPr sz="2400" dirty="0">
                <a:solidFill>
                  <a:srgbClr val="C00000"/>
                </a:solidFill>
              </a:rPr>
              <a:t> </a:t>
            </a:r>
            <a:r>
              <a:rPr sz="2400" dirty="0" err="1">
                <a:solidFill>
                  <a:srgbClr val="C00000"/>
                </a:solidFill>
              </a:rPr>
              <a:t>rodiče</a:t>
            </a:r>
            <a:endParaRPr sz="2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b="1" dirty="0" err="1"/>
              <a:t>Cíl</a:t>
            </a:r>
            <a:r>
              <a:rPr b="1" dirty="0"/>
              <a:t> </a:t>
            </a:r>
            <a:r>
              <a:rPr b="1" dirty="0" err="1"/>
              <a:t>aktivity</a:t>
            </a:r>
            <a:r>
              <a:rPr b="1" dirty="0"/>
              <a:t>:</a:t>
            </a:r>
          </a:p>
          <a:p>
            <a:r>
              <a:rPr dirty="0" err="1"/>
              <a:t>Zlepšit</a:t>
            </a:r>
            <a:r>
              <a:rPr dirty="0"/>
              <a:t> </a:t>
            </a:r>
            <a:r>
              <a:rPr dirty="0" err="1"/>
              <a:t>školní</a:t>
            </a:r>
            <a:r>
              <a:rPr dirty="0"/>
              <a:t> </a:t>
            </a:r>
            <a:r>
              <a:rPr dirty="0" err="1"/>
              <a:t>úspěšnost</a:t>
            </a:r>
            <a:r>
              <a:rPr dirty="0"/>
              <a:t> </a:t>
            </a:r>
            <a:r>
              <a:rPr dirty="0" err="1"/>
              <a:t>žáků</a:t>
            </a:r>
            <a:r>
              <a:rPr dirty="0"/>
              <a:t> a </a:t>
            </a:r>
            <a:r>
              <a:rPr dirty="0" err="1"/>
              <a:t>posílit</a:t>
            </a:r>
            <a:r>
              <a:rPr dirty="0"/>
              <a:t> </a:t>
            </a:r>
            <a:r>
              <a:rPr dirty="0" err="1"/>
              <a:t>jejich</a:t>
            </a:r>
            <a:r>
              <a:rPr dirty="0"/>
              <a:t> </a:t>
            </a:r>
            <a:r>
              <a:rPr dirty="0" err="1"/>
              <a:t>začlenění</a:t>
            </a:r>
            <a:r>
              <a:rPr dirty="0"/>
              <a:t> do </a:t>
            </a:r>
            <a:r>
              <a:rPr dirty="0" err="1"/>
              <a:t>kolektivu</a:t>
            </a:r>
            <a:r>
              <a:rPr dirty="0"/>
              <a:t> </a:t>
            </a:r>
            <a:r>
              <a:rPr dirty="0" err="1"/>
              <a:t>prostřednictvím</a:t>
            </a:r>
            <a:r>
              <a:rPr dirty="0"/>
              <a:t> </a:t>
            </a:r>
            <a:r>
              <a:rPr dirty="0" err="1"/>
              <a:t>cíleného</a:t>
            </a:r>
            <a:r>
              <a:rPr dirty="0"/>
              <a:t> </a:t>
            </a:r>
            <a:r>
              <a:rPr dirty="0" err="1"/>
              <a:t>doučování</a:t>
            </a:r>
            <a:r>
              <a:rPr dirty="0"/>
              <a:t> a </a:t>
            </a:r>
            <a:r>
              <a:rPr dirty="0" err="1"/>
              <a:t>smysluplného</a:t>
            </a:r>
            <a:r>
              <a:rPr dirty="0"/>
              <a:t> </a:t>
            </a:r>
            <a:r>
              <a:rPr dirty="0" err="1"/>
              <a:t>trávení</a:t>
            </a:r>
            <a:r>
              <a:rPr dirty="0"/>
              <a:t> </a:t>
            </a:r>
            <a:r>
              <a:rPr dirty="0" err="1"/>
              <a:t>volného</a:t>
            </a:r>
            <a:r>
              <a:rPr dirty="0"/>
              <a:t> </a:t>
            </a:r>
            <a:r>
              <a:rPr dirty="0" err="1"/>
              <a:t>času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b="1" dirty="0" err="1"/>
              <a:t>Popis</a:t>
            </a:r>
            <a:r>
              <a:rPr b="1" dirty="0"/>
              <a:t>:</a:t>
            </a:r>
          </a:p>
          <a:p>
            <a:r>
              <a:rPr dirty="0"/>
              <a:t>Na </a:t>
            </a:r>
            <a:r>
              <a:rPr dirty="0" err="1"/>
              <a:t>základě</a:t>
            </a:r>
            <a:r>
              <a:rPr dirty="0"/>
              <a:t> </a:t>
            </a:r>
            <a:r>
              <a:rPr dirty="0" err="1"/>
              <a:t>individuálních</a:t>
            </a:r>
            <a:r>
              <a:rPr dirty="0"/>
              <a:t> </a:t>
            </a:r>
            <a:r>
              <a:rPr dirty="0" err="1"/>
              <a:t>plánů</a:t>
            </a:r>
            <a:r>
              <a:rPr dirty="0"/>
              <a:t> </a:t>
            </a:r>
            <a:r>
              <a:rPr dirty="0" err="1"/>
              <a:t>budou</a:t>
            </a:r>
            <a:r>
              <a:rPr dirty="0"/>
              <a:t> </a:t>
            </a:r>
            <a:r>
              <a:rPr dirty="0" err="1"/>
              <a:t>žákům</a:t>
            </a:r>
            <a:r>
              <a:rPr dirty="0"/>
              <a:t> </a:t>
            </a:r>
            <a:r>
              <a:rPr dirty="0" err="1"/>
              <a:t>nabízeny</a:t>
            </a:r>
            <a:r>
              <a:rPr dirty="0"/>
              <a:t> </a:t>
            </a:r>
            <a:r>
              <a:rPr dirty="0" err="1"/>
              <a:t>možnosti</a:t>
            </a:r>
            <a:r>
              <a:rPr dirty="0"/>
              <a:t> </a:t>
            </a:r>
            <a:r>
              <a:rPr dirty="0" err="1"/>
              <a:t>doučování</a:t>
            </a:r>
            <a:r>
              <a:rPr dirty="0"/>
              <a:t> (</a:t>
            </a:r>
            <a:r>
              <a:rPr dirty="0" err="1"/>
              <a:t>zejména</a:t>
            </a:r>
            <a:r>
              <a:rPr dirty="0"/>
              <a:t> </a:t>
            </a:r>
            <a:r>
              <a:rPr dirty="0" err="1"/>
              <a:t>český</a:t>
            </a:r>
            <a:r>
              <a:rPr dirty="0"/>
              <a:t> </a:t>
            </a:r>
            <a:r>
              <a:rPr dirty="0" err="1"/>
              <a:t>jazyk</a:t>
            </a:r>
            <a:r>
              <a:rPr dirty="0"/>
              <a:t>, </a:t>
            </a:r>
            <a:r>
              <a:rPr dirty="0" err="1"/>
              <a:t>matematika</a:t>
            </a:r>
            <a:r>
              <a:rPr dirty="0"/>
              <a:t>), </a:t>
            </a:r>
            <a:r>
              <a:rPr dirty="0" err="1"/>
              <a:t>podpory</a:t>
            </a:r>
            <a:r>
              <a:rPr dirty="0"/>
              <a:t> </a:t>
            </a:r>
            <a:r>
              <a:rPr dirty="0" err="1"/>
              <a:t>při</a:t>
            </a:r>
            <a:r>
              <a:rPr dirty="0"/>
              <a:t> </a:t>
            </a:r>
            <a:r>
              <a:rPr dirty="0" err="1"/>
              <a:t>domácí</a:t>
            </a:r>
            <a:r>
              <a:rPr dirty="0"/>
              <a:t> </a:t>
            </a:r>
            <a:r>
              <a:rPr dirty="0" err="1"/>
              <a:t>přípravě</a:t>
            </a:r>
            <a:r>
              <a:rPr dirty="0"/>
              <a:t> a </a:t>
            </a:r>
            <a:r>
              <a:rPr dirty="0" err="1"/>
              <a:t>účasti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volnočasových</a:t>
            </a:r>
            <a:r>
              <a:rPr dirty="0"/>
              <a:t> </a:t>
            </a:r>
            <a:r>
              <a:rPr dirty="0" err="1"/>
              <a:t>aktivitách</a:t>
            </a:r>
            <a:r>
              <a:rPr dirty="0"/>
              <a:t> – </a:t>
            </a:r>
            <a:r>
              <a:rPr dirty="0" err="1"/>
              <a:t>jak</a:t>
            </a:r>
            <a:r>
              <a:rPr dirty="0"/>
              <a:t> </a:t>
            </a:r>
            <a:r>
              <a:rPr dirty="0" err="1"/>
              <a:t>školních</a:t>
            </a:r>
            <a:r>
              <a:rPr dirty="0"/>
              <a:t>, </a:t>
            </a:r>
            <a:r>
              <a:rPr dirty="0" err="1"/>
              <a:t>tak</a:t>
            </a:r>
            <a:r>
              <a:rPr dirty="0"/>
              <a:t> </a:t>
            </a:r>
            <a:r>
              <a:rPr dirty="0" err="1"/>
              <a:t>komunitních</a:t>
            </a:r>
            <a:r>
              <a:rPr dirty="0"/>
              <a:t>. Do </a:t>
            </a:r>
            <a:r>
              <a:rPr dirty="0" err="1"/>
              <a:t>aktivit</a:t>
            </a:r>
            <a:r>
              <a:rPr dirty="0"/>
              <a:t> </a:t>
            </a:r>
            <a:r>
              <a:rPr dirty="0" err="1"/>
              <a:t>budou</a:t>
            </a:r>
            <a:r>
              <a:rPr dirty="0"/>
              <a:t> </a:t>
            </a:r>
            <a:r>
              <a:rPr dirty="0" err="1"/>
              <a:t>zapojeni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rodiče</a:t>
            </a:r>
            <a:r>
              <a:rPr dirty="0"/>
              <a:t> s </a:t>
            </a:r>
            <a:r>
              <a:rPr dirty="0" err="1"/>
              <a:t>cílem</a:t>
            </a:r>
            <a:r>
              <a:rPr dirty="0"/>
              <a:t> </a:t>
            </a:r>
            <a:r>
              <a:rPr dirty="0" err="1"/>
              <a:t>posílit</a:t>
            </a:r>
            <a:r>
              <a:rPr dirty="0"/>
              <a:t> </a:t>
            </a:r>
            <a:r>
              <a:rPr dirty="0" err="1"/>
              <a:t>rodinné</a:t>
            </a:r>
            <a:r>
              <a:rPr dirty="0"/>
              <a:t> </a:t>
            </a:r>
            <a:r>
              <a:rPr dirty="0" err="1"/>
              <a:t>vztahy</a:t>
            </a:r>
            <a:r>
              <a:rPr dirty="0"/>
              <a:t>, </a:t>
            </a:r>
            <a:r>
              <a:rPr dirty="0" err="1"/>
              <a:t>podporu</a:t>
            </a:r>
            <a:r>
              <a:rPr dirty="0"/>
              <a:t> </a:t>
            </a:r>
            <a:r>
              <a:rPr dirty="0" err="1"/>
              <a:t>dětí</a:t>
            </a:r>
            <a:r>
              <a:rPr dirty="0"/>
              <a:t> a </a:t>
            </a:r>
            <a:r>
              <a:rPr dirty="0" err="1"/>
              <a:t>budovat</a:t>
            </a:r>
            <a:r>
              <a:rPr dirty="0"/>
              <a:t> </a:t>
            </a:r>
            <a:r>
              <a:rPr dirty="0" err="1"/>
              <a:t>důvěru</a:t>
            </a:r>
            <a:r>
              <a:rPr dirty="0"/>
              <a:t> </a:t>
            </a:r>
            <a:r>
              <a:rPr dirty="0" err="1"/>
              <a:t>ke</a:t>
            </a:r>
            <a:r>
              <a:rPr dirty="0"/>
              <a:t> </a:t>
            </a:r>
            <a:r>
              <a:rPr dirty="0" err="1"/>
              <a:t>škole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b="1" dirty="0" err="1"/>
              <a:t>Hlavní</a:t>
            </a:r>
            <a:r>
              <a:rPr b="1" dirty="0"/>
              <a:t> </a:t>
            </a:r>
            <a:r>
              <a:rPr b="1" dirty="0" err="1"/>
              <a:t>činnosti</a:t>
            </a:r>
            <a:r>
              <a:rPr b="1" dirty="0"/>
              <a:t>:</a:t>
            </a:r>
          </a:p>
          <a:p>
            <a:r>
              <a:rPr dirty="0" err="1"/>
              <a:t>Individuální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skupinové</a:t>
            </a:r>
            <a:r>
              <a:rPr dirty="0"/>
              <a:t> </a:t>
            </a:r>
            <a:r>
              <a:rPr dirty="0" err="1"/>
              <a:t>doučování</a:t>
            </a:r>
            <a:endParaRPr dirty="0"/>
          </a:p>
          <a:p>
            <a:r>
              <a:rPr dirty="0" err="1"/>
              <a:t>Kreativní</a:t>
            </a:r>
            <a:r>
              <a:rPr dirty="0"/>
              <a:t>, </a:t>
            </a:r>
            <a:r>
              <a:rPr dirty="0" err="1"/>
              <a:t>sportovní</a:t>
            </a:r>
            <a:r>
              <a:rPr dirty="0"/>
              <a:t> a </a:t>
            </a:r>
            <a:r>
              <a:rPr dirty="0" err="1"/>
              <a:t>komunitní</a:t>
            </a:r>
            <a:r>
              <a:rPr dirty="0"/>
              <a:t> </a:t>
            </a:r>
            <a:r>
              <a:rPr dirty="0" err="1"/>
              <a:t>aktivity</a:t>
            </a:r>
            <a:endParaRPr dirty="0"/>
          </a:p>
          <a:p>
            <a:r>
              <a:rPr dirty="0" err="1"/>
              <a:t>Tematické</a:t>
            </a:r>
            <a:r>
              <a:rPr dirty="0"/>
              <a:t> </a:t>
            </a:r>
            <a:r>
              <a:rPr dirty="0" err="1"/>
              <a:t>workshopy</a:t>
            </a:r>
            <a:r>
              <a:rPr dirty="0"/>
              <a:t>, </a:t>
            </a:r>
            <a:r>
              <a:rPr dirty="0" err="1"/>
              <a:t>výtvarné</a:t>
            </a:r>
            <a:r>
              <a:rPr dirty="0"/>
              <a:t> a </a:t>
            </a:r>
            <a:r>
              <a:rPr dirty="0" err="1"/>
              <a:t>environmentální</a:t>
            </a:r>
            <a:r>
              <a:rPr dirty="0"/>
              <a:t> </a:t>
            </a:r>
            <a:r>
              <a:rPr dirty="0" err="1"/>
              <a:t>programy</a:t>
            </a:r>
            <a:endParaRPr dirty="0"/>
          </a:p>
          <a:p>
            <a:pPr marL="0" indent="0">
              <a:buNone/>
            </a:pPr>
            <a:r>
              <a:rPr b="1" dirty="0" err="1"/>
              <a:t>Výstupy</a:t>
            </a:r>
            <a:r>
              <a:rPr b="1" dirty="0"/>
              <a:t> </a:t>
            </a:r>
            <a:r>
              <a:rPr b="1" dirty="0" err="1"/>
              <a:t>aktivity</a:t>
            </a:r>
            <a:r>
              <a:rPr b="1" dirty="0"/>
              <a:t>:</a:t>
            </a:r>
          </a:p>
          <a:p>
            <a:r>
              <a:rPr dirty="0" err="1"/>
              <a:t>Zlepšení</a:t>
            </a:r>
            <a:r>
              <a:rPr dirty="0"/>
              <a:t> </a:t>
            </a:r>
            <a:r>
              <a:rPr dirty="0" err="1"/>
              <a:t>školní</a:t>
            </a:r>
            <a:r>
              <a:rPr dirty="0"/>
              <a:t> </a:t>
            </a:r>
            <a:r>
              <a:rPr dirty="0" err="1"/>
              <a:t>docházky</a:t>
            </a:r>
            <a:r>
              <a:rPr dirty="0"/>
              <a:t> a </a:t>
            </a:r>
            <a:r>
              <a:rPr dirty="0" err="1"/>
              <a:t>výsledků</a:t>
            </a:r>
            <a:r>
              <a:rPr dirty="0"/>
              <a:t> </a:t>
            </a:r>
            <a:r>
              <a:rPr dirty="0" err="1"/>
              <a:t>žáků</a:t>
            </a:r>
            <a:endParaRPr dirty="0"/>
          </a:p>
          <a:p>
            <a:r>
              <a:rPr dirty="0" err="1"/>
              <a:t>Zvýšení</a:t>
            </a:r>
            <a:r>
              <a:rPr dirty="0"/>
              <a:t> </a:t>
            </a:r>
            <a:r>
              <a:rPr dirty="0" err="1"/>
              <a:t>motivace</a:t>
            </a:r>
            <a:r>
              <a:rPr dirty="0"/>
              <a:t> a </a:t>
            </a:r>
            <a:r>
              <a:rPr dirty="0" err="1"/>
              <a:t>sebevědomí</a:t>
            </a:r>
            <a:r>
              <a:rPr dirty="0"/>
              <a:t> </a:t>
            </a:r>
            <a:r>
              <a:rPr dirty="0" err="1"/>
              <a:t>dětí</a:t>
            </a:r>
            <a:endParaRPr dirty="0"/>
          </a:p>
          <a:p>
            <a:r>
              <a:rPr dirty="0" err="1"/>
              <a:t>Aktivní</a:t>
            </a:r>
            <a:r>
              <a:rPr dirty="0"/>
              <a:t> </a:t>
            </a:r>
            <a:r>
              <a:rPr dirty="0" err="1"/>
              <a:t>zapojení</a:t>
            </a:r>
            <a:r>
              <a:rPr dirty="0"/>
              <a:t> </a:t>
            </a:r>
            <a:r>
              <a:rPr dirty="0" err="1"/>
              <a:t>rodičů</a:t>
            </a:r>
            <a:r>
              <a:rPr dirty="0"/>
              <a:t> do </a:t>
            </a:r>
            <a:r>
              <a:rPr dirty="0" err="1"/>
              <a:t>života</a:t>
            </a:r>
            <a:r>
              <a:rPr dirty="0"/>
              <a:t> </a:t>
            </a:r>
            <a:r>
              <a:rPr dirty="0" err="1"/>
              <a:t>školy</a:t>
            </a:r>
            <a:endParaRPr dirty="0"/>
          </a:p>
          <a:p>
            <a:pPr marL="0" indent="0">
              <a:buNone/>
            </a:pPr>
            <a:r>
              <a:rPr b="1" dirty="0" err="1" smtClean="0"/>
              <a:t>Personální</a:t>
            </a:r>
            <a:r>
              <a:rPr b="1" dirty="0" smtClean="0"/>
              <a:t> </a:t>
            </a:r>
            <a:r>
              <a:rPr b="1" dirty="0" err="1"/>
              <a:t>zajištění</a:t>
            </a:r>
            <a:r>
              <a:rPr b="1" dirty="0"/>
              <a:t>:</a:t>
            </a:r>
          </a:p>
          <a:p>
            <a:r>
              <a:rPr dirty="0" err="1"/>
              <a:t>Realizováno</a:t>
            </a:r>
            <a:r>
              <a:rPr dirty="0"/>
              <a:t> </a:t>
            </a:r>
            <a:r>
              <a:rPr dirty="0" err="1"/>
              <a:t>odborným</a:t>
            </a:r>
            <a:r>
              <a:rPr dirty="0"/>
              <a:t> </a:t>
            </a:r>
            <a:r>
              <a:rPr dirty="0" err="1"/>
              <a:t>pracovníkem</a:t>
            </a:r>
            <a:r>
              <a:rPr dirty="0"/>
              <a:t> MAS </a:t>
            </a:r>
            <a:r>
              <a:rPr dirty="0" err="1"/>
              <a:t>Zlatá</a:t>
            </a:r>
            <a:r>
              <a:rPr dirty="0"/>
              <a:t> </a:t>
            </a:r>
            <a:r>
              <a:rPr dirty="0" err="1"/>
              <a:t>cesta</a:t>
            </a:r>
            <a:r>
              <a:rPr dirty="0"/>
              <a:t>, </a:t>
            </a:r>
            <a:r>
              <a:rPr dirty="0" err="1"/>
              <a:t>školními</a:t>
            </a:r>
            <a:r>
              <a:rPr dirty="0"/>
              <a:t> pedagogy a </a:t>
            </a:r>
            <a:r>
              <a:rPr dirty="0" err="1"/>
              <a:t>dobrovolníky</a:t>
            </a:r>
            <a:r>
              <a:rPr dirty="0"/>
              <a:t>, pod </a:t>
            </a:r>
            <a:r>
              <a:rPr dirty="0" err="1"/>
              <a:t>vedením</a:t>
            </a:r>
            <a:r>
              <a:rPr dirty="0"/>
              <a:t> </a:t>
            </a:r>
            <a:r>
              <a:rPr dirty="0" err="1"/>
              <a:t>sociálních</a:t>
            </a:r>
            <a:r>
              <a:rPr dirty="0"/>
              <a:t> </a:t>
            </a:r>
            <a:r>
              <a:rPr dirty="0" err="1"/>
              <a:t>pracovníků</a:t>
            </a:r>
            <a:r>
              <a:rPr dirty="0"/>
              <a:t>.</a:t>
            </a:r>
          </a:p>
        </p:txBody>
      </p:sp>
      <p:pic>
        <p:nvPicPr>
          <p:cNvPr id="4" name="Picture 3" descr="logotyp-cervena-1000px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" y="91440"/>
            <a:ext cx="946760" cy="457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400" dirty="0">
                <a:solidFill>
                  <a:srgbClr val="C00000"/>
                </a:solidFill>
              </a:rPr>
              <a:t>6. </a:t>
            </a:r>
            <a:r>
              <a:rPr sz="2400" dirty="0" err="1">
                <a:solidFill>
                  <a:srgbClr val="C00000"/>
                </a:solidFill>
              </a:rPr>
              <a:t>Aktivita</a:t>
            </a:r>
            <a:r>
              <a:rPr sz="2400" dirty="0">
                <a:solidFill>
                  <a:srgbClr val="C00000"/>
                </a:solidFill>
              </a:rPr>
              <a:t>: </a:t>
            </a:r>
            <a:r>
              <a:rPr sz="2400" dirty="0" err="1">
                <a:solidFill>
                  <a:srgbClr val="C00000"/>
                </a:solidFill>
              </a:rPr>
              <a:t>Kulaté</a:t>
            </a:r>
            <a:r>
              <a:rPr sz="2400" dirty="0">
                <a:solidFill>
                  <a:srgbClr val="C00000"/>
                </a:solidFill>
              </a:rPr>
              <a:t> </a:t>
            </a:r>
            <a:r>
              <a:rPr sz="2400" dirty="0" err="1">
                <a:solidFill>
                  <a:srgbClr val="C00000"/>
                </a:solidFill>
              </a:rPr>
              <a:t>stoly</a:t>
            </a:r>
            <a:endParaRPr sz="2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b="1" dirty="0" err="1"/>
              <a:t>Cíl</a:t>
            </a:r>
            <a:r>
              <a:rPr b="1" dirty="0"/>
              <a:t> </a:t>
            </a:r>
            <a:r>
              <a:rPr b="1" dirty="0" err="1"/>
              <a:t>aktivity</a:t>
            </a:r>
            <a:r>
              <a:rPr b="1" dirty="0"/>
              <a:t>:</a:t>
            </a:r>
          </a:p>
          <a:p>
            <a:r>
              <a:rPr dirty="0" err="1"/>
              <a:t>Podpořit</a:t>
            </a:r>
            <a:r>
              <a:rPr dirty="0"/>
              <a:t> </a:t>
            </a:r>
            <a:r>
              <a:rPr dirty="0" err="1"/>
              <a:t>spolupráci</a:t>
            </a:r>
            <a:r>
              <a:rPr dirty="0"/>
              <a:t> </a:t>
            </a:r>
            <a:r>
              <a:rPr dirty="0" err="1"/>
              <a:t>mezi</a:t>
            </a:r>
            <a:r>
              <a:rPr dirty="0"/>
              <a:t> </a:t>
            </a:r>
            <a:r>
              <a:rPr dirty="0" err="1"/>
              <a:t>školami</a:t>
            </a:r>
            <a:r>
              <a:rPr dirty="0"/>
              <a:t>, </a:t>
            </a:r>
            <a:r>
              <a:rPr dirty="0" err="1"/>
              <a:t>sociálními</a:t>
            </a:r>
            <a:r>
              <a:rPr dirty="0"/>
              <a:t> </a:t>
            </a:r>
            <a:r>
              <a:rPr dirty="0" err="1"/>
              <a:t>službami</a:t>
            </a:r>
            <a:r>
              <a:rPr dirty="0"/>
              <a:t>, </a:t>
            </a:r>
            <a:r>
              <a:rPr dirty="0" err="1"/>
              <a:t>veřejnou</a:t>
            </a:r>
            <a:r>
              <a:rPr dirty="0"/>
              <a:t> </a:t>
            </a:r>
            <a:r>
              <a:rPr dirty="0" err="1"/>
              <a:t>správou</a:t>
            </a:r>
            <a:r>
              <a:rPr dirty="0"/>
              <a:t> a </a:t>
            </a:r>
            <a:r>
              <a:rPr dirty="0" err="1"/>
              <a:t>dalšími</a:t>
            </a:r>
            <a:r>
              <a:rPr dirty="0"/>
              <a:t> </a:t>
            </a:r>
            <a:r>
              <a:rPr dirty="0" err="1"/>
              <a:t>aktéry</a:t>
            </a:r>
            <a:r>
              <a:rPr dirty="0"/>
              <a:t> </a:t>
            </a:r>
            <a:r>
              <a:rPr dirty="0" err="1"/>
              <a:t>při</a:t>
            </a:r>
            <a:r>
              <a:rPr dirty="0"/>
              <a:t> </a:t>
            </a:r>
            <a:r>
              <a:rPr dirty="0" err="1"/>
              <a:t>řešení</a:t>
            </a:r>
            <a:r>
              <a:rPr dirty="0"/>
              <a:t> </a:t>
            </a:r>
            <a:r>
              <a:rPr dirty="0" err="1"/>
              <a:t>situace</a:t>
            </a:r>
            <a:r>
              <a:rPr dirty="0"/>
              <a:t> </a:t>
            </a:r>
            <a:r>
              <a:rPr dirty="0" err="1"/>
              <a:t>dětí</a:t>
            </a:r>
            <a:r>
              <a:rPr dirty="0"/>
              <a:t> se </a:t>
            </a:r>
            <a:r>
              <a:rPr dirty="0" err="1"/>
              <a:t>sociálním</a:t>
            </a:r>
            <a:r>
              <a:rPr dirty="0"/>
              <a:t> </a:t>
            </a:r>
            <a:r>
              <a:rPr dirty="0" err="1"/>
              <a:t>znevýhodněním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b="1" dirty="0" err="1"/>
              <a:t>Popis</a:t>
            </a:r>
            <a:r>
              <a:rPr b="1" dirty="0"/>
              <a:t>:</a:t>
            </a:r>
          </a:p>
          <a:p>
            <a:r>
              <a:rPr dirty="0" err="1"/>
              <a:t>Pravidelná</a:t>
            </a:r>
            <a:r>
              <a:rPr dirty="0"/>
              <a:t> </a:t>
            </a:r>
            <a:r>
              <a:rPr dirty="0" err="1"/>
              <a:t>setkávání</a:t>
            </a:r>
            <a:r>
              <a:rPr dirty="0"/>
              <a:t> </a:t>
            </a:r>
            <a:r>
              <a:rPr dirty="0" err="1"/>
              <a:t>všech</a:t>
            </a:r>
            <a:r>
              <a:rPr dirty="0"/>
              <a:t> </a:t>
            </a:r>
            <a:r>
              <a:rPr dirty="0" err="1"/>
              <a:t>zainteresovaných</a:t>
            </a:r>
            <a:r>
              <a:rPr dirty="0"/>
              <a:t> </a:t>
            </a:r>
            <a:r>
              <a:rPr dirty="0" err="1"/>
              <a:t>stran</a:t>
            </a:r>
            <a:r>
              <a:rPr dirty="0"/>
              <a:t> </a:t>
            </a:r>
            <a:r>
              <a:rPr dirty="0" err="1"/>
              <a:t>za</a:t>
            </a:r>
            <a:r>
              <a:rPr dirty="0"/>
              <a:t> </a:t>
            </a:r>
            <a:r>
              <a:rPr dirty="0" err="1"/>
              <a:t>účelem</a:t>
            </a:r>
            <a:r>
              <a:rPr dirty="0"/>
              <a:t> </a:t>
            </a:r>
            <a:r>
              <a:rPr dirty="0" err="1"/>
              <a:t>sdílení</a:t>
            </a:r>
            <a:r>
              <a:rPr dirty="0"/>
              <a:t> </a:t>
            </a:r>
            <a:r>
              <a:rPr dirty="0" err="1"/>
              <a:t>zkušeností</a:t>
            </a:r>
            <a:r>
              <a:rPr dirty="0"/>
              <a:t>, </a:t>
            </a:r>
            <a:r>
              <a:rPr dirty="0" err="1"/>
              <a:t>síťování</a:t>
            </a:r>
            <a:r>
              <a:rPr dirty="0"/>
              <a:t> </a:t>
            </a:r>
            <a:r>
              <a:rPr dirty="0" err="1"/>
              <a:t>služeb</a:t>
            </a:r>
            <a:r>
              <a:rPr dirty="0"/>
              <a:t> a </a:t>
            </a:r>
            <a:r>
              <a:rPr dirty="0" err="1"/>
              <a:t>vyhodnocování</a:t>
            </a:r>
            <a:r>
              <a:rPr dirty="0"/>
              <a:t> </a:t>
            </a:r>
            <a:r>
              <a:rPr dirty="0" err="1"/>
              <a:t>efektivity</a:t>
            </a:r>
            <a:r>
              <a:rPr dirty="0"/>
              <a:t> </a:t>
            </a:r>
            <a:r>
              <a:rPr dirty="0" err="1"/>
              <a:t>podpůrného</a:t>
            </a:r>
            <a:r>
              <a:rPr dirty="0"/>
              <a:t> </a:t>
            </a:r>
            <a:r>
              <a:rPr dirty="0" err="1"/>
              <a:t>systému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b="1" dirty="0" err="1"/>
              <a:t>Hlavní</a:t>
            </a:r>
            <a:r>
              <a:rPr b="1" dirty="0"/>
              <a:t> </a:t>
            </a:r>
            <a:r>
              <a:rPr b="1" dirty="0" err="1"/>
              <a:t>témata</a:t>
            </a:r>
            <a:r>
              <a:rPr b="1" dirty="0"/>
              <a:t> </a:t>
            </a:r>
            <a:r>
              <a:rPr b="1" dirty="0" err="1"/>
              <a:t>kulatých</a:t>
            </a:r>
            <a:r>
              <a:rPr b="1" dirty="0"/>
              <a:t> </a:t>
            </a:r>
            <a:r>
              <a:rPr b="1" dirty="0" err="1"/>
              <a:t>stolů</a:t>
            </a:r>
            <a:r>
              <a:rPr b="1" dirty="0"/>
              <a:t>:</a:t>
            </a:r>
          </a:p>
          <a:p>
            <a:r>
              <a:rPr dirty="0" err="1"/>
              <a:t>Dobrá</a:t>
            </a:r>
            <a:r>
              <a:rPr dirty="0"/>
              <a:t> </a:t>
            </a:r>
            <a:r>
              <a:rPr dirty="0" err="1"/>
              <a:t>praxe</a:t>
            </a:r>
            <a:r>
              <a:rPr dirty="0"/>
              <a:t> a </a:t>
            </a:r>
            <a:r>
              <a:rPr dirty="0" err="1"/>
              <a:t>bariéry</a:t>
            </a:r>
            <a:r>
              <a:rPr dirty="0"/>
              <a:t> v </a:t>
            </a:r>
            <a:r>
              <a:rPr dirty="0" err="1"/>
              <a:t>práci</a:t>
            </a:r>
            <a:r>
              <a:rPr dirty="0"/>
              <a:t> se </a:t>
            </a:r>
            <a:r>
              <a:rPr dirty="0" err="1"/>
              <a:t>znevýhodněnými</a:t>
            </a:r>
            <a:r>
              <a:rPr dirty="0"/>
              <a:t> </a:t>
            </a:r>
            <a:r>
              <a:rPr dirty="0" err="1"/>
              <a:t>žáky</a:t>
            </a:r>
            <a:endParaRPr dirty="0"/>
          </a:p>
          <a:p>
            <a:r>
              <a:rPr dirty="0" err="1"/>
              <a:t>Případové</a:t>
            </a:r>
            <a:r>
              <a:rPr dirty="0"/>
              <a:t> </a:t>
            </a:r>
            <a:r>
              <a:rPr dirty="0" err="1"/>
              <a:t>konference</a:t>
            </a:r>
            <a:endParaRPr dirty="0"/>
          </a:p>
          <a:p>
            <a:r>
              <a:rPr dirty="0" err="1"/>
              <a:t>Plánování</a:t>
            </a:r>
            <a:r>
              <a:rPr dirty="0"/>
              <a:t> a </a:t>
            </a:r>
            <a:r>
              <a:rPr dirty="0" err="1"/>
              <a:t>zlepšování</a:t>
            </a:r>
            <a:r>
              <a:rPr dirty="0"/>
              <a:t> </a:t>
            </a:r>
            <a:r>
              <a:rPr dirty="0" err="1"/>
              <a:t>komunitní</a:t>
            </a:r>
            <a:r>
              <a:rPr dirty="0"/>
              <a:t> </a:t>
            </a:r>
            <a:r>
              <a:rPr dirty="0" err="1"/>
              <a:t>podpory</a:t>
            </a:r>
            <a:endParaRPr dirty="0"/>
          </a:p>
          <a:p>
            <a:pPr marL="0" indent="0">
              <a:buNone/>
            </a:pPr>
            <a:r>
              <a:rPr b="1" dirty="0" err="1"/>
              <a:t>Výstupy</a:t>
            </a:r>
            <a:r>
              <a:rPr b="1" dirty="0"/>
              <a:t> </a:t>
            </a:r>
            <a:r>
              <a:rPr b="1" dirty="0" err="1"/>
              <a:t>aktivity</a:t>
            </a:r>
            <a:r>
              <a:rPr b="1" dirty="0"/>
              <a:t>:</a:t>
            </a:r>
          </a:p>
          <a:p>
            <a:r>
              <a:rPr dirty="0" err="1"/>
              <a:t>Minimálně</a:t>
            </a:r>
            <a:r>
              <a:rPr dirty="0"/>
              <a:t> 6 </a:t>
            </a:r>
            <a:r>
              <a:rPr dirty="0" err="1"/>
              <a:t>kulatých</a:t>
            </a:r>
            <a:r>
              <a:rPr dirty="0"/>
              <a:t> </a:t>
            </a:r>
            <a:r>
              <a:rPr dirty="0" err="1"/>
              <a:t>stolů</a:t>
            </a:r>
            <a:r>
              <a:rPr dirty="0"/>
              <a:t> </a:t>
            </a:r>
            <a:r>
              <a:rPr dirty="0" err="1"/>
              <a:t>během</a:t>
            </a:r>
            <a:r>
              <a:rPr dirty="0"/>
              <a:t> </a:t>
            </a:r>
            <a:r>
              <a:rPr dirty="0" err="1"/>
              <a:t>projektu</a:t>
            </a:r>
            <a:endParaRPr dirty="0"/>
          </a:p>
          <a:p>
            <a:r>
              <a:rPr dirty="0" err="1"/>
              <a:t>Vznik</a:t>
            </a:r>
            <a:r>
              <a:rPr dirty="0"/>
              <a:t> </a:t>
            </a:r>
            <a:r>
              <a:rPr dirty="0" err="1"/>
              <a:t>síťující</a:t>
            </a:r>
            <a:r>
              <a:rPr dirty="0"/>
              <a:t> </a:t>
            </a:r>
            <a:r>
              <a:rPr dirty="0" err="1"/>
              <a:t>platformy</a:t>
            </a:r>
            <a:r>
              <a:rPr dirty="0"/>
              <a:t> pro </a:t>
            </a:r>
            <a:r>
              <a:rPr dirty="0" err="1"/>
              <a:t>sdílení</a:t>
            </a:r>
            <a:r>
              <a:rPr dirty="0"/>
              <a:t> a </a:t>
            </a:r>
            <a:r>
              <a:rPr dirty="0" err="1"/>
              <a:t>spolupráci</a:t>
            </a:r>
            <a:endParaRPr dirty="0"/>
          </a:p>
          <a:p>
            <a:r>
              <a:rPr dirty="0" err="1"/>
              <a:t>Zlepšení</a:t>
            </a:r>
            <a:r>
              <a:rPr dirty="0"/>
              <a:t> </a:t>
            </a:r>
            <a:r>
              <a:rPr dirty="0" err="1"/>
              <a:t>komunikace</a:t>
            </a:r>
            <a:r>
              <a:rPr dirty="0"/>
              <a:t> </a:t>
            </a:r>
            <a:r>
              <a:rPr dirty="0" err="1"/>
              <a:t>mezi</a:t>
            </a:r>
            <a:r>
              <a:rPr dirty="0"/>
              <a:t> </a:t>
            </a:r>
            <a:r>
              <a:rPr dirty="0" err="1"/>
              <a:t>aktéry</a:t>
            </a:r>
            <a:r>
              <a:rPr dirty="0"/>
              <a:t> v </a:t>
            </a:r>
            <a:r>
              <a:rPr dirty="0" err="1"/>
              <a:t>území</a:t>
            </a:r>
            <a:endParaRPr dirty="0"/>
          </a:p>
          <a:p>
            <a:pPr marL="0" indent="0">
              <a:buNone/>
            </a:pPr>
            <a:r>
              <a:rPr b="1" dirty="0" err="1" smtClean="0"/>
              <a:t>Personální</a:t>
            </a:r>
            <a:r>
              <a:rPr b="1" dirty="0" smtClean="0"/>
              <a:t> </a:t>
            </a:r>
            <a:r>
              <a:rPr b="1" dirty="0" err="1"/>
              <a:t>zajištění</a:t>
            </a:r>
            <a:r>
              <a:rPr b="1" dirty="0"/>
              <a:t>:</a:t>
            </a:r>
          </a:p>
          <a:p>
            <a:r>
              <a:rPr dirty="0" err="1"/>
              <a:t>Koordinátor</a:t>
            </a:r>
            <a:r>
              <a:rPr dirty="0"/>
              <a:t> </a:t>
            </a:r>
            <a:r>
              <a:rPr dirty="0" err="1"/>
              <a:t>projektu</a:t>
            </a:r>
            <a:r>
              <a:rPr dirty="0"/>
              <a:t> (</a:t>
            </a:r>
            <a:r>
              <a:rPr dirty="0" err="1"/>
              <a:t>MěÚ</a:t>
            </a:r>
            <a:r>
              <a:rPr dirty="0"/>
              <a:t> </a:t>
            </a:r>
            <a:r>
              <a:rPr dirty="0" err="1"/>
              <a:t>Tachov</a:t>
            </a:r>
            <a:r>
              <a:rPr dirty="0"/>
              <a:t>),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spolupráci</a:t>
            </a:r>
            <a:r>
              <a:rPr dirty="0"/>
              <a:t> s MAS </a:t>
            </a:r>
            <a:r>
              <a:rPr dirty="0" err="1"/>
              <a:t>Zlatá</a:t>
            </a:r>
            <a:r>
              <a:rPr dirty="0"/>
              <a:t> </a:t>
            </a:r>
            <a:r>
              <a:rPr dirty="0" err="1"/>
              <a:t>cesta</a:t>
            </a:r>
            <a:r>
              <a:rPr dirty="0"/>
              <a:t> a </a:t>
            </a:r>
            <a:r>
              <a:rPr dirty="0" err="1"/>
              <a:t>školami</a:t>
            </a:r>
            <a:r>
              <a:rPr dirty="0"/>
              <a:t>.</a:t>
            </a:r>
          </a:p>
        </p:txBody>
      </p:sp>
      <p:pic>
        <p:nvPicPr>
          <p:cNvPr id="4" name="Picture 3" descr="logotyp-cervena-1000px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" y="91440"/>
            <a:ext cx="94676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400" dirty="0">
                <a:solidFill>
                  <a:srgbClr val="C00000"/>
                </a:solidFill>
              </a:rPr>
              <a:t>7. </a:t>
            </a:r>
            <a:r>
              <a:rPr sz="2400" dirty="0" err="1">
                <a:solidFill>
                  <a:srgbClr val="C00000"/>
                </a:solidFill>
              </a:rPr>
              <a:t>Aktivita</a:t>
            </a:r>
            <a:r>
              <a:rPr sz="2400" dirty="0">
                <a:solidFill>
                  <a:srgbClr val="C00000"/>
                </a:solidFill>
              </a:rPr>
              <a:t>: </a:t>
            </a:r>
            <a:r>
              <a:rPr sz="2400" dirty="0" err="1">
                <a:solidFill>
                  <a:srgbClr val="C00000"/>
                </a:solidFill>
              </a:rPr>
              <a:t>Rozšíření</a:t>
            </a:r>
            <a:r>
              <a:rPr sz="2400" dirty="0">
                <a:solidFill>
                  <a:srgbClr val="C00000"/>
                </a:solidFill>
              </a:rPr>
              <a:t> </a:t>
            </a:r>
            <a:r>
              <a:rPr sz="2400" dirty="0" err="1">
                <a:solidFill>
                  <a:srgbClr val="C00000"/>
                </a:solidFill>
              </a:rPr>
              <a:t>povědomí</a:t>
            </a:r>
            <a:r>
              <a:rPr sz="2400" dirty="0">
                <a:solidFill>
                  <a:srgbClr val="C00000"/>
                </a:solidFill>
              </a:rPr>
              <a:t> o </a:t>
            </a:r>
            <a:r>
              <a:rPr sz="2400" dirty="0" err="1">
                <a:solidFill>
                  <a:srgbClr val="C00000"/>
                </a:solidFill>
              </a:rPr>
              <a:t>možnostech</a:t>
            </a:r>
            <a:r>
              <a:rPr sz="2400" dirty="0">
                <a:solidFill>
                  <a:srgbClr val="C00000"/>
                </a:solidFill>
              </a:rPr>
              <a:t> </a:t>
            </a:r>
            <a:r>
              <a:rPr sz="2400" dirty="0" err="1">
                <a:solidFill>
                  <a:srgbClr val="C00000"/>
                </a:solidFill>
              </a:rPr>
              <a:t>podpory</a:t>
            </a:r>
            <a:r>
              <a:rPr sz="2400" dirty="0">
                <a:solidFill>
                  <a:srgbClr val="C00000"/>
                </a:solidFill>
              </a:rPr>
              <a:t> pro </a:t>
            </a:r>
            <a:r>
              <a:rPr sz="2400" dirty="0" err="1">
                <a:solidFill>
                  <a:srgbClr val="C00000"/>
                </a:solidFill>
              </a:rPr>
              <a:t>cílovou</a:t>
            </a:r>
            <a:r>
              <a:rPr sz="2400" dirty="0">
                <a:solidFill>
                  <a:srgbClr val="C00000"/>
                </a:solidFill>
              </a:rPr>
              <a:t> </a:t>
            </a:r>
            <a:r>
              <a:rPr sz="2400" dirty="0" err="1">
                <a:solidFill>
                  <a:srgbClr val="C00000"/>
                </a:solidFill>
              </a:rPr>
              <a:t>skupinu</a:t>
            </a:r>
            <a:r>
              <a:rPr sz="2400" dirty="0">
                <a:solidFill>
                  <a:srgbClr val="C00000"/>
                </a:solidFill>
              </a:rPr>
              <a:t> </a:t>
            </a:r>
            <a:r>
              <a:rPr sz="2400" dirty="0" err="1">
                <a:solidFill>
                  <a:srgbClr val="C00000"/>
                </a:solidFill>
              </a:rPr>
              <a:t>žáků</a:t>
            </a:r>
            <a:r>
              <a:rPr sz="2400" dirty="0">
                <a:solidFill>
                  <a:srgbClr val="C00000"/>
                </a:solidFill>
              </a:rPr>
              <a:t> a </a:t>
            </a:r>
            <a:r>
              <a:rPr sz="2400" dirty="0" err="1">
                <a:solidFill>
                  <a:srgbClr val="C00000"/>
                </a:solidFill>
              </a:rPr>
              <a:t>rodin</a:t>
            </a:r>
            <a:r>
              <a:rPr sz="2400" dirty="0">
                <a:solidFill>
                  <a:srgbClr val="C00000"/>
                </a:solidFill>
              </a:rPr>
              <a:t> </a:t>
            </a:r>
            <a:r>
              <a:rPr sz="2400" dirty="0" err="1">
                <a:solidFill>
                  <a:srgbClr val="C00000"/>
                </a:solidFill>
              </a:rPr>
              <a:t>na</a:t>
            </a:r>
            <a:r>
              <a:rPr sz="2400" dirty="0">
                <a:solidFill>
                  <a:srgbClr val="C00000"/>
                </a:solidFill>
              </a:rPr>
              <a:t> </a:t>
            </a:r>
            <a:r>
              <a:rPr sz="2400" dirty="0" err="1">
                <a:solidFill>
                  <a:srgbClr val="C00000"/>
                </a:solidFill>
              </a:rPr>
              <a:t>místní</a:t>
            </a:r>
            <a:r>
              <a:rPr sz="2400" dirty="0">
                <a:solidFill>
                  <a:srgbClr val="C00000"/>
                </a:solidFill>
              </a:rPr>
              <a:t> </a:t>
            </a:r>
            <a:r>
              <a:rPr sz="2400" dirty="0" err="1">
                <a:solidFill>
                  <a:srgbClr val="C00000"/>
                </a:solidFill>
              </a:rPr>
              <a:t>úrovni</a:t>
            </a:r>
            <a:endParaRPr sz="2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b="1" dirty="0" err="1"/>
              <a:t>Cíl</a:t>
            </a:r>
            <a:r>
              <a:rPr b="1" dirty="0"/>
              <a:t> </a:t>
            </a:r>
            <a:r>
              <a:rPr b="1" dirty="0" err="1"/>
              <a:t>aktivity</a:t>
            </a:r>
            <a:r>
              <a:rPr b="1" dirty="0"/>
              <a:t>:</a:t>
            </a:r>
          </a:p>
          <a:p>
            <a:r>
              <a:rPr dirty="0" err="1"/>
              <a:t>Zvýšit</a:t>
            </a:r>
            <a:r>
              <a:rPr dirty="0"/>
              <a:t> </a:t>
            </a:r>
            <a:r>
              <a:rPr dirty="0" err="1"/>
              <a:t>informovanost</a:t>
            </a:r>
            <a:r>
              <a:rPr dirty="0"/>
              <a:t> </a:t>
            </a:r>
            <a:r>
              <a:rPr dirty="0" err="1"/>
              <a:t>veřejnosti</a:t>
            </a:r>
            <a:r>
              <a:rPr dirty="0"/>
              <a:t> a </a:t>
            </a:r>
            <a:r>
              <a:rPr dirty="0" err="1"/>
              <a:t>rodin</a:t>
            </a:r>
            <a:r>
              <a:rPr dirty="0"/>
              <a:t> o </a:t>
            </a:r>
            <a:r>
              <a:rPr dirty="0" err="1"/>
              <a:t>možnostech</a:t>
            </a:r>
            <a:r>
              <a:rPr dirty="0"/>
              <a:t> </a:t>
            </a:r>
            <a:r>
              <a:rPr dirty="0" err="1"/>
              <a:t>podpory</a:t>
            </a:r>
            <a:r>
              <a:rPr dirty="0"/>
              <a:t> a </a:t>
            </a:r>
            <a:r>
              <a:rPr dirty="0" err="1"/>
              <a:t>práv</a:t>
            </a:r>
            <a:r>
              <a:rPr dirty="0"/>
              <a:t> </a:t>
            </a:r>
            <a:r>
              <a:rPr dirty="0" err="1"/>
              <a:t>žáků</a:t>
            </a:r>
            <a:r>
              <a:rPr dirty="0"/>
              <a:t> se </a:t>
            </a:r>
            <a:r>
              <a:rPr dirty="0" err="1"/>
              <a:t>znevýhodněním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b="1" dirty="0" err="1"/>
              <a:t>Popis</a:t>
            </a:r>
            <a:r>
              <a:rPr b="1" dirty="0"/>
              <a:t>:</a:t>
            </a:r>
          </a:p>
          <a:p>
            <a:r>
              <a:rPr dirty="0" err="1"/>
              <a:t>Aktivita</a:t>
            </a:r>
            <a:r>
              <a:rPr dirty="0"/>
              <a:t> </a:t>
            </a:r>
            <a:r>
              <a:rPr dirty="0" err="1"/>
              <a:t>zahrnuje</a:t>
            </a:r>
            <a:r>
              <a:rPr dirty="0"/>
              <a:t> </a:t>
            </a:r>
            <a:r>
              <a:rPr dirty="0" err="1"/>
              <a:t>informační</a:t>
            </a:r>
            <a:r>
              <a:rPr dirty="0"/>
              <a:t> </a:t>
            </a:r>
            <a:r>
              <a:rPr dirty="0" err="1"/>
              <a:t>kampaň</a:t>
            </a:r>
            <a:r>
              <a:rPr dirty="0"/>
              <a:t> </a:t>
            </a:r>
            <a:r>
              <a:rPr dirty="0" err="1"/>
              <a:t>prostřednictvím</a:t>
            </a:r>
            <a:r>
              <a:rPr dirty="0"/>
              <a:t> </a:t>
            </a:r>
            <a:r>
              <a:rPr dirty="0" err="1"/>
              <a:t>letáků</a:t>
            </a:r>
            <a:r>
              <a:rPr dirty="0"/>
              <a:t>, </a:t>
            </a:r>
            <a:r>
              <a:rPr dirty="0" err="1"/>
              <a:t>webu</a:t>
            </a:r>
            <a:r>
              <a:rPr dirty="0"/>
              <a:t> </a:t>
            </a:r>
            <a:r>
              <a:rPr dirty="0" err="1"/>
              <a:t>města</a:t>
            </a:r>
            <a:r>
              <a:rPr dirty="0"/>
              <a:t>, </a:t>
            </a:r>
            <a:r>
              <a:rPr dirty="0" err="1"/>
              <a:t>sociálních</a:t>
            </a:r>
            <a:r>
              <a:rPr dirty="0"/>
              <a:t> </a:t>
            </a:r>
            <a:r>
              <a:rPr dirty="0" err="1"/>
              <a:t>sítí</a:t>
            </a:r>
            <a:r>
              <a:rPr dirty="0"/>
              <a:t>, </a:t>
            </a:r>
            <a:r>
              <a:rPr dirty="0" err="1"/>
              <a:t>komunitních</a:t>
            </a:r>
            <a:r>
              <a:rPr dirty="0"/>
              <a:t> </a:t>
            </a:r>
            <a:r>
              <a:rPr dirty="0" err="1"/>
              <a:t>akcí</a:t>
            </a:r>
            <a:r>
              <a:rPr dirty="0"/>
              <a:t> a </a:t>
            </a:r>
            <a:r>
              <a:rPr dirty="0" err="1"/>
              <a:t>osobního</a:t>
            </a:r>
            <a:r>
              <a:rPr dirty="0"/>
              <a:t> </a:t>
            </a:r>
            <a:r>
              <a:rPr dirty="0" err="1"/>
              <a:t>kontaktu</a:t>
            </a:r>
            <a:r>
              <a:rPr dirty="0"/>
              <a:t> </a:t>
            </a:r>
            <a:r>
              <a:rPr dirty="0" err="1"/>
              <a:t>sociálních</a:t>
            </a:r>
            <a:r>
              <a:rPr dirty="0"/>
              <a:t> </a:t>
            </a:r>
            <a:r>
              <a:rPr dirty="0" err="1"/>
              <a:t>pracovníků</a:t>
            </a:r>
            <a:r>
              <a:rPr dirty="0"/>
              <a:t> s </a:t>
            </a:r>
            <a:r>
              <a:rPr dirty="0" err="1"/>
              <a:t>rodinami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b="1" dirty="0" err="1"/>
              <a:t>Hlavní</a:t>
            </a:r>
            <a:r>
              <a:rPr b="1" dirty="0"/>
              <a:t> </a:t>
            </a:r>
            <a:r>
              <a:rPr b="1" dirty="0" err="1"/>
              <a:t>činnosti</a:t>
            </a:r>
            <a:r>
              <a:rPr b="1" dirty="0"/>
              <a:t>:</a:t>
            </a:r>
          </a:p>
          <a:p>
            <a:r>
              <a:rPr dirty="0" err="1"/>
              <a:t>Tvorba</a:t>
            </a:r>
            <a:r>
              <a:rPr dirty="0"/>
              <a:t> a </a:t>
            </a:r>
            <a:r>
              <a:rPr dirty="0" err="1"/>
              <a:t>distribuce</a:t>
            </a:r>
            <a:r>
              <a:rPr dirty="0"/>
              <a:t> </a:t>
            </a:r>
            <a:r>
              <a:rPr dirty="0" err="1"/>
              <a:t>informačních</a:t>
            </a:r>
            <a:r>
              <a:rPr dirty="0"/>
              <a:t> </a:t>
            </a:r>
            <a:r>
              <a:rPr dirty="0" err="1"/>
              <a:t>materiálů</a:t>
            </a:r>
            <a:endParaRPr dirty="0"/>
          </a:p>
          <a:p>
            <a:r>
              <a:rPr dirty="0" err="1"/>
              <a:t>Aktivní</a:t>
            </a:r>
            <a:r>
              <a:rPr dirty="0"/>
              <a:t> </a:t>
            </a:r>
            <a:r>
              <a:rPr dirty="0" err="1"/>
              <a:t>osvěta</a:t>
            </a:r>
            <a:r>
              <a:rPr dirty="0"/>
              <a:t> v </a:t>
            </a:r>
            <a:r>
              <a:rPr dirty="0" err="1"/>
              <a:t>rámci</a:t>
            </a:r>
            <a:r>
              <a:rPr dirty="0"/>
              <a:t> </a:t>
            </a:r>
            <a:r>
              <a:rPr dirty="0" err="1"/>
              <a:t>komunitních</a:t>
            </a:r>
            <a:r>
              <a:rPr dirty="0"/>
              <a:t> </a:t>
            </a:r>
            <a:r>
              <a:rPr dirty="0" err="1"/>
              <a:t>aktivit</a:t>
            </a:r>
            <a:endParaRPr dirty="0"/>
          </a:p>
          <a:p>
            <a:r>
              <a:rPr dirty="0" err="1"/>
              <a:t>Propagace</a:t>
            </a:r>
            <a:r>
              <a:rPr dirty="0"/>
              <a:t> </a:t>
            </a:r>
            <a:r>
              <a:rPr dirty="0" err="1"/>
              <a:t>projektových</a:t>
            </a:r>
            <a:r>
              <a:rPr dirty="0"/>
              <a:t> </a:t>
            </a:r>
            <a:r>
              <a:rPr dirty="0" err="1"/>
              <a:t>výstupů</a:t>
            </a:r>
            <a:endParaRPr dirty="0"/>
          </a:p>
          <a:p>
            <a:pPr marL="0" indent="0">
              <a:buNone/>
            </a:pPr>
            <a:r>
              <a:rPr b="1" dirty="0" err="1"/>
              <a:t>Výstupy</a:t>
            </a:r>
            <a:r>
              <a:rPr b="1" dirty="0"/>
              <a:t> </a:t>
            </a:r>
            <a:r>
              <a:rPr b="1" dirty="0" err="1"/>
              <a:t>aktivity</a:t>
            </a:r>
            <a:r>
              <a:rPr b="1" dirty="0"/>
              <a:t>:</a:t>
            </a:r>
          </a:p>
          <a:p>
            <a:r>
              <a:rPr dirty="0" err="1"/>
              <a:t>Zvýšení</a:t>
            </a:r>
            <a:r>
              <a:rPr dirty="0"/>
              <a:t> </a:t>
            </a:r>
            <a:r>
              <a:rPr dirty="0" err="1"/>
              <a:t>povědomí</a:t>
            </a:r>
            <a:r>
              <a:rPr dirty="0"/>
              <a:t> </a:t>
            </a:r>
            <a:r>
              <a:rPr dirty="0" err="1"/>
              <a:t>cílové</a:t>
            </a:r>
            <a:r>
              <a:rPr dirty="0"/>
              <a:t> </a:t>
            </a:r>
            <a:r>
              <a:rPr dirty="0" err="1"/>
              <a:t>skupiny</a:t>
            </a:r>
            <a:r>
              <a:rPr dirty="0"/>
              <a:t> o </a:t>
            </a:r>
            <a:r>
              <a:rPr dirty="0" err="1"/>
              <a:t>dostupné</a:t>
            </a:r>
            <a:r>
              <a:rPr dirty="0"/>
              <a:t> </a:t>
            </a:r>
            <a:r>
              <a:rPr dirty="0" err="1"/>
              <a:t>podpoře</a:t>
            </a:r>
            <a:endParaRPr dirty="0"/>
          </a:p>
          <a:p>
            <a:r>
              <a:rPr dirty="0" err="1"/>
              <a:t>Posílení</a:t>
            </a:r>
            <a:r>
              <a:rPr dirty="0"/>
              <a:t> </a:t>
            </a:r>
            <a:r>
              <a:rPr dirty="0" err="1"/>
              <a:t>důvěry</a:t>
            </a:r>
            <a:r>
              <a:rPr dirty="0"/>
              <a:t> </a:t>
            </a:r>
            <a:r>
              <a:rPr dirty="0" err="1"/>
              <a:t>mezi</a:t>
            </a:r>
            <a:r>
              <a:rPr dirty="0"/>
              <a:t> </a:t>
            </a:r>
            <a:r>
              <a:rPr dirty="0" err="1"/>
              <a:t>veřejností</a:t>
            </a:r>
            <a:r>
              <a:rPr dirty="0"/>
              <a:t> a </a:t>
            </a:r>
            <a:r>
              <a:rPr dirty="0" err="1"/>
              <a:t>institucemi</a:t>
            </a:r>
            <a:endParaRPr dirty="0"/>
          </a:p>
          <a:p>
            <a:r>
              <a:rPr dirty="0" err="1"/>
              <a:t>Viditelnost</a:t>
            </a:r>
            <a:r>
              <a:rPr dirty="0"/>
              <a:t> </a:t>
            </a:r>
            <a:r>
              <a:rPr dirty="0" err="1"/>
              <a:t>projektu</a:t>
            </a:r>
            <a:r>
              <a:rPr dirty="0"/>
              <a:t> v </a:t>
            </a:r>
            <a:r>
              <a:rPr dirty="0" err="1"/>
              <a:t>území</a:t>
            </a:r>
            <a:endParaRPr dirty="0"/>
          </a:p>
          <a:p>
            <a:pPr marL="0" indent="0">
              <a:buNone/>
            </a:pPr>
            <a:r>
              <a:rPr b="1" dirty="0" err="1" smtClean="0"/>
              <a:t>Personální</a:t>
            </a:r>
            <a:r>
              <a:rPr b="1" dirty="0" smtClean="0"/>
              <a:t> </a:t>
            </a:r>
            <a:r>
              <a:rPr b="1" dirty="0" err="1"/>
              <a:t>zajištění</a:t>
            </a:r>
            <a:r>
              <a:rPr b="1" dirty="0"/>
              <a:t>:</a:t>
            </a:r>
          </a:p>
          <a:p>
            <a:r>
              <a:rPr dirty="0" err="1"/>
              <a:t>Koordinátor</a:t>
            </a:r>
            <a:r>
              <a:rPr dirty="0"/>
              <a:t> </a:t>
            </a:r>
            <a:r>
              <a:rPr dirty="0" err="1"/>
              <a:t>projektu</a:t>
            </a:r>
            <a:r>
              <a:rPr dirty="0"/>
              <a:t> a </a:t>
            </a:r>
            <a:r>
              <a:rPr dirty="0" err="1"/>
              <a:t>pracovníci</a:t>
            </a:r>
            <a:r>
              <a:rPr dirty="0"/>
              <a:t> MAS </a:t>
            </a:r>
            <a:r>
              <a:rPr dirty="0" err="1"/>
              <a:t>Zlatá</a:t>
            </a:r>
            <a:r>
              <a:rPr dirty="0"/>
              <a:t> </a:t>
            </a:r>
            <a:r>
              <a:rPr dirty="0" err="1"/>
              <a:t>cesta</a:t>
            </a:r>
            <a:r>
              <a:rPr dirty="0"/>
              <a:t>.</a:t>
            </a:r>
          </a:p>
        </p:txBody>
      </p:sp>
      <p:pic>
        <p:nvPicPr>
          <p:cNvPr id="4" name="Picture 3" descr="logotyp-cervena-1000px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" y="91440"/>
            <a:ext cx="94676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400" dirty="0">
                <a:solidFill>
                  <a:srgbClr val="C00000"/>
                </a:solidFill>
              </a:rPr>
              <a:t>8. </a:t>
            </a:r>
            <a:r>
              <a:rPr sz="2400" dirty="0" err="1">
                <a:solidFill>
                  <a:srgbClr val="C00000"/>
                </a:solidFill>
              </a:rPr>
              <a:t>Aktivita</a:t>
            </a:r>
            <a:r>
              <a:rPr sz="2400" dirty="0">
                <a:solidFill>
                  <a:srgbClr val="C00000"/>
                </a:solidFill>
              </a:rPr>
              <a:t>: </a:t>
            </a:r>
            <a:r>
              <a:rPr sz="2400" dirty="0" err="1">
                <a:solidFill>
                  <a:srgbClr val="C00000"/>
                </a:solidFill>
              </a:rPr>
              <a:t>Sociální</a:t>
            </a:r>
            <a:r>
              <a:rPr sz="2400" dirty="0">
                <a:solidFill>
                  <a:srgbClr val="C00000"/>
                </a:solidFill>
              </a:rPr>
              <a:t> </a:t>
            </a:r>
            <a:r>
              <a:rPr sz="2400" dirty="0" err="1">
                <a:solidFill>
                  <a:srgbClr val="C00000"/>
                </a:solidFill>
              </a:rPr>
              <a:t>práce</a:t>
            </a:r>
            <a:r>
              <a:rPr sz="2400" dirty="0">
                <a:solidFill>
                  <a:srgbClr val="C00000"/>
                </a:solidFill>
              </a:rPr>
              <a:t> s </a:t>
            </a:r>
            <a:r>
              <a:rPr sz="2400" dirty="0" err="1">
                <a:solidFill>
                  <a:srgbClr val="C00000"/>
                </a:solidFill>
              </a:rPr>
              <a:t>identifikovanými</a:t>
            </a:r>
            <a:r>
              <a:rPr sz="2400" dirty="0">
                <a:solidFill>
                  <a:srgbClr val="C00000"/>
                </a:solidFill>
              </a:rPr>
              <a:t> </a:t>
            </a:r>
            <a:r>
              <a:rPr sz="2400" dirty="0" err="1">
                <a:solidFill>
                  <a:srgbClr val="C00000"/>
                </a:solidFill>
              </a:rPr>
              <a:t>žáky</a:t>
            </a:r>
            <a:r>
              <a:rPr sz="2400" dirty="0">
                <a:solidFill>
                  <a:srgbClr val="C00000"/>
                </a:solidFill>
              </a:rPr>
              <a:t> a </a:t>
            </a:r>
            <a:r>
              <a:rPr sz="2400" dirty="0" err="1">
                <a:solidFill>
                  <a:srgbClr val="C00000"/>
                </a:solidFill>
              </a:rPr>
              <a:t>jejich</a:t>
            </a:r>
            <a:r>
              <a:rPr sz="2400" dirty="0">
                <a:solidFill>
                  <a:srgbClr val="C00000"/>
                </a:solidFill>
              </a:rPr>
              <a:t> </a:t>
            </a:r>
            <a:r>
              <a:rPr sz="2400" dirty="0" err="1">
                <a:solidFill>
                  <a:srgbClr val="C00000"/>
                </a:solidFill>
              </a:rPr>
              <a:t>rodinami</a:t>
            </a:r>
            <a:r>
              <a:rPr sz="2400" dirty="0">
                <a:solidFill>
                  <a:srgbClr val="C00000"/>
                </a:solidFill>
              </a:rPr>
              <a:t>/</a:t>
            </a:r>
            <a:r>
              <a:rPr sz="2400" dirty="0" err="1">
                <a:solidFill>
                  <a:srgbClr val="C00000"/>
                </a:solidFill>
              </a:rPr>
              <a:t>zákonnými</a:t>
            </a:r>
            <a:r>
              <a:rPr sz="2400" dirty="0">
                <a:solidFill>
                  <a:srgbClr val="C00000"/>
                </a:solidFill>
              </a:rPr>
              <a:t> </a:t>
            </a:r>
            <a:r>
              <a:rPr sz="2400" dirty="0" err="1">
                <a:solidFill>
                  <a:srgbClr val="C00000"/>
                </a:solidFill>
              </a:rPr>
              <a:t>zástupci</a:t>
            </a:r>
            <a:endParaRPr sz="2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b="1" dirty="0" err="1"/>
              <a:t>Cíl</a:t>
            </a:r>
            <a:r>
              <a:rPr b="1" dirty="0"/>
              <a:t> </a:t>
            </a:r>
            <a:r>
              <a:rPr b="1" dirty="0" err="1"/>
              <a:t>aktivity</a:t>
            </a:r>
            <a:r>
              <a:rPr b="1" dirty="0"/>
              <a:t>:</a:t>
            </a:r>
          </a:p>
          <a:p>
            <a:r>
              <a:rPr dirty="0" err="1"/>
              <a:t>Poskytnout</a:t>
            </a:r>
            <a:r>
              <a:rPr dirty="0"/>
              <a:t> </a:t>
            </a:r>
            <a:r>
              <a:rPr dirty="0" err="1"/>
              <a:t>žákům</a:t>
            </a:r>
            <a:r>
              <a:rPr dirty="0"/>
              <a:t> a </a:t>
            </a:r>
            <a:r>
              <a:rPr dirty="0" err="1"/>
              <a:t>jejich</a:t>
            </a:r>
            <a:r>
              <a:rPr dirty="0"/>
              <a:t> </a:t>
            </a:r>
            <a:r>
              <a:rPr dirty="0" err="1"/>
              <a:t>rodinám</a:t>
            </a:r>
            <a:r>
              <a:rPr dirty="0"/>
              <a:t> </a:t>
            </a:r>
            <a:r>
              <a:rPr dirty="0" err="1"/>
              <a:t>komplexní</a:t>
            </a:r>
            <a:r>
              <a:rPr dirty="0"/>
              <a:t> </a:t>
            </a:r>
            <a:r>
              <a:rPr dirty="0" err="1"/>
              <a:t>sociální</a:t>
            </a:r>
            <a:r>
              <a:rPr dirty="0"/>
              <a:t> </a:t>
            </a:r>
            <a:r>
              <a:rPr dirty="0" err="1"/>
              <a:t>podporu</a:t>
            </a:r>
            <a:r>
              <a:rPr dirty="0"/>
              <a:t> pro </a:t>
            </a:r>
            <a:r>
              <a:rPr dirty="0" err="1"/>
              <a:t>zlepšení</a:t>
            </a:r>
            <a:r>
              <a:rPr dirty="0"/>
              <a:t> </a:t>
            </a:r>
            <a:r>
              <a:rPr dirty="0" err="1"/>
              <a:t>školní</a:t>
            </a:r>
            <a:r>
              <a:rPr dirty="0"/>
              <a:t> </a:t>
            </a:r>
            <a:r>
              <a:rPr dirty="0" err="1"/>
              <a:t>úspěšnosti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celkové</a:t>
            </a:r>
            <a:r>
              <a:rPr dirty="0"/>
              <a:t> </a:t>
            </a:r>
            <a:r>
              <a:rPr dirty="0" err="1"/>
              <a:t>životní</a:t>
            </a:r>
            <a:r>
              <a:rPr dirty="0"/>
              <a:t> </a:t>
            </a:r>
            <a:r>
              <a:rPr dirty="0" err="1"/>
              <a:t>situace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b="1" dirty="0" err="1"/>
              <a:t>Popis</a:t>
            </a:r>
            <a:r>
              <a:rPr b="1" dirty="0"/>
              <a:t>:</a:t>
            </a:r>
          </a:p>
          <a:p>
            <a:r>
              <a:rPr dirty="0" err="1"/>
              <a:t>Sociální</a:t>
            </a:r>
            <a:r>
              <a:rPr dirty="0"/>
              <a:t> </a:t>
            </a:r>
            <a:r>
              <a:rPr dirty="0" err="1"/>
              <a:t>pracovníci</a:t>
            </a:r>
            <a:r>
              <a:rPr dirty="0"/>
              <a:t> </a:t>
            </a:r>
            <a:r>
              <a:rPr dirty="0" err="1"/>
              <a:t>budou</a:t>
            </a:r>
            <a:r>
              <a:rPr dirty="0"/>
              <a:t> </a:t>
            </a:r>
            <a:r>
              <a:rPr dirty="0" err="1"/>
              <a:t>realizovat</a:t>
            </a:r>
            <a:r>
              <a:rPr dirty="0"/>
              <a:t> </a:t>
            </a:r>
            <a:r>
              <a:rPr dirty="0" err="1"/>
              <a:t>přímou</a:t>
            </a:r>
            <a:r>
              <a:rPr dirty="0"/>
              <a:t> </a:t>
            </a:r>
            <a:r>
              <a:rPr dirty="0" err="1"/>
              <a:t>práci</a:t>
            </a:r>
            <a:r>
              <a:rPr dirty="0"/>
              <a:t> se </a:t>
            </a:r>
            <a:r>
              <a:rPr dirty="0" err="1"/>
              <a:t>žáky</a:t>
            </a:r>
            <a:r>
              <a:rPr dirty="0"/>
              <a:t> a </a:t>
            </a:r>
            <a:r>
              <a:rPr dirty="0" err="1"/>
              <a:t>jejich</a:t>
            </a:r>
            <a:r>
              <a:rPr dirty="0"/>
              <a:t> </a:t>
            </a:r>
            <a:r>
              <a:rPr dirty="0" err="1"/>
              <a:t>rodinami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základě</a:t>
            </a:r>
            <a:r>
              <a:rPr dirty="0"/>
              <a:t> </a:t>
            </a:r>
            <a:r>
              <a:rPr dirty="0" err="1"/>
              <a:t>individuálního</a:t>
            </a:r>
            <a:r>
              <a:rPr dirty="0"/>
              <a:t> </a:t>
            </a:r>
            <a:r>
              <a:rPr dirty="0" err="1"/>
              <a:t>posouzení</a:t>
            </a:r>
            <a:r>
              <a:rPr dirty="0"/>
              <a:t> </a:t>
            </a:r>
            <a:r>
              <a:rPr dirty="0" err="1"/>
              <a:t>potřeb</a:t>
            </a:r>
            <a:r>
              <a:rPr dirty="0"/>
              <a:t>. </a:t>
            </a:r>
            <a:r>
              <a:rPr dirty="0" err="1"/>
              <a:t>Práce</a:t>
            </a:r>
            <a:r>
              <a:rPr dirty="0"/>
              <a:t> </a:t>
            </a:r>
            <a:r>
              <a:rPr dirty="0" err="1"/>
              <a:t>bude</a:t>
            </a:r>
            <a:r>
              <a:rPr dirty="0"/>
              <a:t> </a:t>
            </a:r>
            <a:r>
              <a:rPr dirty="0" err="1"/>
              <a:t>probíhat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škole</a:t>
            </a:r>
            <a:r>
              <a:rPr dirty="0"/>
              <a:t>, v </a:t>
            </a:r>
            <a:r>
              <a:rPr dirty="0" err="1"/>
              <a:t>domácím</a:t>
            </a:r>
            <a:r>
              <a:rPr dirty="0"/>
              <a:t> </a:t>
            </a:r>
            <a:r>
              <a:rPr dirty="0" err="1"/>
              <a:t>prostředí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v </a:t>
            </a:r>
            <a:r>
              <a:rPr dirty="0" err="1"/>
              <a:t>terénu</a:t>
            </a:r>
            <a:r>
              <a:rPr dirty="0"/>
              <a:t> a </a:t>
            </a:r>
            <a:r>
              <a:rPr dirty="0" err="1"/>
              <a:t>bude</a:t>
            </a:r>
            <a:r>
              <a:rPr dirty="0"/>
              <a:t> </a:t>
            </a:r>
            <a:r>
              <a:rPr dirty="0" err="1"/>
              <a:t>zahrnovat</a:t>
            </a:r>
            <a:r>
              <a:rPr dirty="0"/>
              <a:t> </a:t>
            </a:r>
            <a:r>
              <a:rPr dirty="0" err="1"/>
              <a:t>krizovou</a:t>
            </a:r>
            <a:r>
              <a:rPr dirty="0"/>
              <a:t> </a:t>
            </a:r>
            <a:r>
              <a:rPr dirty="0" err="1"/>
              <a:t>intervenci</a:t>
            </a:r>
            <a:r>
              <a:rPr dirty="0"/>
              <a:t>, </a:t>
            </a:r>
            <a:r>
              <a:rPr dirty="0" err="1"/>
              <a:t>poradenství</a:t>
            </a:r>
            <a:r>
              <a:rPr dirty="0"/>
              <a:t>, </a:t>
            </a:r>
            <a:r>
              <a:rPr dirty="0" err="1"/>
              <a:t>doprovody</a:t>
            </a:r>
            <a:r>
              <a:rPr dirty="0"/>
              <a:t>, </a:t>
            </a:r>
            <a:r>
              <a:rPr dirty="0" err="1"/>
              <a:t>síťování</a:t>
            </a:r>
            <a:r>
              <a:rPr dirty="0"/>
              <a:t> </a:t>
            </a:r>
            <a:r>
              <a:rPr dirty="0" err="1"/>
              <a:t>služeb</a:t>
            </a:r>
            <a:r>
              <a:rPr dirty="0"/>
              <a:t> a </a:t>
            </a:r>
            <a:r>
              <a:rPr dirty="0" err="1"/>
              <a:t>plánování</a:t>
            </a:r>
            <a:r>
              <a:rPr dirty="0"/>
              <a:t> </a:t>
            </a:r>
            <a:r>
              <a:rPr dirty="0" err="1"/>
              <a:t>podpory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b="1" dirty="0" err="1"/>
              <a:t>Hlavní</a:t>
            </a:r>
            <a:r>
              <a:rPr b="1" dirty="0"/>
              <a:t> </a:t>
            </a:r>
            <a:r>
              <a:rPr b="1" dirty="0" err="1"/>
              <a:t>činnosti</a:t>
            </a:r>
            <a:r>
              <a:rPr b="1" dirty="0"/>
              <a:t>:</a:t>
            </a:r>
          </a:p>
          <a:p>
            <a:r>
              <a:rPr dirty="0" err="1"/>
              <a:t>Tvorba</a:t>
            </a:r>
            <a:r>
              <a:rPr dirty="0"/>
              <a:t> a </a:t>
            </a:r>
            <a:r>
              <a:rPr dirty="0" err="1"/>
              <a:t>realizace</a:t>
            </a:r>
            <a:r>
              <a:rPr dirty="0"/>
              <a:t> </a:t>
            </a:r>
            <a:r>
              <a:rPr dirty="0" err="1"/>
              <a:t>individuálních</a:t>
            </a:r>
            <a:r>
              <a:rPr dirty="0"/>
              <a:t> </a:t>
            </a:r>
            <a:r>
              <a:rPr dirty="0" err="1"/>
              <a:t>plánů</a:t>
            </a:r>
            <a:endParaRPr dirty="0"/>
          </a:p>
          <a:p>
            <a:r>
              <a:rPr dirty="0" err="1"/>
              <a:t>Pravidelný</a:t>
            </a:r>
            <a:r>
              <a:rPr dirty="0"/>
              <a:t> </a:t>
            </a:r>
            <a:r>
              <a:rPr dirty="0" err="1"/>
              <a:t>kontakt</a:t>
            </a:r>
            <a:r>
              <a:rPr dirty="0"/>
              <a:t> s </a:t>
            </a:r>
            <a:r>
              <a:rPr dirty="0" err="1"/>
              <a:t>rodinou</a:t>
            </a:r>
            <a:endParaRPr dirty="0"/>
          </a:p>
          <a:p>
            <a:r>
              <a:rPr dirty="0" err="1"/>
              <a:t>Koordinace</a:t>
            </a:r>
            <a:r>
              <a:rPr dirty="0"/>
              <a:t> s </a:t>
            </a:r>
            <a:r>
              <a:rPr dirty="0" err="1"/>
              <a:t>dalšími</a:t>
            </a:r>
            <a:r>
              <a:rPr dirty="0"/>
              <a:t> </a:t>
            </a:r>
            <a:r>
              <a:rPr dirty="0" err="1"/>
              <a:t>službami</a:t>
            </a:r>
            <a:r>
              <a:rPr dirty="0"/>
              <a:t> (OSPOD, SAS, </a:t>
            </a:r>
            <a:r>
              <a:rPr dirty="0" err="1"/>
              <a:t>pedagogicko-psychologické</a:t>
            </a:r>
            <a:r>
              <a:rPr dirty="0"/>
              <a:t> </a:t>
            </a:r>
            <a:r>
              <a:rPr dirty="0" err="1"/>
              <a:t>poradny</a:t>
            </a:r>
            <a:r>
              <a:rPr dirty="0"/>
              <a:t>)</a:t>
            </a:r>
          </a:p>
          <a:p>
            <a:pPr marL="0" indent="0">
              <a:buNone/>
            </a:pPr>
            <a:r>
              <a:rPr b="1" dirty="0" err="1"/>
              <a:t>Výstupy</a:t>
            </a:r>
            <a:r>
              <a:rPr b="1" dirty="0"/>
              <a:t> </a:t>
            </a:r>
            <a:r>
              <a:rPr b="1" dirty="0" err="1"/>
              <a:t>aktivity</a:t>
            </a:r>
            <a:r>
              <a:rPr b="1" dirty="0"/>
              <a:t>:</a:t>
            </a:r>
          </a:p>
          <a:p>
            <a:r>
              <a:rPr dirty="0" err="1"/>
              <a:t>Zlepšení</a:t>
            </a:r>
            <a:r>
              <a:rPr dirty="0"/>
              <a:t> </a:t>
            </a:r>
            <a:r>
              <a:rPr dirty="0" err="1"/>
              <a:t>rodinného</a:t>
            </a:r>
            <a:r>
              <a:rPr dirty="0"/>
              <a:t> </a:t>
            </a:r>
            <a:r>
              <a:rPr dirty="0" err="1"/>
              <a:t>zázemí</a:t>
            </a:r>
            <a:r>
              <a:rPr dirty="0"/>
              <a:t> a </a:t>
            </a:r>
            <a:r>
              <a:rPr dirty="0" err="1"/>
              <a:t>školní</a:t>
            </a:r>
            <a:r>
              <a:rPr dirty="0"/>
              <a:t> </a:t>
            </a:r>
            <a:r>
              <a:rPr dirty="0" err="1"/>
              <a:t>docházky</a:t>
            </a:r>
            <a:endParaRPr dirty="0"/>
          </a:p>
          <a:p>
            <a:r>
              <a:rPr dirty="0" err="1"/>
              <a:t>Posílení</a:t>
            </a:r>
            <a:r>
              <a:rPr dirty="0"/>
              <a:t> </a:t>
            </a:r>
            <a:r>
              <a:rPr dirty="0" err="1"/>
              <a:t>kompetencí</a:t>
            </a:r>
            <a:r>
              <a:rPr dirty="0"/>
              <a:t> </a:t>
            </a:r>
            <a:r>
              <a:rPr dirty="0" err="1"/>
              <a:t>rodičů</a:t>
            </a:r>
            <a:r>
              <a:rPr dirty="0"/>
              <a:t> a </a:t>
            </a:r>
            <a:r>
              <a:rPr dirty="0" err="1"/>
              <a:t>vztahu</a:t>
            </a:r>
            <a:r>
              <a:rPr dirty="0"/>
              <a:t> </a:t>
            </a:r>
            <a:r>
              <a:rPr dirty="0" err="1"/>
              <a:t>ke</a:t>
            </a:r>
            <a:r>
              <a:rPr dirty="0"/>
              <a:t> </a:t>
            </a:r>
            <a:r>
              <a:rPr dirty="0" err="1"/>
              <a:t>škole</a:t>
            </a:r>
            <a:endParaRPr dirty="0"/>
          </a:p>
          <a:p>
            <a:r>
              <a:rPr dirty="0" err="1"/>
              <a:t>Vyřešení</a:t>
            </a:r>
            <a:r>
              <a:rPr dirty="0"/>
              <a:t> </a:t>
            </a:r>
            <a:r>
              <a:rPr dirty="0" err="1"/>
              <a:t>krizových</a:t>
            </a:r>
            <a:r>
              <a:rPr dirty="0"/>
              <a:t> </a:t>
            </a:r>
            <a:r>
              <a:rPr dirty="0" err="1"/>
              <a:t>nebo</a:t>
            </a:r>
            <a:r>
              <a:rPr dirty="0"/>
              <a:t> </a:t>
            </a:r>
            <a:r>
              <a:rPr dirty="0" err="1"/>
              <a:t>zátěžových</a:t>
            </a:r>
            <a:r>
              <a:rPr dirty="0"/>
              <a:t> </a:t>
            </a:r>
            <a:r>
              <a:rPr dirty="0" err="1"/>
              <a:t>situací</a:t>
            </a:r>
            <a:endParaRPr dirty="0"/>
          </a:p>
          <a:p>
            <a:pPr marL="0" indent="0">
              <a:buNone/>
            </a:pPr>
            <a:r>
              <a:rPr b="1" dirty="0" err="1" smtClean="0"/>
              <a:t>Personální</a:t>
            </a:r>
            <a:r>
              <a:rPr b="1" dirty="0" smtClean="0"/>
              <a:t> </a:t>
            </a:r>
            <a:r>
              <a:rPr b="1" dirty="0" err="1"/>
              <a:t>zajištění</a:t>
            </a:r>
            <a:r>
              <a:rPr b="1" dirty="0"/>
              <a:t>:</a:t>
            </a:r>
          </a:p>
          <a:p>
            <a:r>
              <a:rPr dirty="0"/>
              <a:t>3 </a:t>
            </a:r>
            <a:r>
              <a:rPr dirty="0" err="1"/>
              <a:t>sociální</a:t>
            </a:r>
            <a:r>
              <a:rPr dirty="0"/>
              <a:t> </a:t>
            </a:r>
            <a:r>
              <a:rPr dirty="0" err="1"/>
              <a:t>pracovníci</a:t>
            </a:r>
            <a:r>
              <a:rPr dirty="0"/>
              <a:t> – </a:t>
            </a:r>
            <a:r>
              <a:rPr dirty="0" err="1"/>
              <a:t>každý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1 </a:t>
            </a:r>
            <a:r>
              <a:rPr dirty="0" err="1"/>
              <a:t>školu</a:t>
            </a:r>
            <a:r>
              <a:rPr dirty="0"/>
              <a:t>, pod </a:t>
            </a:r>
            <a:r>
              <a:rPr dirty="0" err="1"/>
              <a:t>metodickým</a:t>
            </a:r>
            <a:r>
              <a:rPr dirty="0"/>
              <a:t> </a:t>
            </a:r>
            <a:r>
              <a:rPr dirty="0" err="1"/>
              <a:t>vedením</a:t>
            </a:r>
            <a:r>
              <a:rPr dirty="0"/>
              <a:t> </a:t>
            </a:r>
            <a:r>
              <a:rPr dirty="0" err="1"/>
              <a:t>koordinátora</a:t>
            </a:r>
            <a:r>
              <a:rPr dirty="0"/>
              <a:t>.</a:t>
            </a:r>
          </a:p>
        </p:txBody>
      </p:sp>
      <p:pic>
        <p:nvPicPr>
          <p:cNvPr id="4" name="Picture 3" descr="logotyp-cervena-1000px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" y="91440"/>
            <a:ext cx="94676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400" dirty="0">
                <a:solidFill>
                  <a:srgbClr val="C00000"/>
                </a:solidFill>
              </a:rPr>
              <a:t>9. </a:t>
            </a:r>
            <a:r>
              <a:rPr sz="2400" dirty="0" err="1">
                <a:solidFill>
                  <a:srgbClr val="C00000"/>
                </a:solidFill>
              </a:rPr>
              <a:t>Aktivita</a:t>
            </a:r>
            <a:r>
              <a:rPr sz="2400" dirty="0">
                <a:solidFill>
                  <a:srgbClr val="C00000"/>
                </a:solidFill>
              </a:rPr>
              <a:t>: </a:t>
            </a:r>
            <a:r>
              <a:rPr sz="2400" dirty="0" err="1">
                <a:solidFill>
                  <a:srgbClr val="C00000"/>
                </a:solidFill>
              </a:rPr>
              <a:t>Vznik</a:t>
            </a:r>
            <a:r>
              <a:rPr sz="2400" dirty="0">
                <a:solidFill>
                  <a:srgbClr val="C00000"/>
                </a:solidFill>
              </a:rPr>
              <a:t> </a:t>
            </a:r>
            <a:r>
              <a:rPr sz="2400" dirty="0" err="1">
                <a:solidFill>
                  <a:srgbClr val="C00000"/>
                </a:solidFill>
              </a:rPr>
              <a:t>pozice</a:t>
            </a:r>
            <a:r>
              <a:rPr sz="2400" dirty="0">
                <a:solidFill>
                  <a:srgbClr val="C00000"/>
                </a:solidFill>
              </a:rPr>
              <a:t> </a:t>
            </a:r>
            <a:r>
              <a:rPr sz="2400" dirty="0" err="1">
                <a:solidFill>
                  <a:srgbClr val="C00000"/>
                </a:solidFill>
              </a:rPr>
              <a:t>koordinátora</a:t>
            </a:r>
            <a:r>
              <a:rPr sz="2400" dirty="0">
                <a:solidFill>
                  <a:srgbClr val="C00000"/>
                </a:solidFill>
              </a:rPr>
              <a:t>, </a:t>
            </a:r>
            <a:r>
              <a:rPr sz="2400" dirty="0" err="1">
                <a:solidFill>
                  <a:srgbClr val="C00000"/>
                </a:solidFill>
              </a:rPr>
              <a:t>odborného</a:t>
            </a:r>
            <a:r>
              <a:rPr sz="2400" dirty="0">
                <a:solidFill>
                  <a:srgbClr val="C00000"/>
                </a:solidFill>
              </a:rPr>
              <a:t> </a:t>
            </a:r>
            <a:r>
              <a:rPr sz="2400" dirty="0" err="1">
                <a:solidFill>
                  <a:srgbClr val="C00000"/>
                </a:solidFill>
              </a:rPr>
              <a:t>pracovníka</a:t>
            </a:r>
            <a:r>
              <a:rPr sz="2400" dirty="0">
                <a:solidFill>
                  <a:srgbClr val="C00000"/>
                </a:solidFill>
              </a:rPr>
              <a:t>/</a:t>
            </a:r>
            <a:r>
              <a:rPr sz="2400" dirty="0" err="1">
                <a:solidFill>
                  <a:srgbClr val="C00000"/>
                </a:solidFill>
              </a:rPr>
              <a:t>asistenta</a:t>
            </a:r>
            <a:r>
              <a:rPr sz="2400" dirty="0">
                <a:solidFill>
                  <a:srgbClr val="C00000"/>
                </a:solidFill>
              </a:rPr>
              <a:t>, </a:t>
            </a:r>
            <a:r>
              <a:rPr sz="2400" dirty="0" err="1">
                <a:solidFill>
                  <a:srgbClr val="C00000"/>
                </a:solidFill>
              </a:rPr>
              <a:t>projektového</a:t>
            </a:r>
            <a:r>
              <a:rPr sz="2400" dirty="0">
                <a:solidFill>
                  <a:srgbClr val="C00000"/>
                </a:solidFill>
              </a:rPr>
              <a:t> </a:t>
            </a:r>
            <a:r>
              <a:rPr sz="2400" dirty="0" err="1">
                <a:solidFill>
                  <a:srgbClr val="C00000"/>
                </a:solidFill>
              </a:rPr>
              <a:t>manažera</a:t>
            </a:r>
            <a:r>
              <a:rPr sz="2400" dirty="0">
                <a:solidFill>
                  <a:srgbClr val="C00000"/>
                </a:solidFill>
              </a:rPr>
              <a:t> a </a:t>
            </a:r>
            <a:r>
              <a:rPr sz="2400" dirty="0" err="1">
                <a:solidFill>
                  <a:srgbClr val="C00000"/>
                </a:solidFill>
              </a:rPr>
              <a:t>lektora</a:t>
            </a:r>
            <a:endParaRPr sz="2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b="1" dirty="0" err="1"/>
              <a:t>Cíl</a:t>
            </a:r>
            <a:r>
              <a:rPr b="1" dirty="0"/>
              <a:t> </a:t>
            </a:r>
            <a:r>
              <a:rPr b="1" dirty="0" err="1"/>
              <a:t>aktivity</a:t>
            </a:r>
            <a:r>
              <a:rPr b="1" dirty="0"/>
              <a:t>:</a:t>
            </a:r>
          </a:p>
          <a:p>
            <a:r>
              <a:rPr dirty="0" err="1"/>
              <a:t>Zajistit</a:t>
            </a:r>
            <a:r>
              <a:rPr dirty="0"/>
              <a:t> </a:t>
            </a:r>
            <a:r>
              <a:rPr dirty="0" err="1"/>
              <a:t>kvalitní</a:t>
            </a:r>
            <a:r>
              <a:rPr dirty="0"/>
              <a:t> </a:t>
            </a:r>
            <a:r>
              <a:rPr dirty="0" err="1"/>
              <a:t>řízení</a:t>
            </a:r>
            <a:r>
              <a:rPr dirty="0"/>
              <a:t>, </a:t>
            </a:r>
            <a:r>
              <a:rPr dirty="0" err="1"/>
              <a:t>metodickou</a:t>
            </a:r>
            <a:r>
              <a:rPr dirty="0"/>
              <a:t> </a:t>
            </a:r>
            <a:r>
              <a:rPr dirty="0" err="1"/>
              <a:t>podporu</a:t>
            </a:r>
            <a:r>
              <a:rPr dirty="0"/>
              <a:t> a </a:t>
            </a:r>
            <a:r>
              <a:rPr dirty="0" err="1"/>
              <a:t>odborné</a:t>
            </a:r>
            <a:r>
              <a:rPr dirty="0"/>
              <a:t> </a:t>
            </a:r>
            <a:r>
              <a:rPr dirty="0" err="1"/>
              <a:t>zabezpečení</a:t>
            </a:r>
            <a:r>
              <a:rPr dirty="0"/>
              <a:t> </a:t>
            </a:r>
            <a:r>
              <a:rPr dirty="0" err="1"/>
              <a:t>projektu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b="1" dirty="0" err="1"/>
              <a:t>Popis</a:t>
            </a:r>
            <a:r>
              <a:rPr b="1" dirty="0"/>
              <a:t>:</a:t>
            </a:r>
          </a:p>
          <a:p>
            <a:r>
              <a:rPr dirty="0"/>
              <a:t>Tato </a:t>
            </a:r>
            <a:r>
              <a:rPr dirty="0" err="1"/>
              <a:t>aktivita</a:t>
            </a:r>
            <a:r>
              <a:rPr dirty="0"/>
              <a:t> </a:t>
            </a:r>
            <a:r>
              <a:rPr dirty="0" err="1"/>
              <a:t>zahrnuje</a:t>
            </a:r>
            <a:r>
              <a:rPr dirty="0"/>
              <a:t> </a:t>
            </a:r>
            <a:r>
              <a:rPr dirty="0" err="1"/>
              <a:t>nábor</a:t>
            </a:r>
            <a:r>
              <a:rPr dirty="0"/>
              <a:t> a </a:t>
            </a:r>
            <a:r>
              <a:rPr dirty="0" err="1"/>
              <a:t>nástup</a:t>
            </a:r>
            <a:r>
              <a:rPr dirty="0"/>
              <a:t> </a:t>
            </a:r>
            <a:r>
              <a:rPr dirty="0" err="1"/>
              <a:t>podpůrných</a:t>
            </a:r>
            <a:r>
              <a:rPr dirty="0"/>
              <a:t> </a:t>
            </a:r>
            <a:r>
              <a:rPr dirty="0" err="1"/>
              <a:t>pracovníků</a:t>
            </a:r>
            <a:r>
              <a:rPr dirty="0"/>
              <a:t>, </a:t>
            </a:r>
            <a:r>
              <a:rPr dirty="0" err="1"/>
              <a:t>kteří</a:t>
            </a:r>
            <a:r>
              <a:rPr dirty="0"/>
              <a:t> </a:t>
            </a:r>
            <a:r>
              <a:rPr dirty="0" err="1"/>
              <a:t>budou</a:t>
            </a:r>
            <a:r>
              <a:rPr dirty="0"/>
              <a:t> </a:t>
            </a:r>
            <a:r>
              <a:rPr dirty="0" err="1"/>
              <a:t>zajišťovat</a:t>
            </a:r>
            <a:r>
              <a:rPr dirty="0"/>
              <a:t> </a:t>
            </a:r>
            <a:r>
              <a:rPr dirty="0" err="1"/>
              <a:t>hladký</a:t>
            </a:r>
            <a:r>
              <a:rPr dirty="0"/>
              <a:t> </a:t>
            </a:r>
            <a:r>
              <a:rPr dirty="0" err="1"/>
              <a:t>chod</a:t>
            </a:r>
            <a:r>
              <a:rPr dirty="0"/>
              <a:t> </a:t>
            </a:r>
            <a:r>
              <a:rPr dirty="0" err="1"/>
              <a:t>projektu</a:t>
            </a:r>
            <a:r>
              <a:rPr dirty="0"/>
              <a:t>: </a:t>
            </a:r>
            <a:r>
              <a:rPr dirty="0" err="1"/>
              <a:t>koordinátor</a:t>
            </a:r>
            <a:r>
              <a:rPr dirty="0"/>
              <a:t> z </a:t>
            </a:r>
            <a:r>
              <a:rPr dirty="0" err="1"/>
              <a:t>MěÚ</a:t>
            </a:r>
            <a:r>
              <a:rPr dirty="0"/>
              <a:t> </a:t>
            </a:r>
            <a:r>
              <a:rPr dirty="0" err="1"/>
              <a:t>Tachov</a:t>
            </a:r>
            <a:r>
              <a:rPr dirty="0"/>
              <a:t>, </a:t>
            </a:r>
            <a:r>
              <a:rPr dirty="0" err="1"/>
              <a:t>odborný</a:t>
            </a:r>
            <a:r>
              <a:rPr dirty="0"/>
              <a:t> </a:t>
            </a:r>
            <a:r>
              <a:rPr dirty="0" err="1"/>
              <a:t>pracovník</a:t>
            </a:r>
            <a:r>
              <a:rPr dirty="0"/>
              <a:t>/</a:t>
            </a:r>
            <a:r>
              <a:rPr dirty="0" err="1"/>
              <a:t>asistent</a:t>
            </a:r>
            <a:r>
              <a:rPr dirty="0"/>
              <a:t> a </a:t>
            </a:r>
            <a:r>
              <a:rPr dirty="0" err="1"/>
              <a:t>lektor</a:t>
            </a:r>
            <a:r>
              <a:rPr dirty="0"/>
              <a:t> z MAS </a:t>
            </a:r>
            <a:r>
              <a:rPr dirty="0" err="1"/>
              <a:t>Zlatá</a:t>
            </a:r>
            <a:r>
              <a:rPr dirty="0"/>
              <a:t> </a:t>
            </a:r>
            <a:r>
              <a:rPr dirty="0" err="1"/>
              <a:t>cesta</a:t>
            </a:r>
            <a:r>
              <a:rPr dirty="0"/>
              <a:t>, a </a:t>
            </a:r>
            <a:r>
              <a:rPr dirty="0" err="1"/>
              <a:t>projektový</a:t>
            </a:r>
            <a:r>
              <a:rPr dirty="0"/>
              <a:t> </a:t>
            </a:r>
            <a:r>
              <a:rPr dirty="0" err="1"/>
              <a:t>manažer</a:t>
            </a:r>
            <a:r>
              <a:rPr dirty="0"/>
              <a:t> pro </a:t>
            </a:r>
            <a:r>
              <a:rPr dirty="0" err="1"/>
              <a:t>administraci</a:t>
            </a:r>
            <a:r>
              <a:rPr dirty="0"/>
              <a:t> a </a:t>
            </a:r>
            <a:r>
              <a:rPr dirty="0" err="1"/>
              <a:t>řízení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b="1" dirty="0" err="1"/>
              <a:t>Hlavní</a:t>
            </a:r>
            <a:r>
              <a:rPr b="1" dirty="0"/>
              <a:t> role:</a:t>
            </a:r>
          </a:p>
          <a:p>
            <a:r>
              <a:rPr dirty="0" err="1"/>
              <a:t>Koordinátor</a:t>
            </a:r>
            <a:r>
              <a:rPr dirty="0"/>
              <a:t> – </a:t>
            </a:r>
            <a:r>
              <a:rPr dirty="0" err="1"/>
              <a:t>metodické</a:t>
            </a:r>
            <a:r>
              <a:rPr dirty="0"/>
              <a:t> </a:t>
            </a:r>
            <a:r>
              <a:rPr dirty="0" err="1"/>
              <a:t>vedení</a:t>
            </a:r>
            <a:r>
              <a:rPr dirty="0"/>
              <a:t>, </a:t>
            </a:r>
            <a:r>
              <a:rPr dirty="0" err="1"/>
              <a:t>síťování</a:t>
            </a:r>
            <a:r>
              <a:rPr dirty="0"/>
              <a:t>, monitoring </a:t>
            </a:r>
            <a:r>
              <a:rPr dirty="0" err="1"/>
              <a:t>aktivit</a:t>
            </a:r>
            <a:endParaRPr dirty="0"/>
          </a:p>
          <a:p>
            <a:r>
              <a:rPr dirty="0" err="1"/>
              <a:t>Asistent</a:t>
            </a:r>
            <a:r>
              <a:rPr dirty="0"/>
              <a:t> – </a:t>
            </a:r>
            <a:r>
              <a:rPr dirty="0" err="1"/>
              <a:t>přímá</a:t>
            </a:r>
            <a:r>
              <a:rPr dirty="0"/>
              <a:t> </a:t>
            </a:r>
            <a:r>
              <a:rPr dirty="0" err="1"/>
              <a:t>práce</a:t>
            </a:r>
            <a:r>
              <a:rPr dirty="0"/>
              <a:t> s </a:t>
            </a:r>
            <a:r>
              <a:rPr dirty="0" err="1"/>
              <a:t>dětmi</a:t>
            </a:r>
            <a:r>
              <a:rPr dirty="0"/>
              <a:t> (</a:t>
            </a:r>
            <a:r>
              <a:rPr dirty="0" err="1"/>
              <a:t>doučování</a:t>
            </a:r>
            <a:r>
              <a:rPr dirty="0"/>
              <a:t>, </a:t>
            </a:r>
            <a:r>
              <a:rPr dirty="0" err="1"/>
              <a:t>volnočas</a:t>
            </a:r>
            <a:r>
              <a:rPr dirty="0"/>
              <a:t>)</a:t>
            </a:r>
          </a:p>
          <a:p>
            <a:r>
              <a:rPr dirty="0" err="1"/>
              <a:t>Lektor</a:t>
            </a:r>
            <a:r>
              <a:rPr dirty="0"/>
              <a:t> – </a:t>
            </a:r>
            <a:r>
              <a:rPr dirty="0" err="1"/>
              <a:t>vzdělávání</a:t>
            </a:r>
            <a:r>
              <a:rPr dirty="0"/>
              <a:t> </a:t>
            </a:r>
            <a:r>
              <a:rPr dirty="0" err="1"/>
              <a:t>rodičů</a:t>
            </a:r>
            <a:endParaRPr dirty="0"/>
          </a:p>
          <a:p>
            <a:r>
              <a:rPr dirty="0" err="1"/>
              <a:t>Projektový</a:t>
            </a:r>
            <a:r>
              <a:rPr dirty="0"/>
              <a:t> </a:t>
            </a:r>
            <a:r>
              <a:rPr dirty="0" err="1"/>
              <a:t>manažer</a:t>
            </a:r>
            <a:r>
              <a:rPr dirty="0"/>
              <a:t> – </a:t>
            </a:r>
            <a:r>
              <a:rPr dirty="0" err="1"/>
              <a:t>řízení</a:t>
            </a:r>
            <a:r>
              <a:rPr dirty="0"/>
              <a:t> a </a:t>
            </a:r>
            <a:r>
              <a:rPr dirty="0" err="1"/>
              <a:t>administrativa</a:t>
            </a:r>
            <a:r>
              <a:rPr dirty="0"/>
              <a:t> </a:t>
            </a:r>
            <a:r>
              <a:rPr dirty="0" err="1"/>
              <a:t>projektu</a:t>
            </a:r>
            <a:endParaRPr dirty="0"/>
          </a:p>
          <a:p>
            <a:pPr marL="0" indent="0">
              <a:buNone/>
            </a:pPr>
            <a:r>
              <a:rPr b="1" dirty="0" err="1"/>
              <a:t>Výstupy</a:t>
            </a:r>
            <a:r>
              <a:rPr b="1" dirty="0"/>
              <a:t> </a:t>
            </a:r>
            <a:r>
              <a:rPr b="1" dirty="0" err="1"/>
              <a:t>aktivity</a:t>
            </a:r>
            <a:r>
              <a:rPr b="1" dirty="0"/>
              <a:t>:</a:t>
            </a:r>
          </a:p>
          <a:p>
            <a:r>
              <a:rPr dirty="0" err="1"/>
              <a:t>Zajištěné</a:t>
            </a:r>
            <a:r>
              <a:rPr dirty="0"/>
              <a:t> </a:t>
            </a:r>
            <a:r>
              <a:rPr dirty="0" err="1"/>
              <a:t>personální</a:t>
            </a:r>
            <a:r>
              <a:rPr dirty="0"/>
              <a:t> </a:t>
            </a:r>
            <a:r>
              <a:rPr dirty="0" err="1"/>
              <a:t>kapacity</a:t>
            </a:r>
            <a:endParaRPr dirty="0"/>
          </a:p>
          <a:p>
            <a:r>
              <a:rPr dirty="0" err="1"/>
              <a:t>Efektivní</a:t>
            </a:r>
            <a:r>
              <a:rPr dirty="0"/>
              <a:t> </a:t>
            </a:r>
            <a:r>
              <a:rPr dirty="0" err="1"/>
              <a:t>realizace</a:t>
            </a:r>
            <a:r>
              <a:rPr dirty="0"/>
              <a:t> </a:t>
            </a:r>
            <a:r>
              <a:rPr dirty="0" err="1"/>
              <a:t>všech</a:t>
            </a:r>
            <a:r>
              <a:rPr dirty="0"/>
              <a:t> </a:t>
            </a:r>
            <a:r>
              <a:rPr dirty="0" err="1"/>
              <a:t>aktivit</a:t>
            </a:r>
            <a:endParaRPr dirty="0"/>
          </a:p>
          <a:p>
            <a:r>
              <a:rPr dirty="0" err="1"/>
              <a:t>Včasné</a:t>
            </a:r>
            <a:r>
              <a:rPr dirty="0"/>
              <a:t> a </a:t>
            </a:r>
            <a:r>
              <a:rPr dirty="0" err="1"/>
              <a:t>kvalitní</a:t>
            </a:r>
            <a:r>
              <a:rPr dirty="0"/>
              <a:t> </a:t>
            </a:r>
            <a:r>
              <a:rPr dirty="0" err="1"/>
              <a:t>plnění</a:t>
            </a:r>
            <a:r>
              <a:rPr dirty="0"/>
              <a:t> </a:t>
            </a:r>
            <a:r>
              <a:rPr dirty="0" err="1"/>
              <a:t>indikátorů</a:t>
            </a:r>
            <a:endParaRPr dirty="0"/>
          </a:p>
          <a:p>
            <a:pPr marL="0" indent="0">
              <a:buNone/>
            </a:pPr>
            <a:r>
              <a:rPr b="1" dirty="0" err="1" smtClean="0"/>
              <a:t>Personální</a:t>
            </a:r>
            <a:r>
              <a:rPr b="1" dirty="0" smtClean="0"/>
              <a:t> </a:t>
            </a:r>
            <a:r>
              <a:rPr b="1" dirty="0" err="1"/>
              <a:t>zajištění</a:t>
            </a:r>
            <a:r>
              <a:rPr b="1" dirty="0"/>
              <a:t>:</a:t>
            </a:r>
          </a:p>
          <a:p>
            <a:r>
              <a:rPr dirty="0" err="1"/>
              <a:t>Město</a:t>
            </a:r>
            <a:r>
              <a:rPr dirty="0"/>
              <a:t> </a:t>
            </a:r>
            <a:r>
              <a:rPr dirty="0" err="1"/>
              <a:t>Tachov</a:t>
            </a:r>
            <a:r>
              <a:rPr dirty="0"/>
              <a:t> a MAS </a:t>
            </a:r>
            <a:r>
              <a:rPr dirty="0" err="1"/>
              <a:t>Zlatá</a:t>
            </a:r>
            <a:r>
              <a:rPr dirty="0"/>
              <a:t> </a:t>
            </a:r>
            <a:r>
              <a:rPr dirty="0" err="1"/>
              <a:t>cesta</a:t>
            </a:r>
            <a:endParaRPr dirty="0"/>
          </a:p>
        </p:txBody>
      </p:sp>
      <p:pic>
        <p:nvPicPr>
          <p:cNvPr id="4" name="Picture 3" descr="logotyp-cervena-1000px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" y="91440"/>
            <a:ext cx="94676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400" dirty="0">
                <a:solidFill>
                  <a:srgbClr val="C00000"/>
                </a:solidFill>
              </a:rPr>
              <a:t>10. </a:t>
            </a:r>
            <a:r>
              <a:rPr sz="2400" dirty="0" err="1">
                <a:solidFill>
                  <a:srgbClr val="C00000"/>
                </a:solidFill>
              </a:rPr>
              <a:t>Aktivita</a:t>
            </a:r>
            <a:r>
              <a:rPr sz="2400" dirty="0">
                <a:solidFill>
                  <a:srgbClr val="C00000"/>
                </a:solidFill>
              </a:rPr>
              <a:t>: </a:t>
            </a:r>
            <a:r>
              <a:rPr sz="2400" dirty="0" err="1">
                <a:solidFill>
                  <a:srgbClr val="C00000"/>
                </a:solidFill>
              </a:rPr>
              <a:t>Nákup</a:t>
            </a:r>
            <a:r>
              <a:rPr sz="2400" dirty="0">
                <a:solidFill>
                  <a:srgbClr val="C00000"/>
                </a:solidFill>
              </a:rPr>
              <a:t> </a:t>
            </a:r>
            <a:r>
              <a:rPr sz="2400" dirty="0" err="1">
                <a:solidFill>
                  <a:srgbClr val="C00000"/>
                </a:solidFill>
              </a:rPr>
              <a:t>zařízení</a:t>
            </a:r>
            <a:r>
              <a:rPr sz="2400" dirty="0">
                <a:solidFill>
                  <a:srgbClr val="C00000"/>
                </a:solidFill>
              </a:rPr>
              <a:t>, </a:t>
            </a:r>
            <a:r>
              <a:rPr sz="2400" dirty="0" err="1">
                <a:solidFill>
                  <a:srgbClr val="C00000"/>
                </a:solidFill>
              </a:rPr>
              <a:t>vybavení</a:t>
            </a:r>
            <a:r>
              <a:rPr sz="2400" dirty="0">
                <a:solidFill>
                  <a:srgbClr val="C00000"/>
                </a:solidFill>
              </a:rPr>
              <a:t> a </a:t>
            </a:r>
            <a:r>
              <a:rPr sz="2400" dirty="0" err="1">
                <a:solidFill>
                  <a:srgbClr val="C00000"/>
                </a:solidFill>
              </a:rPr>
              <a:t>spotřebního</a:t>
            </a:r>
            <a:r>
              <a:rPr sz="2400" dirty="0">
                <a:solidFill>
                  <a:srgbClr val="C00000"/>
                </a:solidFill>
              </a:rPr>
              <a:t> </a:t>
            </a:r>
            <a:r>
              <a:rPr sz="2400" dirty="0" err="1">
                <a:solidFill>
                  <a:srgbClr val="C00000"/>
                </a:solidFill>
              </a:rPr>
              <a:t>materiálu</a:t>
            </a:r>
            <a:r>
              <a:rPr sz="2400" dirty="0">
                <a:solidFill>
                  <a:srgbClr val="C00000"/>
                </a:solidFill>
              </a:rPr>
              <a:t>, </a:t>
            </a:r>
            <a:r>
              <a:rPr sz="2400" dirty="0" err="1">
                <a:solidFill>
                  <a:srgbClr val="C00000"/>
                </a:solidFill>
              </a:rPr>
              <a:t>osvěta</a:t>
            </a:r>
            <a:r>
              <a:rPr sz="2400" dirty="0">
                <a:solidFill>
                  <a:srgbClr val="C00000"/>
                </a:solidFill>
              </a:rPr>
              <a:t> a </a:t>
            </a:r>
            <a:r>
              <a:rPr sz="2400" dirty="0" err="1">
                <a:solidFill>
                  <a:srgbClr val="C00000"/>
                </a:solidFill>
              </a:rPr>
              <a:t>spolupráce</a:t>
            </a:r>
            <a:endParaRPr sz="2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b="1" dirty="0" err="1"/>
              <a:t>Cíl</a:t>
            </a:r>
            <a:r>
              <a:rPr b="1" dirty="0"/>
              <a:t> </a:t>
            </a:r>
            <a:r>
              <a:rPr b="1" dirty="0" err="1"/>
              <a:t>aktivity</a:t>
            </a:r>
            <a:r>
              <a:rPr b="1" dirty="0"/>
              <a:t>:</a:t>
            </a:r>
          </a:p>
          <a:p>
            <a:r>
              <a:rPr dirty="0" err="1"/>
              <a:t>Zajistit</a:t>
            </a:r>
            <a:r>
              <a:rPr dirty="0"/>
              <a:t> </a:t>
            </a:r>
            <a:r>
              <a:rPr dirty="0" err="1"/>
              <a:t>materiální</a:t>
            </a:r>
            <a:r>
              <a:rPr dirty="0"/>
              <a:t> a </a:t>
            </a:r>
            <a:r>
              <a:rPr dirty="0" err="1"/>
              <a:t>technické</a:t>
            </a:r>
            <a:r>
              <a:rPr dirty="0"/>
              <a:t> </a:t>
            </a:r>
            <a:r>
              <a:rPr dirty="0" err="1"/>
              <a:t>zázemí</a:t>
            </a:r>
            <a:r>
              <a:rPr dirty="0"/>
              <a:t> pro </a:t>
            </a:r>
            <a:r>
              <a:rPr dirty="0" err="1"/>
              <a:t>realizaci</a:t>
            </a:r>
            <a:r>
              <a:rPr dirty="0"/>
              <a:t> </a:t>
            </a:r>
            <a:r>
              <a:rPr dirty="0" err="1"/>
              <a:t>projektu</a:t>
            </a:r>
            <a:r>
              <a:rPr dirty="0"/>
              <a:t> a </a:t>
            </a:r>
            <a:r>
              <a:rPr dirty="0" err="1"/>
              <a:t>podporu</a:t>
            </a:r>
            <a:r>
              <a:rPr dirty="0"/>
              <a:t> </a:t>
            </a:r>
            <a:r>
              <a:rPr dirty="0" err="1"/>
              <a:t>spolupráce</a:t>
            </a:r>
            <a:r>
              <a:rPr dirty="0"/>
              <a:t> </a:t>
            </a:r>
            <a:r>
              <a:rPr dirty="0" err="1"/>
              <a:t>mezi</a:t>
            </a:r>
            <a:r>
              <a:rPr dirty="0"/>
              <a:t> </a:t>
            </a:r>
            <a:r>
              <a:rPr dirty="0" err="1"/>
              <a:t>aktéry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b="1" dirty="0" err="1"/>
              <a:t>Popis</a:t>
            </a:r>
            <a:r>
              <a:rPr b="1" dirty="0"/>
              <a:t>:</a:t>
            </a:r>
          </a:p>
          <a:p>
            <a:r>
              <a:rPr dirty="0"/>
              <a:t>Z </a:t>
            </a:r>
            <a:r>
              <a:rPr dirty="0" err="1"/>
              <a:t>projektu</a:t>
            </a:r>
            <a:r>
              <a:rPr dirty="0"/>
              <a:t> </a:t>
            </a:r>
            <a:r>
              <a:rPr dirty="0" err="1"/>
              <a:t>bude</a:t>
            </a:r>
            <a:r>
              <a:rPr dirty="0"/>
              <a:t> </a:t>
            </a:r>
            <a:r>
              <a:rPr dirty="0" err="1"/>
              <a:t>hrazen</a:t>
            </a:r>
            <a:r>
              <a:rPr dirty="0"/>
              <a:t> </a:t>
            </a:r>
            <a:r>
              <a:rPr dirty="0" err="1"/>
              <a:t>nákup</a:t>
            </a:r>
            <a:r>
              <a:rPr dirty="0"/>
              <a:t> </a:t>
            </a:r>
            <a:r>
              <a:rPr dirty="0" err="1"/>
              <a:t>potřebného</a:t>
            </a:r>
            <a:r>
              <a:rPr dirty="0"/>
              <a:t> </a:t>
            </a:r>
            <a:r>
              <a:rPr dirty="0" err="1"/>
              <a:t>vybavení</a:t>
            </a:r>
            <a:r>
              <a:rPr dirty="0"/>
              <a:t> pro </a:t>
            </a:r>
            <a:r>
              <a:rPr dirty="0" err="1"/>
              <a:t>pracovníky</a:t>
            </a:r>
            <a:r>
              <a:rPr dirty="0"/>
              <a:t>, </a:t>
            </a:r>
            <a:r>
              <a:rPr dirty="0" err="1"/>
              <a:t>žáky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komunitní</a:t>
            </a:r>
            <a:r>
              <a:rPr dirty="0"/>
              <a:t> </a:t>
            </a:r>
            <a:r>
              <a:rPr dirty="0" err="1"/>
              <a:t>aktivity</a:t>
            </a:r>
            <a:r>
              <a:rPr dirty="0"/>
              <a:t> – </a:t>
            </a:r>
            <a:r>
              <a:rPr dirty="0" err="1"/>
              <a:t>např</a:t>
            </a:r>
            <a:r>
              <a:rPr dirty="0"/>
              <a:t>. </a:t>
            </a:r>
            <a:r>
              <a:rPr dirty="0" err="1"/>
              <a:t>nábytek</a:t>
            </a:r>
            <a:r>
              <a:rPr dirty="0"/>
              <a:t>, </a:t>
            </a:r>
            <a:r>
              <a:rPr dirty="0" err="1"/>
              <a:t>didaktické</a:t>
            </a:r>
            <a:r>
              <a:rPr dirty="0"/>
              <a:t> </a:t>
            </a:r>
            <a:r>
              <a:rPr dirty="0" err="1"/>
              <a:t>pomůcky</a:t>
            </a:r>
            <a:r>
              <a:rPr dirty="0"/>
              <a:t>, IT </a:t>
            </a:r>
            <a:r>
              <a:rPr dirty="0" err="1"/>
              <a:t>technika</a:t>
            </a:r>
            <a:r>
              <a:rPr dirty="0"/>
              <a:t>, </a:t>
            </a:r>
            <a:r>
              <a:rPr dirty="0" err="1"/>
              <a:t>materiál</a:t>
            </a:r>
            <a:r>
              <a:rPr dirty="0"/>
              <a:t> pro </a:t>
            </a:r>
            <a:r>
              <a:rPr dirty="0" err="1"/>
              <a:t>volnočasové</a:t>
            </a:r>
            <a:r>
              <a:rPr dirty="0"/>
              <a:t> </a:t>
            </a:r>
            <a:r>
              <a:rPr dirty="0" err="1"/>
              <a:t>činnosti</a:t>
            </a:r>
            <a:r>
              <a:rPr dirty="0"/>
              <a:t>, </a:t>
            </a:r>
            <a:r>
              <a:rPr dirty="0" err="1"/>
              <a:t>tisk</a:t>
            </a:r>
            <a:r>
              <a:rPr dirty="0"/>
              <a:t> a </a:t>
            </a:r>
            <a:r>
              <a:rPr dirty="0" err="1"/>
              <a:t>propagace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b="1" dirty="0" err="1"/>
              <a:t>Hlavní</a:t>
            </a:r>
            <a:r>
              <a:rPr b="1" dirty="0"/>
              <a:t> </a:t>
            </a:r>
            <a:r>
              <a:rPr b="1" dirty="0" err="1"/>
              <a:t>položky</a:t>
            </a:r>
            <a:r>
              <a:rPr b="1" dirty="0"/>
              <a:t>:</a:t>
            </a:r>
          </a:p>
          <a:p>
            <a:r>
              <a:rPr dirty="0" err="1"/>
              <a:t>Vybavení</a:t>
            </a:r>
            <a:r>
              <a:rPr dirty="0"/>
              <a:t> </a:t>
            </a:r>
            <a:r>
              <a:rPr dirty="0" err="1"/>
              <a:t>prostor</a:t>
            </a:r>
            <a:r>
              <a:rPr dirty="0"/>
              <a:t> pro </a:t>
            </a:r>
            <a:r>
              <a:rPr dirty="0" err="1"/>
              <a:t>doučování</a:t>
            </a:r>
            <a:r>
              <a:rPr dirty="0"/>
              <a:t> a </a:t>
            </a:r>
            <a:r>
              <a:rPr dirty="0" err="1"/>
              <a:t>komunitní</a:t>
            </a:r>
            <a:r>
              <a:rPr dirty="0"/>
              <a:t> </a:t>
            </a:r>
            <a:r>
              <a:rPr dirty="0" err="1"/>
              <a:t>práci</a:t>
            </a:r>
            <a:endParaRPr dirty="0"/>
          </a:p>
          <a:p>
            <a:r>
              <a:rPr dirty="0" err="1"/>
              <a:t>Pomůcky</a:t>
            </a:r>
            <a:r>
              <a:rPr dirty="0"/>
              <a:t> pro </a:t>
            </a:r>
            <a:r>
              <a:rPr dirty="0" err="1"/>
              <a:t>žáky</a:t>
            </a:r>
            <a:endParaRPr dirty="0"/>
          </a:p>
          <a:p>
            <a:r>
              <a:rPr dirty="0" err="1"/>
              <a:t>Grafické</a:t>
            </a:r>
            <a:r>
              <a:rPr dirty="0"/>
              <a:t> a </a:t>
            </a:r>
            <a:r>
              <a:rPr dirty="0" err="1"/>
              <a:t>tiskové</a:t>
            </a:r>
            <a:r>
              <a:rPr dirty="0"/>
              <a:t> </a:t>
            </a:r>
            <a:r>
              <a:rPr dirty="0" err="1"/>
              <a:t>služby</a:t>
            </a:r>
            <a:endParaRPr dirty="0"/>
          </a:p>
          <a:p>
            <a:pPr marL="0" indent="0">
              <a:buNone/>
            </a:pPr>
            <a:r>
              <a:rPr b="1" dirty="0" err="1"/>
              <a:t>Výstupy</a:t>
            </a:r>
            <a:r>
              <a:rPr b="1" dirty="0"/>
              <a:t> </a:t>
            </a:r>
            <a:r>
              <a:rPr b="1" dirty="0" err="1"/>
              <a:t>aktivity</a:t>
            </a:r>
            <a:r>
              <a:rPr b="1" dirty="0"/>
              <a:t>:</a:t>
            </a:r>
          </a:p>
          <a:p>
            <a:r>
              <a:rPr dirty="0" err="1"/>
              <a:t>Vybavené</a:t>
            </a:r>
            <a:r>
              <a:rPr dirty="0"/>
              <a:t> </a:t>
            </a:r>
            <a:r>
              <a:rPr dirty="0" err="1"/>
              <a:t>pracoviště</a:t>
            </a:r>
            <a:r>
              <a:rPr dirty="0"/>
              <a:t> </a:t>
            </a:r>
            <a:r>
              <a:rPr dirty="0" err="1"/>
              <a:t>sociálních</a:t>
            </a:r>
            <a:r>
              <a:rPr dirty="0"/>
              <a:t> </a:t>
            </a:r>
            <a:r>
              <a:rPr dirty="0" err="1"/>
              <a:t>pracovníků</a:t>
            </a:r>
            <a:r>
              <a:rPr dirty="0"/>
              <a:t> a MAS</a:t>
            </a:r>
          </a:p>
          <a:p>
            <a:r>
              <a:rPr dirty="0" err="1"/>
              <a:t>Možnost</a:t>
            </a:r>
            <a:r>
              <a:rPr dirty="0"/>
              <a:t> </a:t>
            </a:r>
            <a:r>
              <a:rPr dirty="0" err="1"/>
              <a:t>kvalitní</a:t>
            </a:r>
            <a:r>
              <a:rPr dirty="0"/>
              <a:t> </a:t>
            </a:r>
            <a:r>
              <a:rPr dirty="0" err="1"/>
              <a:t>realizace</a:t>
            </a:r>
            <a:r>
              <a:rPr dirty="0"/>
              <a:t> </a:t>
            </a:r>
            <a:r>
              <a:rPr dirty="0" err="1"/>
              <a:t>všech</a:t>
            </a:r>
            <a:r>
              <a:rPr dirty="0"/>
              <a:t> </a:t>
            </a:r>
            <a:r>
              <a:rPr dirty="0" err="1"/>
              <a:t>aktivit</a:t>
            </a:r>
            <a:r>
              <a:rPr dirty="0"/>
              <a:t> </a:t>
            </a:r>
            <a:r>
              <a:rPr dirty="0" err="1"/>
              <a:t>projektu</a:t>
            </a:r>
            <a:endParaRPr dirty="0"/>
          </a:p>
          <a:p>
            <a:pPr marL="0" indent="0">
              <a:buNone/>
            </a:pPr>
            <a:r>
              <a:rPr b="1" dirty="0" err="1" smtClean="0"/>
              <a:t>Personální</a:t>
            </a:r>
            <a:r>
              <a:rPr b="1" dirty="0" smtClean="0"/>
              <a:t> </a:t>
            </a:r>
            <a:r>
              <a:rPr b="1" dirty="0" err="1"/>
              <a:t>zajištění</a:t>
            </a:r>
            <a:r>
              <a:rPr b="1" dirty="0"/>
              <a:t>:</a:t>
            </a:r>
          </a:p>
          <a:p>
            <a:r>
              <a:rPr dirty="0" err="1"/>
              <a:t>Zajišťuje</a:t>
            </a:r>
            <a:r>
              <a:rPr dirty="0"/>
              <a:t> MAS </a:t>
            </a:r>
            <a:r>
              <a:rPr dirty="0" err="1"/>
              <a:t>Zlatá</a:t>
            </a:r>
            <a:r>
              <a:rPr dirty="0"/>
              <a:t> </a:t>
            </a:r>
            <a:r>
              <a:rPr dirty="0" err="1"/>
              <a:t>cesta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spolupráci</a:t>
            </a:r>
            <a:r>
              <a:rPr dirty="0"/>
              <a:t> s </a:t>
            </a:r>
            <a:r>
              <a:rPr dirty="0" err="1"/>
              <a:t>městem</a:t>
            </a:r>
            <a:r>
              <a:rPr dirty="0"/>
              <a:t> </a:t>
            </a:r>
            <a:r>
              <a:rPr dirty="0" err="1"/>
              <a:t>Tachov</a:t>
            </a:r>
            <a:r>
              <a:rPr dirty="0"/>
              <a:t>.</a:t>
            </a:r>
          </a:p>
        </p:txBody>
      </p:sp>
      <p:pic>
        <p:nvPicPr>
          <p:cNvPr id="4" name="Picture 3" descr="logotyp-cervena-1000px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" y="91440"/>
            <a:ext cx="94676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sz="2400" dirty="0">
                <a:solidFill>
                  <a:srgbClr val="C00000"/>
                </a:solidFill>
              </a:rPr>
              <a:t>11. </a:t>
            </a:r>
            <a:r>
              <a:rPr sz="2400" dirty="0" err="1">
                <a:solidFill>
                  <a:srgbClr val="C00000"/>
                </a:solidFill>
              </a:rPr>
              <a:t>Aktivita</a:t>
            </a:r>
            <a:r>
              <a:rPr sz="2400" dirty="0">
                <a:solidFill>
                  <a:srgbClr val="C00000"/>
                </a:solidFill>
              </a:rPr>
              <a:t>: </a:t>
            </a:r>
            <a:r>
              <a:rPr sz="2400" dirty="0" err="1">
                <a:solidFill>
                  <a:srgbClr val="C00000"/>
                </a:solidFill>
              </a:rPr>
              <a:t>Rozvoj</a:t>
            </a:r>
            <a:r>
              <a:rPr sz="2400" dirty="0">
                <a:solidFill>
                  <a:srgbClr val="C00000"/>
                </a:solidFill>
              </a:rPr>
              <a:t> </a:t>
            </a:r>
            <a:r>
              <a:rPr sz="2400" dirty="0" err="1">
                <a:solidFill>
                  <a:srgbClr val="C00000"/>
                </a:solidFill>
              </a:rPr>
              <a:t>rodičovských</a:t>
            </a:r>
            <a:r>
              <a:rPr sz="2400" dirty="0">
                <a:solidFill>
                  <a:srgbClr val="C00000"/>
                </a:solidFill>
              </a:rPr>
              <a:t> </a:t>
            </a:r>
            <a:r>
              <a:rPr sz="2400" dirty="0" err="1">
                <a:solidFill>
                  <a:srgbClr val="C00000"/>
                </a:solidFill>
              </a:rPr>
              <a:t>kompetencí</a:t>
            </a:r>
            <a:r>
              <a:rPr sz="2400" dirty="0">
                <a:solidFill>
                  <a:srgbClr val="C00000"/>
                </a:solidFill>
              </a:rPr>
              <a:t>, </a:t>
            </a:r>
            <a:r>
              <a:rPr sz="2400" dirty="0" err="1">
                <a:solidFill>
                  <a:srgbClr val="C00000"/>
                </a:solidFill>
              </a:rPr>
              <a:t>volnočasové</a:t>
            </a:r>
            <a:r>
              <a:rPr sz="2400" dirty="0">
                <a:solidFill>
                  <a:srgbClr val="C00000"/>
                </a:solidFill>
              </a:rPr>
              <a:t> </a:t>
            </a:r>
            <a:r>
              <a:rPr sz="2400" dirty="0" err="1">
                <a:solidFill>
                  <a:srgbClr val="C00000"/>
                </a:solidFill>
              </a:rPr>
              <a:t>aktivity</a:t>
            </a:r>
            <a:r>
              <a:rPr sz="2400" dirty="0">
                <a:solidFill>
                  <a:srgbClr val="C00000"/>
                </a:solidFill>
              </a:rPr>
              <a:t> pro </a:t>
            </a:r>
            <a:r>
              <a:rPr sz="2400" dirty="0" err="1">
                <a:solidFill>
                  <a:srgbClr val="C00000"/>
                </a:solidFill>
              </a:rPr>
              <a:t>žáky</a:t>
            </a:r>
            <a:r>
              <a:rPr sz="2400" dirty="0">
                <a:solidFill>
                  <a:srgbClr val="C00000"/>
                </a:solidFill>
              </a:rPr>
              <a:t> </a:t>
            </a:r>
            <a:r>
              <a:rPr sz="2400" dirty="0" err="1">
                <a:solidFill>
                  <a:srgbClr val="C00000"/>
                </a:solidFill>
              </a:rPr>
              <a:t>i</a:t>
            </a:r>
            <a:r>
              <a:rPr sz="2400" dirty="0">
                <a:solidFill>
                  <a:srgbClr val="C00000"/>
                </a:solidFill>
              </a:rPr>
              <a:t> </a:t>
            </a:r>
            <a:r>
              <a:rPr sz="2400" dirty="0" err="1">
                <a:solidFill>
                  <a:srgbClr val="C00000"/>
                </a:solidFill>
              </a:rPr>
              <a:t>rodiče</a:t>
            </a:r>
            <a:r>
              <a:rPr sz="2400" dirty="0">
                <a:solidFill>
                  <a:srgbClr val="C00000"/>
                </a:solidFill>
              </a:rPr>
              <a:t>, </a:t>
            </a:r>
            <a:r>
              <a:rPr sz="2400" dirty="0" err="1">
                <a:solidFill>
                  <a:srgbClr val="C00000"/>
                </a:solidFill>
              </a:rPr>
              <a:t>participace</a:t>
            </a:r>
            <a:r>
              <a:rPr sz="2400" dirty="0">
                <a:solidFill>
                  <a:srgbClr val="C00000"/>
                </a:solidFill>
              </a:rPr>
              <a:t> </a:t>
            </a:r>
            <a:r>
              <a:rPr sz="2400" dirty="0" err="1">
                <a:solidFill>
                  <a:srgbClr val="C00000"/>
                </a:solidFill>
              </a:rPr>
              <a:t>rodin</a:t>
            </a:r>
            <a:r>
              <a:rPr sz="2400" dirty="0">
                <a:solidFill>
                  <a:srgbClr val="C00000"/>
                </a:solidFill>
              </a:rPr>
              <a:t> do </a:t>
            </a:r>
            <a:r>
              <a:rPr sz="2400" dirty="0" err="1">
                <a:solidFill>
                  <a:srgbClr val="C00000"/>
                </a:solidFill>
              </a:rPr>
              <a:t>společnosti</a:t>
            </a:r>
            <a:endParaRPr sz="2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b="1" dirty="0" err="1"/>
              <a:t>Cíl</a:t>
            </a:r>
            <a:r>
              <a:rPr b="1" dirty="0"/>
              <a:t> </a:t>
            </a:r>
            <a:r>
              <a:rPr b="1" dirty="0" err="1"/>
              <a:t>aktivity</a:t>
            </a:r>
            <a:r>
              <a:rPr b="1" dirty="0"/>
              <a:t>:</a:t>
            </a:r>
          </a:p>
          <a:p>
            <a:r>
              <a:rPr dirty="0" err="1"/>
              <a:t>Podpořit</a:t>
            </a:r>
            <a:r>
              <a:rPr dirty="0"/>
              <a:t> </a:t>
            </a:r>
            <a:r>
              <a:rPr dirty="0" err="1"/>
              <a:t>rodiče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výchovných</a:t>
            </a:r>
            <a:r>
              <a:rPr dirty="0"/>
              <a:t> </a:t>
            </a:r>
            <a:r>
              <a:rPr dirty="0" err="1"/>
              <a:t>kompetencích</a:t>
            </a:r>
            <a:r>
              <a:rPr dirty="0"/>
              <a:t>, </a:t>
            </a:r>
            <a:r>
              <a:rPr dirty="0" err="1"/>
              <a:t>zlepšit</a:t>
            </a:r>
            <a:r>
              <a:rPr dirty="0"/>
              <a:t> </a:t>
            </a:r>
            <a:r>
              <a:rPr dirty="0" err="1"/>
              <a:t>vztah</a:t>
            </a:r>
            <a:r>
              <a:rPr dirty="0"/>
              <a:t> </a:t>
            </a:r>
            <a:r>
              <a:rPr dirty="0" err="1"/>
              <a:t>rodin</a:t>
            </a:r>
            <a:r>
              <a:rPr dirty="0"/>
              <a:t> </a:t>
            </a:r>
            <a:r>
              <a:rPr dirty="0" err="1"/>
              <a:t>ke</a:t>
            </a:r>
            <a:r>
              <a:rPr dirty="0"/>
              <a:t> </a:t>
            </a:r>
            <a:r>
              <a:rPr dirty="0" err="1"/>
              <a:t>vzdělávání</a:t>
            </a:r>
            <a:r>
              <a:rPr dirty="0"/>
              <a:t> a </a:t>
            </a:r>
            <a:r>
              <a:rPr dirty="0" err="1"/>
              <a:t>posílit</a:t>
            </a:r>
            <a:r>
              <a:rPr dirty="0"/>
              <a:t> </a:t>
            </a:r>
            <a:r>
              <a:rPr dirty="0" err="1"/>
              <a:t>jejich</a:t>
            </a:r>
            <a:r>
              <a:rPr dirty="0"/>
              <a:t> </a:t>
            </a:r>
            <a:r>
              <a:rPr dirty="0" err="1"/>
              <a:t>začlenění</a:t>
            </a:r>
            <a:r>
              <a:rPr dirty="0"/>
              <a:t> do </a:t>
            </a:r>
            <a:r>
              <a:rPr dirty="0" err="1"/>
              <a:t>společnosti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b="1" dirty="0" err="1"/>
              <a:t>Popis</a:t>
            </a:r>
            <a:r>
              <a:rPr b="1" dirty="0"/>
              <a:t>:</a:t>
            </a:r>
          </a:p>
          <a:p>
            <a:r>
              <a:rPr dirty="0" err="1"/>
              <a:t>Rodiče</a:t>
            </a:r>
            <a:r>
              <a:rPr dirty="0"/>
              <a:t> </a:t>
            </a:r>
            <a:r>
              <a:rPr dirty="0" err="1"/>
              <a:t>budou</a:t>
            </a:r>
            <a:r>
              <a:rPr dirty="0"/>
              <a:t> </a:t>
            </a:r>
            <a:r>
              <a:rPr dirty="0" err="1"/>
              <a:t>zváni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vzdělávací</a:t>
            </a:r>
            <a:r>
              <a:rPr dirty="0"/>
              <a:t> </a:t>
            </a:r>
            <a:r>
              <a:rPr dirty="0" err="1"/>
              <a:t>workshopy</a:t>
            </a:r>
            <a:r>
              <a:rPr dirty="0"/>
              <a:t>, </a:t>
            </a:r>
            <a:r>
              <a:rPr dirty="0" err="1"/>
              <a:t>skupinová</a:t>
            </a:r>
            <a:r>
              <a:rPr dirty="0"/>
              <a:t> </a:t>
            </a:r>
            <a:r>
              <a:rPr dirty="0" err="1"/>
              <a:t>setkání</a:t>
            </a:r>
            <a:r>
              <a:rPr dirty="0"/>
              <a:t> a </a:t>
            </a:r>
            <a:r>
              <a:rPr dirty="0" err="1"/>
              <a:t>společné</a:t>
            </a:r>
            <a:r>
              <a:rPr dirty="0"/>
              <a:t> </a:t>
            </a:r>
            <a:r>
              <a:rPr dirty="0" err="1"/>
              <a:t>aktivity</a:t>
            </a:r>
            <a:r>
              <a:rPr dirty="0"/>
              <a:t> s </a:t>
            </a:r>
            <a:r>
              <a:rPr dirty="0" err="1"/>
              <a:t>dětmi</a:t>
            </a:r>
            <a:r>
              <a:rPr dirty="0"/>
              <a:t>. </a:t>
            </a:r>
            <a:r>
              <a:rPr dirty="0" err="1"/>
              <a:t>Cílem</a:t>
            </a:r>
            <a:r>
              <a:rPr dirty="0"/>
              <a:t> je </a:t>
            </a:r>
            <a:r>
              <a:rPr dirty="0" err="1"/>
              <a:t>rozvoj</a:t>
            </a:r>
            <a:r>
              <a:rPr dirty="0"/>
              <a:t> </a:t>
            </a:r>
            <a:r>
              <a:rPr dirty="0" err="1"/>
              <a:t>rodičovských</a:t>
            </a:r>
            <a:r>
              <a:rPr dirty="0"/>
              <a:t> </a:t>
            </a:r>
            <a:r>
              <a:rPr dirty="0" err="1"/>
              <a:t>dovedností</a:t>
            </a:r>
            <a:r>
              <a:rPr dirty="0"/>
              <a:t>, </a:t>
            </a:r>
            <a:r>
              <a:rPr dirty="0" err="1"/>
              <a:t>motivace</a:t>
            </a:r>
            <a:r>
              <a:rPr dirty="0"/>
              <a:t> </a:t>
            </a:r>
            <a:r>
              <a:rPr dirty="0" err="1"/>
              <a:t>ke</a:t>
            </a:r>
            <a:r>
              <a:rPr dirty="0"/>
              <a:t> </a:t>
            </a:r>
            <a:r>
              <a:rPr dirty="0" err="1"/>
              <a:t>spolupráci</a:t>
            </a:r>
            <a:r>
              <a:rPr dirty="0"/>
              <a:t> se </a:t>
            </a:r>
            <a:r>
              <a:rPr dirty="0" err="1"/>
              <a:t>školou</a:t>
            </a:r>
            <a:r>
              <a:rPr dirty="0"/>
              <a:t> a </a:t>
            </a:r>
            <a:r>
              <a:rPr dirty="0" err="1"/>
              <a:t>budování</a:t>
            </a:r>
            <a:r>
              <a:rPr dirty="0"/>
              <a:t> </a:t>
            </a:r>
            <a:r>
              <a:rPr dirty="0" err="1"/>
              <a:t>důvěry</a:t>
            </a:r>
            <a:r>
              <a:rPr dirty="0"/>
              <a:t> v </a:t>
            </a:r>
            <a:r>
              <a:rPr dirty="0" err="1"/>
              <a:t>instituce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b="1" dirty="0" err="1"/>
              <a:t>Hlavní</a:t>
            </a:r>
            <a:r>
              <a:rPr b="1" dirty="0"/>
              <a:t> </a:t>
            </a:r>
            <a:r>
              <a:rPr b="1" dirty="0" err="1"/>
              <a:t>činnosti</a:t>
            </a:r>
            <a:r>
              <a:rPr b="1" dirty="0"/>
              <a:t>:</a:t>
            </a:r>
          </a:p>
          <a:p>
            <a:r>
              <a:rPr dirty="0" err="1"/>
              <a:t>Kurzy</a:t>
            </a:r>
            <a:r>
              <a:rPr dirty="0"/>
              <a:t> </a:t>
            </a:r>
            <a:r>
              <a:rPr dirty="0" err="1"/>
              <a:t>rodičovských</a:t>
            </a:r>
            <a:r>
              <a:rPr dirty="0"/>
              <a:t> </a:t>
            </a:r>
            <a:r>
              <a:rPr dirty="0" err="1"/>
              <a:t>kompetencí</a:t>
            </a:r>
            <a:endParaRPr dirty="0"/>
          </a:p>
          <a:p>
            <a:r>
              <a:rPr dirty="0" err="1"/>
              <a:t>Společné</a:t>
            </a:r>
            <a:r>
              <a:rPr dirty="0"/>
              <a:t> </a:t>
            </a:r>
            <a:r>
              <a:rPr dirty="0" err="1"/>
              <a:t>akce</a:t>
            </a:r>
            <a:r>
              <a:rPr dirty="0"/>
              <a:t> </a:t>
            </a:r>
            <a:r>
              <a:rPr dirty="0" err="1"/>
              <a:t>dětí</a:t>
            </a:r>
            <a:r>
              <a:rPr dirty="0"/>
              <a:t> a </a:t>
            </a:r>
            <a:r>
              <a:rPr dirty="0" err="1"/>
              <a:t>rodičů</a:t>
            </a:r>
            <a:endParaRPr dirty="0"/>
          </a:p>
          <a:p>
            <a:r>
              <a:rPr dirty="0" err="1"/>
              <a:t>Zapojení</a:t>
            </a:r>
            <a:r>
              <a:rPr dirty="0"/>
              <a:t> do </a:t>
            </a:r>
            <a:r>
              <a:rPr dirty="0" err="1"/>
              <a:t>komunitního</a:t>
            </a:r>
            <a:r>
              <a:rPr dirty="0"/>
              <a:t> </a:t>
            </a:r>
            <a:r>
              <a:rPr dirty="0" err="1"/>
              <a:t>dění</a:t>
            </a:r>
            <a:endParaRPr dirty="0"/>
          </a:p>
          <a:p>
            <a:pPr marL="0" indent="0">
              <a:buNone/>
            </a:pPr>
            <a:r>
              <a:rPr b="1" dirty="0" err="1"/>
              <a:t>Výstupy</a:t>
            </a:r>
            <a:r>
              <a:rPr b="1" dirty="0"/>
              <a:t> </a:t>
            </a:r>
            <a:r>
              <a:rPr b="1" dirty="0" err="1"/>
              <a:t>aktivity</a:t>
            </a:r>
            <a:r>
              <a:rPr b="1" dirty="0"/>
              <a:t>:</a:t>
            </a:r>
          </a:p>
          <a:p>
            <a:r>
              <a:rPr dirty="0" err="1"/>
              <a:t>Posílení</a:t>
            </a:r>
            <a:r>
              <a:rPr dirty="0"/>
              <a:t> </a:t>
            </a:r>
            <a:r>
              <a:rPr dirty="0" err="1"/>
              <a:t>funkce</a:t>
            </a:r>
            <a:r>
              <a:rPr dirty="0"/>
              <a:t> </a:t>
            </a:r>
            <a:r>
              <a:rPr dirty="0" err="1"/>
              <a:t>rodiny</a:t>
            </a:r>
            <a:endParaRPr dirty="0"/>
          </a:p>
          <a:p>
            <a:r>
              <a:rPr dirty="0" err="1"/>
              <a:t>Prevence</a:t>
            </a:r>
            <a:r>
              <a:rPr dirty="0"/>
              <a:t> </a:t>
            </a:r>
            <a:r>
              <a:rPr dirty="0" err="1"/>
              <a:t>sociálního</a:t>
            </a:r>
            <a:r>
              <a:rPr dirty="0"/>
              <a:t> </a:t>
            </a:r>
            <a:r>
              <a:rPr dirty="0" err="1"/>
              <a:t>vyloučení</a:t>
            </a:r>
            <a:endParaRPr dirty="0"/>
          </a:p>
          <a:p>
            <a:r>
              <a:rPr dirty="0" err="1"/>
              <a:t>Zvýšená</a:t>
            </a:r>
            <a:r>
              <a:rPr dirty="0"/>
              <a:t> </a:t>
            </a:r>
            <a:r>
              <a:rPr dirty="0" err="1"/>
              <a:t>účast</a:t>
            </a:r>
            <a:r>
              <a:rPr dirty="0"/>
              <a:t> </a:t>
            </a:r>
            <a:r>
              <a:rPr dirty="0" err="1"/>
              <a:t>rodičů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vzdělávání</a:t>
            </a:r>
            <a:r>
              <a:rPr dirty="0"/>
              <a:t> </a:t>
            </a:r>
            <a:r>
              <a:rPr dirty="0" err="1"/>
              <a:t>dětí</a:t>
            </a:r>
            <a:endParaRPr dirty="0"/>
          </a:p>
          <a:p>
            <a:pPr marL="0" indent="0">
              <a:buNone/>
            </a:pPr>
            <a:r>
              <a:rPr b="1" dirty="0" err="1" smtClean="0"/>
              <a:t>Personální</a:t>
            </a:r>
            <a:r>
              <a:rPr b="1" dirty="0" smtClean="0"/>
              <a:t> </a:t>
            </a:r>
            <a:r>
              <a:rPr b="1" dirty="0" err="1"/>
              <a:t>zajištění</a:t>
            </a:r>
            <a:r>
              <a:rPr b="1" dirty="0"/>
              <a:t>:</a:t>
            </a:r>
          </a:p>
          <a:p>
            <a:r>
              <a:rPr dirty="0" err="1"/>
              <a:t>Lektor</a:t>
            </a:r>
            <a:r>
              <a:rPr dirty="0"/>
              <a:t> a </a:t>
            </a:r>
            <a:r>
              <a:rPr dirty="0" err="1"/>
              <a:t>odborný</a:t>
            </a:r>
            <a:r>
              <a:rPr dirty="0"/>
              <a:t> </a:t>
            </a:r>
            <a:r>
              <a:rPr dirty="0" err="1"/>
              <a:t>pracovník</a:t>
            </a:r>
            <a:r>
              <a:rPr dirty="0"/>
              <a:t> MAS </a:t>
            </a:r>
            <a:r>
              <a:rPr dirty="0" err="1"/>
              <a:t>Zlatá</a:t>
            </a:r>
            <a:r>
              <a:rPr dirty="0"/>
              <a:t> </a:t>
            </a:r>
            <a:r>
              <a:rPr dirty="0" err="1"/>
              <a:t>cesta</a:t>
            </a:r>
            <a:r>
              <a:rPr dirty="0"/>
              <a:t>,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spolupráci</a:t>
            </a:r>
            <a:r>
              <a:rPr dirty="0"/>
              <a:t> se </a:t>
            </a:r>
            <a:r>
              <a:rPr dirty="0" err="1"/>
              <a:t>sociálními</a:t>
            </a:r>
            <a:r>
              <a:rPr dirty="0"/>
              <a:t> </a:t>
            </a:r>
            <a:r>
              <a:rPr dirty="0" err="1"/>
              <a:t>pracovníky</a:t>
            </a:r>
            <a:r>
              <a:rPr dirty="0"/>
              <a:t>.</a:t>
            </a:r>
          </a:p>
        </p:txBody>
      </p:sp>
      <p:pic>
        <p:nvPicPr>
          <p:cNvPr id="4" name="Picture 3" descr="logotyp-cervena-1000px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" y="91440"/>
            <a:ext cx="94676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50857"/>
          </a:xfrm>
        </p:spPr>
        <p:txBody>
          <a:bodyPr>
            <a:normAutofit/>
          </a:bodyPr>
          <a:lstStyle/>
          <a:p>
            <a:r>
              <a:rPr sz="2800" dirty="0" err="1">
                <a:solidFill>
                  <a:srgbClr val="C00000"/>
                </a:solidFill>
              </a:rPr>
              <a:t>Indikátory</a:t>
            </a:r>
            <a:r>
              <a:rPr sz="2800" dirty="0">
                <a:solidFill>
                  <a:srgbClr val="C00000"/>
                </a:solidFill>
              </a:rPr>
              <a:t> </a:t>
            </a:r>
            <a:r>
              <a:rPr sz="2800" dirty="0" err="1">
                <a:solidFill>
                  <a:srgbClr val="C00000"/>
                </a:solidFill>
              </a:rPr>
              <a:t>projektu</a:t>
            </a:r>
            <a:endParaRPr sz="2800" dirty="0">
              <a:solidFill>
                <a:srgbClr val="C00000"/>
              </a:solidFill>
            </a:endParaRP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9315277"/>
              </p:ext>
            </p:extLst>
          </p:nvPr>
        </p:nvGraphicFramePr>
        <p:xfrm>
          <a:off x="692210" y="1142317"/>
          <a:ext cx="7793764" cy="5668155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1948441"/>
                <a:gridCol w="1948441"/>
                <a:gridCol w="1948441"/>
                <a:gridCol w="1948441"/>
              </a:tblGrid>
              <a:tr h="1089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600" dirty="0">
                          <a:effectLst/>
                        </a:rPr>
                        <a:t>Kód indikátoru</a:t>
                      </a:r>
                      <a:endParaRPr lang="cs-CZ" sz="6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001" marR="3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600">
                          <a:effectLst/>
                        </a:rPr>
                        <a:t>Název</a:t>
                      </a:r>
                      <a:endParaRPr lang="cs-CZ" sz="6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001" marR="3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600">
                          <a:effectLst/>
                        </a:rPr>
                        <a:t>Typ</a:t>
                      </a:r>
                      <a:endParaRPr lang="cs-CZ" sz="6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001" marR="3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600">
                          <a:effectLst/>
                        </a:rPr>
                        <a:t>Popis a význam v projektu</a:t>
                      </a:r>
                      <a:endParaRPr lang="cs-CZ" sz="6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001" marR="3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89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600000</a:t>
                      </a:r>
                      <a:endParaRPr lang="cs-CZ" sz="9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001" marR="3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Celkový počet účastníků</a:t>
                      </a:r>
                      <a:endParaRPr lang="cs-CZ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001" marR="3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149 Osob</a:t>
                      </a:r>
                      <a:endParaRPr lang="cs-CZ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001" marR="3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Počet osob, které se zapojí do aktivit projektu – zahrnuje žáky, jejich zákonné zástupce a podpořené pracovníky škol. Cílová hodnota je 149 osob.</a:t>
                      </a:r>
                      <a:endParaRPr lang="cs-CZ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001" marR="3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21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622002</a:t>
                      </a:r>
                      <a:endParaRPr lang="cs-CZ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001" marR="3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Počet podporovaných orgánů veřejné správy nebo veřejných služeb</a:t>
                      </a:r>
                      <a:endParaRPr lang="cs-CZ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001" marR="3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Bude sledováno v průběhu projektu. Jedná se např. o školy, MAS, MěÚ, které budou podpořeny formou metodického vedení, školení a systémové spolupráce.</a:t>
                      </a:r>
                      <a:endParaRPr lang="cs-CZ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001" marR="3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Udává, kolik institucí (např. školy, MAS, obec) bude zapojeno do projektu a podpořeno ve své činnosti.</a:t>
                      </a:r>
                      <a:endParaRPr lang="cs-CZ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001" marR="3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21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625000</a:t>
                      </a:r>
                      <a:endParaRPr lang="cs-CZ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001" marR="3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Účastníci v procesu vzdělávání nebo odborné přípravy po ukončení účasti</a:t>
                      </a:r>
                      <a:endParaRPr lang="cs-CZ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001" marR="3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Sleduje, zda účastníci (např. rodiče, pedagogové) pokračují ve vzdělávání i po skončení projektu. Hodnota bude vyhodnocena během realizace projektu.</a:t>
                      </a:r>
                      <a:endParaRPr lang="cs-CZ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001" marR="3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Sleduje, kolik osob po účasti v projektu dále pokračuje ve vzdělávání nebo odborném růstu (např. rodiče, žáci, pracovníci).</a:t>
                      </a:r>
                      <a:endParaRPr lang="cs-CZ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001" marR="3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89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626000</a:t>
                      </a:r>
                      <a:endParaRPr lang="cs-CZ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001" marR="3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Účastníci, kteří získali kvalifikaci po ukončení účasti</a:t>
                      </a:r>
                      <a:endParaRPr lang="cs-CZ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001" marR="3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Sleduje, zda účastníci získají novou kvalifikaci (např. díky absolvování školení). Hodnota bude doplněna v průběhu realizace projektu.</a:t>
                      </a:r>
                      <a:endParaRPr lang="cs-CZ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001" marR="3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Zaměřeno na účastníky (zejména pracovníky), kteří si díky projektu rozšíří kvalifikaci (např. absolvováním školení).</a:t>
                      </a:r>
                      <a:endParaRPr lang="cs-CZ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001" marR="3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54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670021</a:t>
                      </a:r>
                      <a:endParaRPr lang="cs-CZ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001" marR="3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Kapacita podpořených služeb – místa</a:t>
                      </a:r>
                      <a:endParaRPr lang="cs-CZ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001" marR="3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Tento indikátor je formálně zařazen, ale dle žádosti není pro projekt klíčový a není mu přidělena cílová hodnota. Místní kapacity se zvyšují nepřímo vytvořením nových pracovišť.</a:t>
                      </a:r>
                      <a:endParaRPr lang="cs-CZ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001" marR="3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Počet nově vytvořených nebo kapacitně posílených míst ve službách – např. zázemí pro doučování, komunitní aktivity.</a:t>
                      </a:r>
                      <a:endParaRPr lang="cs-CZ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001" marR="3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86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670031</a:t>
                      </a:r>
                      <a:endParaRPr lang="cs-CZ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001" marR="3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Kapacita podpořených služeb – personál</a:t>
                      </a:r>
                      <a:endParaRPr lang="cs-CZ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001" marR="3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-3 sociální pracovníci (každý na 1,0 úvazek)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-1 odborný pracovník/asistent (0,5 úvazku)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Tento indikátor zachycuje vytvořená pracovní místa v rámci projektu.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Celkem 3,5 úvazku.</a:t>
                      </a:r>
                      <a:endParaRPr lang="cs-CZ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001" marR="3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Udává počet nově financovaných úvazků. V projektu je plánováno celkem 3,5 úvazku: 3 sociální pracovníci (3,0), 1 odborný pracovník (0,5).</a:t>
                      </a:r>
                      <a:endParaRPr lang="cs-CZ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001" marR="3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18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670102</a:t>
                      </a:r>
                      <a:endParaRPr lang="cs-CZ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001" marR="3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Využívání podpořených služeb</a:t>
                      </a:r>
                      <a:endParaRPr lang="cs-CZ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001" marR="3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Zahrnuje osoby, které čerpaly podporu v rozsahu menším než 40 hodin.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ZŠ Zárečná: 44,25 osob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ZŠ Hornická: 47,25 osob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ZŠ Kostelní: 22,5 osob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Rodiče/zákonní zástupci: 38 osob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Celkem 152 osob.</a:t>
                      </a:r>
                      <a:endParaRPr lang="cs-CZ" sz="9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001" marR="3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Počet osob, které služby skutečně využily. Zahrnuje žáky, rodiče i odborné pracovníky, kteří čerpali </a:t>
                      </a:r>
                      <a:r>
                        <a:rPr lang="cs-CZ" sz="900" dirty="0" smtClean="0">
                          <a:effectLst/>
                        </a:rPr>
                        <a:t>kratší </a:t>
                      </a:r>
                      <a:r>
                        <a:rPr lang="cs-CZ" sz="900" dirty="0">
                          <a:effectLst/>
                        </a:rPr>
                        <a:t>podporu.</a:t>
                      </a:r>
                      <a:endParaRPr lang="cs-CZ" sz="9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35001" marR="350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4" name="Picture 3" descr="logotyp-cervena-1000px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" y="91440"/>
            <a:ext cx="94676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solidFill>
                  <a:srgbClr val="C00000"/>
                </a:solidFill>
              </a:rPr>
              <a:t>Úvod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sz="1800" dirty="0" err="1"/>
              <a:t>Číslo</a:t>
            </a:r>
            <a:r>
              <a:rPr sz="1800" dirty="0"/>
              <a:t> </a:t>
            </a:r>
            <a:r>
              <a:rPr sz="1800" dirty="0" err="1"/>
              <a:t>programu</a:t>
            </a:r>
            <a:r>
              <a:rPr sz="1800" dirty="0"/>
              <a:t>: 03</a:t>
            </a:r>
          </a:p>
          <a:p>
            <a:r>
              <a:rPr sz="1800" dirty="0" err="1"/>
              <a:t>Název</a:t>
            </a:r>
            <a:r>
              <a:rPr sz="1800" dirty="0"/>
              <a:t> </a:t>
            </a:r>
            <a:r>
              <a:rPr sz="1800" dirty="0" err="1"/>
              <a:t>programu</a:t>
            </a:r>
            <a:r>
              <a:rPr sz="1800" dirty="0"/>
              <a:t>: </a:t>
            </a:r>
            <a:r>
              <a:rPr sz="1800" dirty="0" err="1"/>
              <a:t>Operační</a:t>
            </a:r>
            <a:r>
              <a:rPr sz="1800" dirty="0"/>
              <a:t> program </a:t>
            </a:r>
            <a:r>
              <a:rPr sz="1800" dirty="0" err="1"/>
              <a:t>Zaměstnanost</a:t>
            </a:r>
            <a:r>
              <a:rPr sz="1800" dirty="0"/>
              <a:t> plus</a:t>
            </a:r>
          </a:p>
          <a:p>
            <a:r>
              <a:rPr sz="1800" dirty="0" err="1"/>
              <a:t>Číslo</a:t>
            </a:r>
            <a:r>
              <a:rPr sz="1800" dirty="0"/>
              <a:t> </a:t>
            </a:r>
            <a:r>
              <a:rPr sz="1800" dirty="0" err="1"/>
              <a:t>výzvy</a:t>
            </a:r>
            <a:r>
              <a:rPr sz="1800" dirty="0"/>
              <a:t>: 03_24_066</a:t>
            </a:r>
          </a:p>
          <a:p>
            <a:r>
              <a:rPr sz="1800" dirty="0" err="1"/>
              <a:t>Název</a:t>
            </a:r>
            <a:r>
              <a:rPr sz="1800" dirty="0"/>
              <a:t> </a:t>
            </a:r>
            <a:r>
              <a:rPr sz="1800" dirty="0" err="1"/>
              <a:t>výzvy</a:t>
            </a:r>
            <a:r>
              <a:rPr sz="1800" dirty="0"/>
              <a:t>: </a:t>
            </a:r>
            <a:r>
              <a:rPr sz="1800" dirty="0" err="1"/>
              <a:t>Podpora</a:t>
            </a:r>
            <a:r>
              <a:rPr sz="1800" dirty="0"/>
              <a:t> </a:t>
            </a:r>
            <a:r>
              <a:rPr sz="1800" dirty="0" err="1"/>
              <a:t>služeb</a:t>
            </a:r>
            <a:r>
              <a:rPr sz="1800" dirty="0"/>
              <a:t> pro </a:t>
            </a:r>
            <a:r>
              <a:rPr sz="1800" dirty="0" err="1"/>
              <a:t>ohrožené</a:t>
            </a:r>
            <a:r>
              <a:rPr sz="1800" dirty="0"/>
              <a:t> </a:t>
            </a:r>
            <a:r>
              <a:rPr sz="1800" dirty="0" err="1"/>
              <a:t>děti</a:t>
            </a:r>
            <a:r>
              <a:rPr sz="1800" dirty="0"/>
              <a:t>, </a:t>
            </a:r>
            <a:r>
              <a:rPr sz="1800" dirty="0" err="1"/>
              <a:t>rodiny</a:t>
            </a:r>
            <a:r>
              <a:rPr sz="1800" dirty="0"/>
              <a:t> a </a:t>
            </a:r>
            <a:r>
              <a:rPr sz="1800" dirty="0" err="1"/>
              <a:t>mladé</a:t>
            </a:r>
            <a:r>
              <a:rPr sz="1800" dirty="0"/>
              <a:t> </a:t>
            </a:r>
            <a:r>
              <a:rPr sz="1800" dirty="0" err="1"/>
              <a:t>dospělé</a:t>
            </a:r>
            <a:r>
              <a:rPr sz="1800" dirty="0"/>
              <a:t> (2)</a:t>
            </a:r>
          </a:p>
          <a:p>
            <a:r>
              <a:rPr sz="1800" b="1" dirty="0" err="1"/>
              <a:t>Název</a:t>
            </a:r>
            <a:r>
              <a:rPr sz="1800" b="1" dirty="0"/>
              <a:t> </a:t>
            </a:r>
            <a:r>
              <a:rPr sz="1800" b="1" dirty="0" err="1"/>
              <a:t>projektu</a:t>
            </a:r>
            <a:r>
              <a:rPr sz="1800" b="1" dirty="0"/>
              <a:t> CZ: </a:t>
            </a:r>
            <a:r>
              <a:rPr sz="1800" b="1" dirty="0" err="1"/>
              <a:t>Sociální</a:t>
            </a:r>
            <a:r>
              <a:rPr sz="1800" b="1" dirty="0"/>
              <a:t> </a:t>
            </a:r>
            <a:r>
              <a:rPr sz="1800" b="1" dirty="0" err="1"/>
              <a:t>práce</a:t>
            </a:r>
            <a:r>
              <a:rPr sz="1800" b="1" dirty="0"/>
              <a:t> </a:t>
            </a:r>
            <a:r>
              <a:rPr sz="1800" b="1" dirty="0" err="1"/>
              <a:t>na</a:t>
            </a:r>
            <a:r>
              <a:rPr sz="1800" b="1" dirty="0"/>
              <a:t> </a:t>
            </a:r>
            <a:r>
              <a:rPr sz="1800" b="1" dirty="0" err="1"/>
              <a:t>základních</a:t>
            </a:r>
            <a:r>
              <a:rPr sz="1800" b="1" dirty="0"/>
              <a:t> </a:t>
            </a:r>
            <a:r>
              <a:rPr sz="1800" b="1" dirty="0" err="1"/>
              <a:t>školách</a:t>
            </a:r>
            <a:r>
              <a:rPr sz="1800" b="1" dirty="0"/>
              <a:t> v </a:t>
            </a:r>
            <a:r>
              <a:rPr sz="1800" b="1" dirty="0" err="1"/>
              <a:t>Tachově</a:t>
            </a:r>
            <a:r>
              <a:rPr sz="1800" b="1" dirty="0"/>
              <a:t> </a:t>
            </a:r>
            <a:r>
              <a:rPr sz="1800" b="1" dirty="0" err="1"/>
              <a:t>za</a:t>
            </a:r>
            <a:r>
              <a:rPr sz="1800" b="1" dirty="0"/>
              <a:t> </a:t>
            </a:r>
            <a:r>
              <a:rPr sz="1800" b="1" dirty="0" err="1"/>
              <a:t>účelem</a:t>
            </a:r>
            <a:r>
              <a:rPr sz="1800" b="1" dirty="0"/>
              <a:t> </a:t>
            </a:r>
            <a:r>
              <a:rPr sz="1800" b="1" dirty="0" err="1"/>
              <a:t>desegregace</a:t>
            </a:r>
            <a:r>
              <a:rPr sz="1800" b="1" dirty="0"/>
              <a:t> </a:t>
            </a:r>
            <a:r>
              <a:rPr sz="1800" b="1" dirty="0" err="1"/>
              <a:t>ve</a:t>
            </a:r>
            <a:r>
              <a:rPr sz="1800" b="1" dirty="0"/>
              <a:t> </a:t>
            </a:r>
            <a:r>
              <a:rPr sz="1800" b="1" dirty="0" err="1" smtClean="0"/>
              <a:t>vzdělávání</a:t>
            </a:r>
            <a:endParaRPr lang="cs-CZ" sz="1800" b="1" dirty="0" smtClean="0"/>
          </a:p>
          <a:p>
            <a:r>
              <a:rPr lang="cs-CZ" sz="1800" b="1" dirty="0"/>
              <a:t>Registrační číslo projektu: CZ.03.02.02/00/24_066/0004739</a:t>
            </a:r>
            <a:endParaRPr sz="1800" b="1" dirty="0"/>
          </a:p>
          <a:p>
            <a:r>
              <a:rPr sz="1800" dirty="0" err="1"/>
              <a:t>Předpokládané</a:t>
            </a:r>
            <a:r>
              <a:rPr sz="1800" dirty="0"/>
              <a:t> datum </a:t>
            </a:r>
            <a:r>
              <a:rPr sz="1800" dirty="0" err="1"/>
              <a:t>zahájení</a:t>
            </a:r>
            <a:r>
              <a:rPr sz="1800" dirty="0"/>
              <a:t>: 1. 7. 2025</a:t>
            </a:r>
          </a:p>
          <a:p>
            <a:r>
              <a:rPr sz="1800" dirty="0" err="1"/>
              <a:t>Předpokládané</a:t>
            </a:r>
            <a:r>
              <a:rPr sz="1800" dirty="0"/>
              <a:t> datum </a:t>
            </a:r>
            <a:r>
              <a:rPr sz="1800" dirty="0" err="1"/>
              <a:t>ukončení</a:t>
            </a:r>
            <a:r>
              <a:rPr sz="1800" dirty="0"/>
              <a:t>: 30. 6. 2028</a:t>
            </a:r>
          </a:p>
          <a:p>
            <a:r>
              <a:rPr sz="1800" dirty="0" err="1"/>
              <a:t>Předpokládaná</a:t>
            </a:r>
            <a:r>
              <a:rPr sz="1800" dirty="0"/>
              <a:t> </a:t>
            </a:r>
            <a:r>
              <a:rPr sz="1800" dirty="0" err="1"/>
              <a:t>doba</a:t>
            </a:r>
            <a:r>
              <a:rPr sz="1800" dirty="0"/>
              <a:t> </a:t>
            </a:r>
            <a:r>
              <a:rPr sz="1800" dirty="0" err="1"/>
              <a:t>trvání</a:t>
            </a:r>
            <a:r>
              <a:rPr sz="1800" dirty="0"/>
              <a:t> (v </a:t>
            </a:r>
            <a:r>
              <a:rPr sz="1800" dirty="0" err="1"/>
              <a:t>měsících</a:t>
            </a:r>
            <a:r>
              <a:rPr sz="1800" dirty="0"/>
              <a:t>): 36,00</a:t>
            </a:r>
          </a:p>
          <a:p>
            <a:r>
              <a:rPr sz="1800" dirty="0" err="1"/>
              <a:t>Režim</a:t>
            </a:r>
            <a:r>
              <a:rPr sz="1800" dirty="0"/>
              <a:t> </a:t>
            </a:r>
            <a:r>
              <a:rPr sz="1800" dirty="0" err="1"/>
              <a:t>financování</a:t>
            </a:r>
            <a:r>
              <a:rPr sz="1800" dirty="0"/>
              <a:t>: Ex-ante</a:t>
            </a:r>
          </a:p>
          <a:p>
            <a:r>
              <a:rPr sz="1800" dirty="0" err="1"/>
              <a:t>Popis</a:t>
            </a:r>
            <a:r>
              <a:rPr sz="1800" dirty="0"/>
              <a:t>: </a:t>
            </a:r>
            <a:r>
              <a:rPr sz="1800" dirty="0" err="1"/>
              <a:t>Projekt</a:t>
            </a:r>
            <a:r>
              <a:rPr sz="1800" dirty="0"/>
              <a:t> '</a:t>
            </a:r>
            <a:r>
              <a:rPr sz="1800" dirty="0" err="1"/>
              <a:t>Sociální</a:t>
            </a:r>
            <a:r>
              <a:rPr sz="1800" dirty="0"/>
              <a:t> </a:t>
            </a:r>
            <a:r>
              <a:rPr sz="1800" dirty="0" err="1"/>
              <a:t>práce</a:t>
            </a:r>
            <a:r>
              <a:rPr sz="1800" dirty="0"/>
              <a:t> </a:t>
            </a:r>
            <a:r>
              <a:rPr sz="1800" dirty="0" err="1"/>
              <a:t>na</a:t>
            </a:r>
            <a:r>
              <a:rPr sz="1800" dirty="0"/>
              <a:t> </a:t>
            </a:r>
            <a:r>
              <a:rPr sz="1800" dirty="0" err="1"/>
              <a:t>základních</a:t>
            </a:r>
            <a:r>
              <a:rPr sz="1800" dirty="0"/>
              <a:t> </a:t>
            </a:r>
            <a:r>
              <a:rPr sz="1800" dirty="0" err="1"/>
              <a:t>školách</a:t>
            </a:r>
            <a:r>
              <a:rPr sz="1800" dirty="0"/>
              <a:t> v </a:t>
            </a:r>
            <a:r>
              <a:rPr sz="1800" dirty="0" err="1"/>
              <a:t>Tachově</a:t>
            </a:r>
            <a:r>
              <a:rPr sz="1800" dirty="0"/>
              <a:t>' </a:t>
            </a:r>
            <a:r>
              <a:rPr sz="1800" dirty="0" err="1"/>
              <a:t>si</a:t>
            </a:r>
            <a:r>
              <a:rPr sz="1800" dirty="0"/>
              <a:t> </a:t>
            </a:r>
            <a:r>
              <a:rPr sz="1800" dirty="0" err="1"/>
              <a:t>klade</a:t>
            </a:r>
            <a:r>
              <a:rPr sz="1800" dirty="0"/>
              <a:t> </a:t>
            </a:r>
            <a:r>
              <a:rPr sz="1800" dirty="0" err="1"/>
              <a:t>za</a:t>
            </a:r>
            <a:r>
              <a:rPr sz="1800" dirty="0"/>
              <a:t> </a:t>
            </a:r>
            <a:r>
              <a:rPr sz="1800" dirty="0" err="1"/>
              <a:t>cíl</a:t>
            </a:r>
            <a:r>
              <a:rPr sz="1800" dirty="0"/>
              <a:t> </a:t>
            </a:r>
            <a:r>
              <a:rPr sz="1800" dirty="0" err="1"/>
              <a:t>podpořit</a:t>
            </a:r>
            <a:r>
              <a:rPr sz="1800" dirty="0"/>
              <a:t> </a:t>
            </a:r>
            <a:r>
              <a:rPr sz="1800" dirty="0" err="1"/>
              <a:t>děti</a:t>
            </a:r>
            <a:r>
              <a:rPr sz="1800" dirty="0"/>
              <a:t> se </a:t>
            </a:r>
            <a:r>
              <a:rPr sz="1800" dirty="0" err="1"/>
              <a:t>sociálním</a:t>
            </a:r>
            <a:r>
              <a:rPr sz="1800" dirty="0"/>
              <a:t> a </a:t>
            </a:r>
            <a:r>
              <a:rPr sz="1800" dirty="0" err="1"/>
              <a:t>jiným</a:t>
            </a:r>
            <a:r>
              <a:rPr sz="1800" dirty="0"/>
              <a:t> </a:t>
            </a:r>
            <a:r>
              <a:rPr sz="1800" dirty="0" err="1"/>
              <a:t>znevýhodněním</a:t>
            </a:r>
            <a:r>
              <a:rPr sz="1800" dirty="0"/>
              <a:t> </a:t>
            </a:r>
            <a:r>
              <a:rPr sz="1800" dirty="0" err="1"/>
              <a:t>na</a:t>
            </a:r>
            <a:r>
              <a:rPr sz="1800" dirty="0"/>
              <a:t> </a:t>
            </a:r>
            <a:r>
              <a:rPr sz="1800" dirty="0" err="1"/>
              <a:t>třech</a:t>
            </a:r>
            <a:r>
              <a:rPr sz="1800" dirty="0"/>
              <a:t> </a:t>
            </a:r>
            <a:r>
              <a:rPr sz="1800" dirty="0" err="1"/>
              <a:t>základních</a:t>
            </a:r>
            <a:r>
              <a:rPr sz="1800" dirty="0"/>
              <a:t> </a:t>
            </a:r>
            <a:r>
              <a:rPr sz="1800" dirty="0" err="1"/>
              <a:t>školách</a:t>
            </a:r>
            <a:r>
              <a:rPr sz="1800" dirty="0"/>
              <a:t> v </a:t>
            </a:r>
            <a:r>
              <a:rPr sz="1800" dirty="0" err="1"/>
              <a:t>Tachově</a:t>
            </a:r>
            <a:r>
              <a:rPr sz="1800" dirty="0"/>
              <a:t>. </a:t>
            </a:r>
            <a:r>
              <a:rPr sz="1800" dirty="0" err="1"/>
              <a:t>Hlavním</a:t>
            </a:r>
            <a:r>
              <a:rPr sz="1800" dirty="0"/>
              <a:t> </a:t>
            </a:r>
            <a:r>
              <a:rPr sz="1800" dirty="0" err="1"/>
              <a:t>nástrojem</a:t>
            </a:r>
            <a:r>
              <a:rPr sz="1800" dirty="0"/>
              <a:t> je </a:t>
            </a:r>
            <a:r>
              <a:rPr sz="1800" dirty="0" err="1"/>
              <a:t>zavedení</a:t>
            </a:r>
            <a:r>
              <a:rPr sz="1800" dirty="0"/>
              <a:t> </a:t>
            </a:r>
            <a:r>
              <a:rPr sz="1800" dirty="0" err="1"/>
              <a:t>pozic</a:t>
            </a:r>
            <a:r>
              <a:rPr sz="1800" dirty="0"/>
              <a:t> </a:t>
            </a:r>
            <a:r>
              <a:rPr sz="1800" dirty="0" err="1"/>
              <a:t>sociálních</a:t>
            </a:r>
            <a:r>
              <a:rPr sz="1800" dirty="0"/>
              <a:t> </a:t>
            </a:r>
            <a:r>
              <a:rPr sz="1800" dirty="0" err="1"/>
              <a:t>pracovníků</a:t>
            </a:r>
            <a:r>
              <a:rPr sz="1800" dirty="0"/>
              <a:t> </a:t>
            </a:r>
            <a:r>
              <a:rPr sz="1800" dirty="0" err="1"/>
              <a:t>přímo</a:t>
            </a:r>
            <a:r>
              <a:rPr sz="1800" dirty="0"/>
              <a:t> do </a:t>
            </a:r>
            <a:r>
              <a:rPr sz="1800" dirty="0" err="1"/>
              <a:t>školního</a:t>
            </a:r>
            <a:r>
              <a:rPr sz="1800" dirty="0"/>
              <a:t> </a:t>
            </a:r>
            <a:r>
              <a:rPr sz="1800" dirty="0" err="1"/>
              <a:t>prostředí</a:t>
            </a:r>
            <a:r>
              <a:rPr sz="1800" dirty="0"/>
              <a:t>, </a:t>
            </a:r>
            <a:r>
              <a:rPr sz="1800" dirty="0" err="1"/>
              <a:t>kteří</a:t>
            </a:r>
            <a:r>
              <a:rPr sz="1800" dirty="0"/>
              <a:t> </a:t>
            </a:r>
            <a:r>
              <a:rPr sz="1800" dirty="0" err="1"/>
              <a:t>budou</a:t>
            </a:r>
            <a:r>
              <a:rPr sz="1800" dirty="0"/>
              <a:t> </a:t>
            </a:r>
            <a:r>
              <a:rPr sz="1800" dirty="0" err="1"/>
              <a:t>úzce</a:t>
            </a:r>
            <a:r>
              <a:rPr sz="1800" dirty="0"/>
              <a:t> </a:t>
            </a:r>
            <a:r>
              <a:rPr sz="1800" dirty="0" err="1"/>
              <a:t>spolupracovat</a:t>
            </a:r>
            <a:r>
              <a:rPr sz="1800" dirty="0"/>
              <a:t> s pedagogy, </a:t>
            </a:r>
            <a:r>
              <a:rPr sz="1800" dirty="0" err="1"/>
              <a:t>žáky</a:t>
            </a:r>
            <a:r>
              <a:rPr sz="1800" dirty="0"/>
              <a:t> </a:t>
            </a:r>
            <a:r>
              <a:rPr sz="1800" dirty="0" err="1"/>
              <a:t>i</a:t>
            </a:r>
            <a:r>
              <a:rPr sz="1800" dirty="0"/>
              <a:t> </a:t>
            </a:r>
            <a:r>
              <a:rPr sz="1800" dirty="0" err="1"/>
              <a:t>rodinami</a:t>
            </a:r>
            <a:r>
              <a:rPr sz="1800" dirty="0"/>
              <a:t>.</a:t>
            </a:r>
          </a:p>
        </p:txBody>
      </p:sp>
      <p:pic>
        <p:nvPicPr>
          <p:cNvPr id="4" name="Picture 3" descr="logotyp-cervena-1000px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" y="91440"/>
            <a:ext cx="94676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 err="1">
                <a:solidFill>
                  <a:srgbClr val="C00000"/>
                </a:solidFill>
              </a:rPr>
              <a:t>Indikátor</a:t>
            </a:r>
            <a:r>
              <a:rPr dirty="0">
                <a:solidFill>
                  <a:srgbClr val="C00000"/>
                </a:solidFill>
              </a:rPr>
              <a:t> 600000: </a:t>
            </a:r>
            <a:r>
              <a:rPr dirty="0" err="1">
                <a:solidFill>
                  <a:srgbClr val="C00000"/>
                </a:solidFill>
              </a:rPr>
              <a:t>Celkový</a:t>
            </a:r>
            <a:r>
              <a:rPr dirty="0">
                <a:solidFill>
                  <a:srgbClr val="C00000"/>
                </a:solidFill>
              </a:rPr>
              <a:t> </a:t>
            </a:r>
            <a:r>
              <a:rPr dirty="0" err="1">
                <a:solidFill>
                  <a:srgbClr val="C00000"/>
                </a:solidFill>
              </a:rPr>
              <a:t>počet</a:t>
            </a:r>
            <a:r>
              <a:rPr dirty="0">
                <a:solidFill>
                  <a:srgbClr val="C00000"/>
                </a:solidFill>
              </a:rPr>
              <a:t> </a:t>
            </a:r>
            <a:r>
              <a:rPr dirty="0" err="1">
                <a:solidFill>
                  <a:srgbClr val="C00000"/>
                </a:solidFill>
              </a:rPr>
              <a:t>účastníků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dirty="0" err="1"/>
              <a:t>Měrná</a:t>
            </a:r>
            <a:r>
              <a:rPr dirty="0"/>
              <a:t> </a:t>
            </a:r>
            <a:r>
              <a:rPr dirty="0" err="1"/>
              <a:t>jednotka</a:t>
            </a:r>
            <a:r>
              <a:rPr dirty="0"/>
              <a:t>: </a:t>
            </a:r>
            <a:r>
              <a:rPr dirty="0" err="1"/>
              <a:t>osoby</a:t>
            </a:r>
            <a:endParaRPr dirty="0"/>
          </a:p>
          <a:p>
            <a:r>
              <a:rPr dirty="0" err="1"/>
              <a:t>Výchozí</a:t>
            </a:r>
            <a:r>
              <a:rPr dirty="0"/>
              <a:t> </a:t>
            </a:r>
            <a:r>
              <a:rPr dirty="0" err="1"/>
              <a:t>hodnota</a:t>
            </a:r>
            <a:r>
              <a:rPr dirty="0"/>
              <a:t>: 0</a:t>
            </a:r>
          </a:p>
          <a:p>
            <a:r>
              <a:rPr dirty="0" err="1"/>
              <a:t>Cílová</a:t>
            </a:r>
            <a:r>
              <a:rPr dirty="0"/>
              <a:t> </a:t>
            </a:r>
            <a:r>
              <a:rPr dirty="0" err="1"/>
              <a:t>hodnota</a:t>
            </a:r>
            <a:r>
              <a:rPr dirty="0"/>
              <a:t>: 149 </a:t>
            </a:r>
            <a:r>
              <a:rPr dirty="0" err="1"/>
              <a:t>osob</a:t>
            </a:r>
            <a:endParaRPr dirty="0"/>
          </a:p>
          <a:p>
            <a:r>
              <a:rPr dirty="0"/>
              <a:t>Datum </a:t>
            </a:r>
            <a:r>
              <a:rPr dirty="0" err="1"/>
              <a:t>cílové</a:t>
            </a:r>
            <a:r>
              <a:rPr dirty="0"/>
              <a:t> </a:t>
            </a:r>
            <a:r>
              <a:rPr dirty="0" err="1"/>
              <a:t>hodnoty</a:t>
            </a:r>
            <a:r>
              <a:rPr dirty="0"/>
              <a:t>: 30. 6. 2028</a:t>
            </a:r>
          </a:p>
          <a:p>
            <a:r>
              <a:rPr dirty="0" err="1"/>
              <a:t>Kdo</a:t>
            </a:r>
            <a:r>
              <a:rPr dirty="0"/>
              <a:t> se </a:t>
            </a:r>
            <a:r>
              <a:rPr dirty="0" err="1"/>
              <a:t>započítává</a:t>
            </a:r>
            <a:r>
              <a:rPr dirty="0"/>
              <a:t>:</a:t>
            </a:r>
          </a:p>
          <a:p>
            <a:r>
              <a:rPr dirty="0"/>
              <a:t>Do </a:t>
            </a:r>
            <a:r>
              <a:rPr dirty="0" err="1"/>
              <a:t>tohoto</a:t>
            </a:r>
            <a:r>
              <a:rPr dirty="0"/>
              <a:t> </a:t>
            </a:r>
            <a:r>
              <a:rPr dirty="0" err="1"/>
              <a:t>indikátoru</a:t>
            </a:r>
            <a:r>
              <a:rPr dirty="0"/>
              <a:t> se </a:t>
            </a:r>
            <a:r>
              <a:rPr dirty="0" err="1"/>
              <a:t>započítávají</a:t>
            </a:r>
            <a:r>
              <a:rPr dirty="0"/>
              <a:t> </a:t>
            </a:r>
            <a:r>
              <a:rPr dirty="0" err="1"/>
              <a:t>pouze</a:t>
            </a:r>
            <a:r>
              <a:rPr dirty="0"/>
              <a:t> </a:t>
            </a:r>
            <a:r>
              <a:rPr dirty="0" err="1"/>
              <a:t>osoby</a:t>
            </a:r>
            <a:r>
              <a:rPr dirty="0"/>
              <a:t>, </a:t>
            </a:r>
            <a:r>
              <a:rPr dirty="0" err="1"/>
              <a:t>které</a:t>
            </a:r>
            <a:r>
              <a:rPr dirty="0"/>
              <a:t> se do </a:t>
            </a:r>
            <a:r>
              <a:rPr dirty="0" err="1"/>
              <a:t>projektu</a:t>
            </a:r>
            <a:r>
              <a:rPr dirty="0"/>
              <a:t> </a:t>
            </a:r>
            <a:r>
              <a:rPr dirty="0" err="1"/>
              <a:t>zapojí</a:t>
            </a:r>
            <a:r>
              <a:rPr dirty="0"/>
              <a:t> v </a:t>
            </a:r>
            <a:r>
              <a:rPr dirty="0" err="1"/>
              <a:t>rozsahu</a:t>
            </a:r>
            <a:r>
              <a:rPr dirty="0"/>
              <a:t> </a:t>
            </a:r>
            <a:r>
              <a:rPr dirty="0" err="1"/>
              <a:t>více</a:t>
            </a:r>
            <a:r>
              <a:rPr dirty="0"/>
              <a:t> </a:t>
            </a:r>
            <a:r>
              <a:rPr dirty="0" err="1"/>
              <a:t>než</a:t>
            </a:r>
            <a:r>
              <a:rPr dirty="0"/>
              <a:t> 40 </a:t>
            </a:r>
            <a:r>
              <a:rPr dirty="0" err="1"/>
              <a:t>hodin</a:t>
            </a:r>
            <a:r>
              <a:rPr dirty="0"/>
              <a:t>. </a:t>
            </a:r>
            <a:r>
              <a:rPr dirty="0" err="1"/>
              <a:t>Výpočty</a:t>
            </a:r>
            <a:r>
              <a:rPr dirty="0"/>
              <a:t> </a:t>
            </a:r>
            <a:r>
              <a:rPr dirty="0" err="1"/>
              <a:t>vycházejí</a:t>
            </a:r>
            <a:r>
              <a:rPr dirty="0"/>
              <a:t> z </a:t>
            </a:r>
            <a:r>
              <a:rPr dirty="0" err="1"/>
              <a:t>reálných</a:t>
            </a:r>
            <a:r>
              <a:rPr dirty="0"/>
              <a:t> </a:t>
            </a:r>
            <a:r>
              <a:rPr dirty="0" err="1"/>
              <a:t>dat</a:t>
            </a:r>
            <a:r>
              <a:rPr dirty="0"/>
              <a:t> </a:t>
            </a:r>
            <a:r>
              <a:rPr dirty="0" err="1"/>
              <a:t>jednotlivých</a:t>
            </a:r>
            <a:r>
              <a:rPr dirty="0"/>
              <a:t> </a:t>
            </a:r>
            <a:r>
              <a:rPr dirty="0" err="1"/>
              <a:t>škol</a:t>
            </a:r>
            <a:r>
              <a:rPr dirty="0"/>
              <a:t> z </a:t>
            </a:r>
            <a:r>
              <a:rPr dirty="0" err="1"/>
              <a:t>období</a:t>
            </a:r>
            <a:r>
              <a:rPr dirty="0"/>
              <a:t> 2022/2023, </a:t>
            </a:r>
            <a:r>
              <a:rPr dirty="0" err="1"/>
              <a:t>tedy</a:t>
            </a:r>
            <a:r>
              <a:rPr dirty="0"/>
              <a:t> </a:t>
            </a:r>
            <a:r>
              <a:rPr dirty="0" err="1"/>
              <a:t>překryvu</a:t>
            </a:r>
            <a:r>
              <a:rPr dirty="0"/>
              <a:t> </a:t>
            </a:r>
            <a:r>
              <a:rPr dirty="0" err="1"/>
              <a:t>mezi</a:t>
            </a:r>
            <a:r>
              <a:rPr dirty="0"/>
              <a:t> </a:t>
            </a:r>
            <a:r>
              <a:rPr dirty="0" err="1"/>
              <a:t>skupinami</a:t>
            </a:r>
            <a:r>
              <a:rPr dirty="0"/>
              <a:t> (</a:t>
            </a:r>
            <a:r>
              <a:rPr dirty="0" err="1"/>
              <a:t>např</a:t>
            </a:r>
            <a:r>
              <a:rPr dirty="0"/>
              <a:t>. </a:t>
            </a:r>
            <a:r>
              <a:rPr dirty="0" err="1"/>
              <a:t>cizinec</a:t>
            </a:r>
            <a:r>
              <a:rPr dirty="0"/>
              <a:t> a </a:t>
            </a:r>
            <a:r>
              <a:rPr dirty="0" err="1"/>
              <a:t>žák</a:t>
            </a:r>
            <a:r>
              <a:rPr dirty="0"/>
              <a:t> s </a:t>
            </a:r>
            <a:r>
              <a:rPr dirty="0" err="1"/>
              <a:t>podpůrným</a:t>
            </a:r>
            <a:r>
              <a:rPr dirty="0"/>
              <a:t> </a:t>
            </a:r>
            <a:r>
              <a:rPr dirty="0" err="1"/>
              <a:t>opatřením</a:t>
            </a:r>
            <a:r>
              <a:rPr dirty="0"/>
              <a:t>).</a:t>
            </a:r>
          </a:p>
          <a:p>
            <a:r>
              <a:rPr dirty="0" err="1"/>
              <a:t>Podrobné</a:t>
            </a:r>
            <a:r>
              <a:rPr dirty="0"/>
              <a:t> </a:t>
            </a:r>
            <a:r>
              <a:rPr dirty="0" err="1"/>
              <a:t>rozdělení</a:t>
            </a:r>
            <a:r>
              <a:rPr dirty="0"/>
              <a:t>:</a:t>
            </a:r>
          </a:p>
          <a:p>
            <a:r>
              <a:rPr dirty="0" err="1"/>
              <a:t>Rodiny</a:t>
            </a:r>
            <a:r>
              <a:rPr dirty="0"/>
              <a:t>:</a:t>
            </a:r>
          </a:p>
          <a:p>
            <a:r>
              <a:rPr dirty="0" err="1"/>
              <a:t>Započteno</a:t>
            </a:r>
            <a:r>
              <a:rPr dirty="0"/>
              <a:t> je 36 </a:t>
            </a:r>
            <a:r>
              <a:rPr dirty="0" err="1"/>
              <a:t>rodičů</a:t>
            </a:r>
            <a:r>
              <a:rPr dirty="0"/>
              <a:t>/</a:t>
            </a:r>
            <a:r>
              <a:rPr dirty="0" err="1"/>
              <a:t>zákonných</a:t>
            </a:r>
            <a:r>
              <a:rPr dirty="0"/>
              <a:t> </a:t>
            </a:r>
            <a:r>
              <a:rPr dirty="0" err="1"/>
              <a:t>zástupců</a:t>
            </a:r>
            <a:r>
              <a:rPr dirty="0"/>
              <a:t> – </a:t>
            </a:r>
            <a:r>
              <a:rPr dirty="0" err="1"/>
              <a:t>odhad</a:t>
            </a:r>
            <a:r>
              <a:rPr dirty="0"/>
              <a:t> 1/3 </a:t>
            </a:r>
            <a:r>
              <a:rPr dirty="0" err="1"/>
              <a:t>zapojených</a:t>
            </a:r>
            <a:r>
              <a:rPr dirty="0"/>
              <a:t> </a:t>
            </a:r>
            <a:r>
              <a:rPr dirty="0" err="1"/>
              <a:t>rodin</a:t>
            </a:r>
            <a:r>
              <a:rPr dirty="0"/>
              <a:t> (</a:t>
            </a:r>
            <a:r>
              <a:rPr dirty="0" err="1"/>
              <a:t>minimálně</a:t>
            </a:r>
            <a:r>
              <a:rPr dirty="0"/>
              <a:t> </a:t>
            </a:r>
            <a:r>
              <a:rPr dirty="0" err="1"/>
              <a:t>jeden</a:t>
            </a:r>
            <a:r>
              <a:rPr dirty="0"/>
              <a:t> </a:t>
            </a:r>
            <a:r>
              <a:rPr dirty="0" err="1"/>
              <a:t>rodič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rodinu</a:t>
            </a:r>
            <a:r>
              <a:rPr dirty="0"/>
              <a:t>).</a:t>
            </a:r>
          </a:p>
          <a:p>
            <a:r>
              <a:rPr dirty="0" err="1"/>
              <a:t>Sociální</a:t>
            </a:r>
            <a:r>
              <a:rPr dirty="0"/>
              <a:t> </a:t>
            </a:r>
            <a:r>
              <a:rPr dirty="0" err="1"/>
              <a:t>pracovníci</a:t>
            </a:r>
            <a:r>
              <a:rPr dirty="0"/>
              <a:t>:</a:t>
            </a:r>
          </a:p>
          <a:p>
            <a:r>
              <a:rPr dirty="0" err="1"/>
              <a:t>Započteni</a:t>
            </a:r>
            <a:r>
              <a:rPr dirty="0"/>
              <a:t> </a:t>
            </a:r>
            <a:r>
              <a:rPr dirty="0" err="1"/>
              <a:t>jsou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3 </a:t>
            </a:r>
            <a:r>
              <a:rPr dirty="0" err="1"/>
              <a:t>pracovníci</a:t>
            </a:r>
            <a:r>
              <a:rPr dirty="0"/>
              <a:t> </a:t>
            </a:r>
            <a:r>
              <a:rPr dirty="0" err="1"/>
              <a:t>zaměstnaní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plný</a:t>
            </a:r>
            <a:r>
              <a:rPr dirty="0"/>
              <a:t> </a:t>
            </a:r>
            <a:r>
              <a:rPr dirty="0" err="1"/>
              <a:t>úvazek</a:t>
            </a:r>
            <a:r>
              <a:rPr dirty="0"/>
              <a:t> v </a:t>
            </a:r>
            <a:r>
              <a:rPr dirty="0" err="1"/>
              <a:t>rámci</a:t>
            </a:r>
            <a:r>
              <a:rPr dirty="0"/>
              <a:t> </a:t>
            </a:r>
            <a:r>
              <a:rPr dirty="0" err="1"/>
              <a:t>projektu</a:t>
            </a:r>
            <a:r>
              <a:rPr dirty="0"/>
              <a:t>.</a:t>
            </a:r>
          </a:p>
          <a:p>
            <a:r>
              <a:rPr dirty="0" err="1"/>
              <a:t>Celkem</a:t>
            </a:r>
            <a:r>
              <a:rPr dirty="0"/>
              <a:t> </a:t>
            </a:r>
            <a:r>
              <a:rPr dirty="0" err="1"/>
              <a:t>podpořených</a:t>
            </a:r>
            <a:r>
              <a:rPr dirty="0"/>
              <a:t> </a:t>
            </a:r>
            <a:r>
              <a:rPr dirty="0" err="1"/>
              <a:t>osob</a:t>
            </a:r>
            <a:r>
              <a:rPr dirty="0"/>
              <a:t> </a:t>
            </a:r>
            <a:r>
              <a:rPr dirty="0" err="1"/>
              <a:t>nad</a:t>
            </a:r>
            <a:r>
              <a:rPr dirty="0"/>
              <a:t> 40 </a:t>
            </a:r>
            <a:r>
              <a:rPr dirty="0" err="1"/>
              <a:t>hodin</a:t>
            </a:r>
            <a:r>
              <a:rPr dirty="0"/>
              <a:t>:</a:t>
            </a:r>
          </a:p>
          <a:p>
            <a:r>
              <a:rPr dirty="0"/>
              <a:t>110,25 (</a:t>
            </a:r>
            <a:r>
              <a:rPr dirty="0" err="1"/>
              <a:t>žáci</a:t>
            </a:r>
            <a:r>
              <a:rPr dirty="0"/>
              <a:t>) + 36 (</a:t>
            </a:r>
            <a:r>
              <a:rPr dirty="0" err="1"/>
              <a:t>rodiče</a:t>
            </a:r>
            <a:r>
              <a:rPr dirty="0"/>
              <a:t>) + 3 (</a:t>
            </a:r>
            <a:r>
              <a:rPr dirty="0" err="1"/>
              <a:t>pracovníci</a:t>
            </a:r>
            <a:r>
              <a:rPr dirty="0"/>
              <a:t>) = 149 </a:t>
            </a:r>
            <a:r>
              <a:rPr dirty="0" err="1"/>
              <a:t>osob</a:t>
            </a:r>
            <a:endParaRPr dirty="0"/>
          </a:p>
          <a:p>
            <a:r>
              <a:rPr dirty="0" err="1"/>
              <a:t>Význam</a:t>
            </a:r>
            <a:r>
              <a:rPr dirty="0"/>
              <a:t> </a:t>
            </a:r>
            <a:r>
              <a:rPr dirty="0" err="1"/>
              <a:t>indikátoru</a:t>
            </a:r>
            <a:r>
              <a:rPr dirty="0"/>
              <a:t>:</a:t>
            </a:r>
          </a:p>
          <a:p>
            <a:r>
              <a:rPr dirty="0" err="1"/>
              <a:t>Tento</a:t>
            </a:r>
            <a:r>
              <a:rPr dirty="0"/>
              <a:t> </a:t>
            </a:r>
            <a:r>
              <a:rPr dirty="0" err="1"/>
              <a:t>indikátor</a:t>
            </a:r>
            <a:r>
              <a:rPr dirty="0"/>
              <a:t> je </a:t>
            </a:r>
            <a:r>
              <a:rPr dirty="0" err="1"/>
              <a:t>klíčový</a:t>
            </a:r>
            <a:r>
              <a:rPr dirty="0"/>
              <a:t> pro </a:t>
            </a:r>
            <a:r>
              <a:rPr dirty="0" err="1"/>
              <a:t>sledování</a:t>
            </a:r>
            <a:r>
              <a:rPr dirty="0"/>
              <a:t> </a:t>
            </a:r>
            <a:r>
              <a:rPr dirty="0" err="1"/>
              <a:t>dopadu</a:t>
            </a:r>
            <a:r>
              <a:rPr dirty="0"/>
              <a:t> </a:t>
            </a:r>
            <a:r>
              <a:rPr dirty="0" err="1"/>
              <a:t>projektu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cílovou</a:t>
            </a:r>
            <a:r>
              <a:rPr dirty="0"/>
              <a:t> </a:t>
            </a:r>
            <a:r>
              <a:rPr dirty="0" err="1"/>
              <a:t>skupinu</a:t>
            </a:r>
            <a:r>
              <a:rPr dirty="0"/>
              <a:t> a je </a:t>
            </a:r>
            <a:r>
              <a:rPr dirty="0" err="1"/>
              <a:t>jedním</a:t>
            </a:r>
            <a:r>
              <a:rPr dirty="0"/>
              <a:t> z </a:t>
            </a:r>
            <a:r>
              <a:rPr dirty="0" err="1"/>
              <a:t>hlavních</a:t>
            </a:r>
            <a:r>
              <a:rPr dirty="0"/>
              <a:t> </a:t>
            </a:r>
            <a:r>
              <a:rPr dirty="0" err="1"/>
              <a:t>výstupových</a:t>
            </a:r>
            <a:r>
              <a:rPr dirty="0"/>
              <a:t> </a:t>
            </a:r>
            <a:r>
              <a:rPr dirty="0" err="1"/>
              <a:t>ukazatelů</a:t>
            </a:r>
            <a:r>
              <a:rPr dirty="0"/>
              <a:t> </a:t>
            </a:r>
            <a:r>
              <a:rPr dirty="0" err="1"/>
              <a:t>měřitelných</a:t>
            </a:r>
            <a:r>
              <a:rPr dirty="0"/>
              <a:t> v </a:t>
            </a:r>
            <a:r>
              <a:rPr dirty="0" err="1"/>
              <a:t>systému</a:t>
            </a:r>
            <a:r>
              <a:rPr dirty="0"/>
              <a:t> MS21+. </a:t>
            </a:r>
            <a:r>
              <a:rPr dirty="0" err="1"/>
              <a:t>Sleduje</a:t>
            </a:r>
            <a:r>
              <a:rPr dirty="0"/>
              <a:t> </a:t>
            </a:r>
            <a:r>
              <a:rPr dirty="0" err="1"/>
              <a:t>skutečné</a:t>
            </a:r>
            <a:r>
              <a:rPr dirty="0"/>
              <a:t> </a:t>
            </a:r>
            <a:r>
              <a:rPr dirty="0" err="1"/>
              <a:t>zapojení</a:t>
            </a:r>
            <a:r>
              <a:rPr dirty="0"/>
              <a:t> do </a:t>
            </a:r>
            <a:r>
              <a:rPr dirty="0" err="1"/>
              <a:t>aktivit</a:t>
            </a:r>
            <a:r>
              <a:rPr dirty="0"/>
              <a:t> </a:t>
            </a:r>
            <a:r>
              <a:rPr dirty="0" err="1"/>
              <a:t>projektu</a:t>
            </a:r>
            <a:r>
              <a:rPr dirty="0"/>
              <a:t> v </a:t>
            </a:r>
            <a:r>
              <a:rPr dirty="0" err="1"/>
              <a:t>intenzivní</a:t>
            </a:r>
            <a:r>
              <a:rPr dirty="0"/>
              <a:t> </a:t>
            </a:r>
            <a:r>
              <a:rPr dirty="0" err="1"/>
              <a:t>míře</a:t>
            </a:r>
            <a:r>
              <a:rPr dirty="0"/>
              <a:t>.</a:t>
            </a:r>
          </a:p>
        </p:txBody>
      </p:sp>
      <p:pic>
        <p:nvPicPr>
          <p:cNvPr id="4" name="Picture 3" descr="logotyp-cervena-1000px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" y="91440"/>
            <a:ext cx="94676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solidFill>
                  <a:srgbClr val="C00000"/>
                </a:solidFill>
              </a:rPr>
              <a:t>Cílové</a:t>
            </a:r>
            <a:r>
              <a:rPr dirty="0">
                <a:solidFill>
                  <a:srgbClr val="C00000"/>
                </a:solidFill>
              </a:rPr>
              <a:t> </a:t>
            </a:r>
            <a:r>
              <a:rPr dirty="0" err="1">
                <a:solidFill>
                  <a:srgbClr val="C00000"/>
                </a:solidFill>
              </a:rPr>
              <a:t>skupiny</a:t>
            </a:r>
            <a:r>
              <a:rPr dirty="0">
                <a:solidFill>
                  <a:srgbClr val="C00000"/>
                </a:solidFill>
              </a:rPr>
              <a:t> </a:t>
            </a:r>
            <a:r>
              <a:rPr dirty="0" err="1">
                <a:solidFill>
                  <a:srgbClr val="C00000"/>
                </a:solidFill>
              </a:rPr>
              <a:t>projektu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Přehled</a:t>
            </a:r>
            <a:r>
              <a:rPr dirty="0"/>
              <a:t> </a:t>
            </a:r>
            <a:r>
              <a:rPr dirty="0" err="1"/>
              <a:t>cílových</a:t>
            </a:r>
            <a:r>
              <a:rPr dirty="0"/>
              <a:t> </a:t>
            </a:r>
            <a:r>
              <a:rPr dirty="0" err="1"/>
              <a:t>skupin</a:t>
            </a:r>
            <a:r>
              <a:rPr dirty="0"/>
              <a:t> </a:t>
            </a:r>
            <a:r>
              <a:rPr dirty="0" err="1"/>
              <a:t>projektu</a:t>
            </a:r>
            <a:r>
              <a:rPr dirty="0"/>
              <a:t>, </a:t>
            </a:r>
            <a:r>
              <a:rPr dirty="0" err="1"/>
              <a:t>včetně</a:t>
            </a:r>
            <a:r>
              <a:rPr dirty="0"/>
              <a:t> </a:t>
            </a:r>
            <a:r>
              <a:rPr dirty="0" err="1"/>
              <a:t>jejich</a:t>
            </a:r>
            <a:r>
              <a:rPr dirty="0"/>
              <a:t> </a:t>
            </a:r>
            <a:r>
              <a:rPr dirty="0" err="1"/>
              <a:t>stručné</a:t>
            </a:r>
            <a:r>
              <a:rPr dirty="0"/>
              <a:t> </a:t>
            </a:r>
            <a:r>
              <a:rPr dirty="0" err="1"/>
              <a:t>charakteristiky</a:t>
            </a:r>
            <a:r>
              <a:rPr dirty="0"/>
              <a:t> a </a:t>
            </a:r>
            <a:r>
              <a:rPr dirty="0" err="1"/>
              <a:t>dostupných</a:t>
            </a:r>
            <a:r>
              <a:rPr dirty="0"/>
              <a:t> </a:t>
            </a:r>
            <a:r>
              <a:rPr dirty="0" err="1"/>
              <a:t>kvantitativních</a:t>
            </a:r>
            <a:r>
              <a:rPr dirty="0"/>
              <a:t> </a:t>
            </a:r>
            <a:r>
              <a:rPr dirty="0" err="1" smtClean="0"/>
              <a:t>údajů</a:t>
            </a:r>
            <a:endParaRPr lang="cs-CZ" dirty="0" smtClean="0"/>
          </a:p>
          <a:p>
            <a:r>
              <a:rPr lang="cs-CZ" dirty="0"/>
              <a:t>298 osob (kombinace žáků, rodičů a pracovníků)</a:t>
            </a:r>
          </a:p>
          <a:p>
            <a:pPr marL="0" indent="0">
              <a:buNone/>
            </a:pPr>
            <a:endParaRPr dirty="0"/>
          </a:p>
        </p:txBody>
      </p:sp>
      <p:pic>
        <p:nvPicPr>
          <p:cNvPr id="4" name="Picture 3" descr="logotyp-cervena-1000px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" y="91440"/>
            <a:ext cx="94676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>
                <a:solidFill>
                  <a:srgbClr val="C00000"/>
                </a:solidFill>
              </a:rPr>
              <a:t>1. </a:t>
            </a:r>
            <a:r>
              <a:rPr dirty="0" err="1">
                <a:solidFill>
                  <a:srgbClr val="C00000"/>
                </a:solidFill>
              </a:rPr>
              <a:t>Děti</a:t>
            </a:r>
            <a:r>
              <a:rPr dirty="0">
                <a:solidFill>
                  <a:srgbClr val="C00000"/>
                </a:solidFill>
              </a:rPr>
              <a:t>/</a:t>
            </a:r>
            <a:r>
              <a:rPr dirty="0" err="1">
                <a:solidFill>
                  <a:srgbClr val="C00000"/>
                </a:solidFill>
              </a:rPr>
              <a:t>žáci</a:t>
            </a:r>
            <a:r>
              <a:rPr dirty="0">
                <a:solidFill>
                  <a:srgbClr val="C00000"/>
                </a:solidFill>
              </a:rPr>
              <a:t> se </a:t>
            </a:r>
            <a:r>
              <a:rPr dirty="0" err="1">
                <a:solidFill>
                  <a:srgbClr val="C00000"/>
                </a:solidFill>
              </a:rPr>
              <a:t>sociálním</a:t>
            </a:r>
            <a:r>
              <a:rPr dirty="0">
                <a:solidFill>
                  <a:srgbClr val="C00000"/>
                </a:solidFill>
              </a:rPr>
              <a:t> a </a:t>
            </a:r>
            <a:r>
              <a:rPr dirty="0" err="1">
                <a:solidFill>
                  <a:srgbClr val="C00000"/>
                </a:solidFill>
              </a:rPr>
              <a:t>jiným</a:t>
            </a:r>
            <a:r>
              <a:rPr dirty="0">
                <a:solidFill>
                  <a:srgbClr val="C00000"/>
                </a:solidFill>
              </a:rPr>
              <a:t> </a:t>
            </a:r>
            <a:r>
              <a:rPr dirty="0" err="1">
                <a:solidFill>
                  <a:srgbClr val="C00000"/>
                </a:solidFill>
              </a:rPr>
              <a:t>znevýhodněním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b="1" dirty="0"/>
              <a:t>Popis:</a:t>
            </a:r>
            <a:r>
              <a:rPr lang="cs-CZ" dirty="0"/>
              <a:t> Hlavní cílová skupina projektu. Jedná se o děti na základních školách zřizovaných městem Tachov (ZŠ </a:t>
            </a:r>
            <a:r>
              <a:rPr lang="cs-CZ" dirty="0" err="1"/>
              <a:t>Zárečná</a:t>
            </a:r>
            <a:r>
              <a:rPr lang="cs-CZ" dirty="0"/>
              <a:t>, ZŠ Hornická, ZŠ Kostelní).</a:t>
            </a:r>
          </a:p>
          <a:p>
            <a:pPr lvl="0"/>
            <a:r>
              <a:rPr lang="cs-CZ" b="1" dirty="0"/>
              <a:t>Odhadovaný počet:</a:t>
            </a:r>
            <a:endParaRPr lang="cs-CZ" dirty="0"/>
          </a:p>
          <a:p>
            <a:pPr lvl="1"/>
            <a:r>
              <a:rPr lang="cs-CZ" b="1" dirty="0"/>
              <a:t>Intenzivně podpořeni (nad 40 hodin):</a:t>
            </a:r>
            <a:r>
              <a:rPr lang="cs-CZ" dirty="0"/>
              <a:t> 110,2 žáků</a:t>
            </a:r>
          </a:p>
          <a:p>
            <a:pPr lvl="1"/>
            <a:r>
              <a:rPr lang="cs-CZ" b="1" dirty="0"/>
              <a:t>Krátkodobá podpora (do 40 hodin):</a:t>
            </a:r>
            <a:r>
              <a:rPr lang="cs-CZ" dirty="0"/>
              <a:t> 114 žáků</a:t>
            </a:r>
            <a:br>
              <a:rPr lang="cs-CZ" dirty="0"/>
            </a:br>
            <a:r>
              <a:rPr lang="cs-CZ" dirty="0"/>
              <a:t>(Po odečtu duplicit dle výpočtů – 25% překryv mezi podpůrnými opatřeními a cizinci)</a:t>
            </a:r>
          </a:p>
          <a:p>
            <a:pPr marL="0" indent="0">
              <a:buNone/>
            </a:pPr>
            <a:endParaRPr dirty="0"/>
          </a:p>
        </p:txBody>
      </p:sp>
      <p:pic>
        <p:nvPicPr>
          <p:cNvPr id="4" name="Picture 3" descr="logotyp-cervena-1000px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" y="91440"/>
            <a:ext cx="94676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rgbClr val="C00000"/>
                </a:solidFill>
              </a:rPr>
              <a:t>2. </a:t>
            </a:r>
            <a:r>
              <a:rPr dirty="0" err="1">
                <a:solidFill>
                  <a:srgbClr val="C00000"/>
                </a:solidFill>
              </a:rPr>
              <a:t>Rodiče</a:t>
            </a:r>
            <a:r>
              <a:rPr dirty="0">
                <a:solidFill>
                  <a:srgbClr val="C00000"/>
                </a:solidFill>
              </a:rPr>
              <a:t> / </a:t>
            </a:r>
            <a:r>
              <a:rPr dirty="0" err="1">
                <a:solidFill>
                  <a:srgbClr val="C00000"/>
                </a:solidFill>
              </a:rPr>
              <a:t>zákonní</a:t>
            </a:r>
            <a:r>
              <a:rPr dirty="0">
                <a:solidFill>
                  <a:srgbClr val="C00000"/>
                </a:solidFill>
              </a:rPr>
              <a:t> </a:t>
            </a:r>
            <a:r>
              <a:rPr dirty="0" err="1">
                <a:solidFill>
                  <a:srgbClr val="C00000"/>
                </a:solidFill>
              </a:rPr>
              <a:t>zástupci</a:t>
            </a:r>
            <a:r>
              <a:rPr dirty="0">
                <a:solidFill>
                  <a:srgbClr val="C00000"/>
                </a:solidFill>
              </a:rPr>
              <a:t> </a:t>
            </a:r>
            <a:r>
              <a:rPr dirty="0" err="1">
                <a:solidFill>
                  <a:srgbClr val="C00000"/>
                </a:solidFill>
              </a:rPr>
              <a:t>žáků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b="1" dirty="0"/>
              <a:t>Popis:</a:t>
            </a:r>
            <a:r>
              <a:rPr lang="cs-CZ" dirty="0"/>
              <a:t> Rodiče podpořených dětí – cílem je rozvoj rodičovských kompetencí, zvýšení spolupráce se školou, aktivní zapojení do života komunity.</a:t>
            </a:r>
          </a:p>
          <a:p>
            <a:pPr lvl="0"/>
            <a:r>
              <a:rPr lang="cs-CZ" b="1" dirty="0"/>
              <a:t>Odhadovaný počet:</a:t>
            </a:r>
            <a:endParaRPr lang="cs-CZ" dirty="0"/>
          </a:p>
          <a:p>
            <a:pPr lvl="1"/>
            <a:r>
              <a:rPr lang="cs-CZ" b="1" dirty="0"/>
              <a:t>Intenzivní zapojení (nad 40 hodin):</a:t>
            </a:r>
            <a:r>
              <a:rPr lang="cs-CZ" dirty="0"/>
              <a:t> 36 osob</a:t>
            </a:r>
          </a:p>
          <a:p>
            <a:pPr lvl="1"/>
            <a:r>
              <a:rPr lang="cs-CZ" b="1" dirty="0"/>
              <a:t>Nižší míra podpory:</a:t>
            </a:r>
            <a:r>
              <a:rPr lang="cs-CZ" dirty="0"/>
              <a:t> 38 osob</a:t>
            </a:r>
            <a:br>
              <a:rPr lang="cs-CZ" dirty="0"/>
            </a:br>
            <a:r>
              <a:rPr lang="cs-CZ" dirty="0"/>
              <a:t>(počítáno jako 1/3 z rodin žáků)</a:t>
            </a:r>
          </a:p>
          <a:p>
            <a:pPr marL="0" indent="0">
              <a:buNone/>
            </a:pPr>
            <a:endParaRPr dirty="0"/>
          </a:p>
        </p:txBody>
      </p:sp>
      <p:pic>
        <p:nvPicPr>
          <p:cNvPr id="4" name="Picture 3" descr="logotyp-cervena-1000px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" y="91440"/>
            <a:ext cx="94676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rgbClr val="C00000"/>
                </a:solidFill>
              </a:rPr>
              <a:t>3. </a:t>
            </a:r>
            <a:r>
              <a:rPr dirty="0" err="1">
                <a:solidFill>
                  <a:srgbClr val="C00000"/>
                </a:solidFill>
              </a:rPr>
              <a:t>Školy</a:t>
            </a:r>
            <a:r>
              <a:rPr dirty="0">
                <a:solidFill>
                  <a:srgbClr val="C00000"/>
                </a:solidFill>
              </a:rPr>
              <a:t> a </a:t>
            </a:r>
            <a:r>
              <a:rPr dirty="0" err="1">
                <a:solidFill>
                  <a:srgbClr val="C00000"/>
                </a:solidFill>
              </a:rPr>
              <a:t>školská</a:t>
            </a:r>
            <a:r>
              <a:rPr dirty="0">
                <a:solidFill>
                  <a:srgbClr val="C00000"/>
                </a:solidFill>
              </a:rPr>
              <a:t> </a:t>
            </a:r>
            <a:r>
              <a:rPr dirty="0" err="1">
                <a:solidFill>
                  <a:srgbClr val="C00000"/>
                </a:solidFill>
              </a:rPr>
              <a:t>zařízení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Popis: ZŠ Zárečná, ZŠ Hornická a ZŠ Kostelní – budou partnery projektu. Jejich pedagogové budou zapojeni do školení, implementace metodik, spolupráce se sociálními pracovníky.</a:t>
            </a:r>
          </a:p>
          <a:p>
            <a:r>
              <a:t>Finanční zapojení: Nejsou přímými příjemci finanční podpory</a:t>
            </a:r>
          </a:p>
        </p:txBody>
      </p:sp>
      <p:pic>
        <p:nvPicPr>
          <p:cNvPr id="4" name="Picture 3" descr="logotyp-cervena-1000px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" y="91440"/>
            <a:ext cx="94676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rgbClr val="C00000"/>
                </a:solidFill>
              </a:rPr>
              <a:t>4. </a:t>
            </a:r>
            <a:r>
              <a:rPr dirty="0" err="1">
                <a:solidFill>
                  <a:srgbClr val="C00000"/>
                </a:solidFill>
              </a:rPr>
              <a:t>Zaměstnanci</a:t>
            </a:r>
            <a:r>
              <a:rPr dirty="0">
                <a:solidFill>
                  <a:srgbClr val="C00000"/>
                </a:solidFill>
              </a:rPr>
              <a:t> </a:t>
            </a:r>
            <a:r>
              <a:rPr dirty="0" err="1">
                <a:solidFill>
                  <a:srgbClr val="C00000"/>
                </a:solidFill>
              </a:rPr>
              <a:t>veřejné</a:t>
            </a:r>
            <a:r>
              <a:rPr dirty="0">
                <a:solidFill>
                  <a:srgbClr val="C00000"/>
                </a:solidFill>
              </a:rPr>
              <a:t> </a:t>
            </a:r>
            <a:r>
              <a:rPr dirty="0" err="1">
                <a:solidFill>
                  <a:srgbClr val="C00000"/>
                </a:solidFill>
              </a:rPr>
              <a:t>správy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Popis: Pracovníci MěÚ Tachov – zejména odbor školství a odbor sociálních věcí a zdravotnictví. Tři nově vzniklé pozice sociálních pracovníků budou zařazeny pod město a působit ve školách.</a:t>
            </a:r>
          </a:p>
          <a:p>
            <a:r>
              <a:t>Počet:</a:t>
            </a:r>
          </a:p>
          <a:p>
            <a:r>
              <a:t>3 sociální pracovníci (úvazek 1,0 každý)</a:t>
            </a:r>
          </a:p>
          <a:p>
            <a:r>
              <a:t>1 koordinátor projektu (0,25 úvazku)</a:t>
            </a:r>
          </a:p>
        </p:txBody>
      </p:sp>
      <p:pic>
        <p:nvPicPr>
          <p:cNvPr id="4" name="Picture 3" descr="logotyp-cervena-1000px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" y="91440"/>
            <a:ext cx="94676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>
                <a:solidFill>
                  <a:srgbClr val="C00000"/>
                </a:solidFill>
              </a:rPr>
              <a:t>5. </a:t>
            </a:r>
            <a:r>
              <a:rPr dirty="0" err="1">
                <a:solidFill>
                  <a:srgbClr val="C00000"/>
                </a:solidFill>
              </a:rPr>
              <a:t>Poskytovatelé</a:t>
            </a:r>
            <a:r>
              <a:rPr dirty="0">
                <a:solidFill>
                  <a:srgbClr val="C00000"/>
                </a:solidFill>
              </a:rPr>
              <a:t> a </a:t>
            </a:r>
            <a:r>
              <a:rPr dirty="0" err="1">
                <a:solidFill>
                  <a:srgbClr val="C00000"/>
                </a:solidFill>
              </a:rPr>
              <a:t>zadavatelé</a:t>
            </a:r>
            <a:r>
              <a:rPr dirty="0">
                <a:solidFill>
                  <a:srgbClr val="C00000"/>
                </a:solidFill>
              </a:rPr>
              <a:t> </a:t>
            </a:r>
            <a:r>
              <a:rPr dirty="0" err="1">
                <a:solidFill>
                  <a:srgbClr val="C00000"/>
                </a:solidFill>
              </a:rPr>
              <a:t>sociálních</a:t>
            </a:r>
            <a:r>
              <a:rPr dirty="0">
                <a:solidFill>
                  <a:srgbClr val="C00000"/>
                </a:solidFill>
              </a:rPr>
              <a:t> </a:t>
            </a:r>
            <a:r>
              <a:rPr dirty="0" err="1">
                <a:solidFill>
                  <a:srgbClr val="C00000"/>
                </a:solidFill>
              </a:rPr>
              <a:t>služeb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Popis: Zejména MAS Zlatá cesta o.p.s., která bude zajišťovat doučování, volnočasové aktivity, podporu rodičů, lektorování a osvětové aktivity.</a:t>
            </a:r>
          </a:p>
          <a:p>
            <a:r>
              <a:t>Zapojení:</a:t>
            </a:r>
          </a:p>
          <a:p>
            <a:r>
              <a:t>Odborný pracovník/asistent (0,5 úvazku)</a:t>
            </a:r>
          </a:p>
          <a:p>
            <a:r>
              <a:t>Lektor (0,1 úvazku)</a:t>
            </a:r>
          </a:p>
          <a:p>
            <a:r>
              <a:t>Projektový manažer (0,2 úvazku)</a:t>
            </a:r>
          </a:p>
        </p:txBody>
      </p:sp>
      <p:pic>
        <p:nvPicPr>
          <p:cNvPr id="4" name="Picture 3" descr="logotyp-cervena-1000px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" y="91440"/>
            <a:ext cx="94676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rgbClr val="C00000"/>
                </a:solidFill>
              </a:rPr>
              <a:t>6. </a:t>
            </a:r>
            <a:r>
              <a:rPr dirty="0" err="1">
                <a:solidFill>
                  <a:srgbClr val="C00000"/>
                </a:solidFill>
              </a:rPr>
              <a:t>Veřejnost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Popis: Nejde o přímou cílovou skupinu pro podporu, ale veřejnost bude informována o výsledcích projektu a bude se moci zapojit např. využíváním komunitní zahrady MAS, účastí na akcích nebo získáváním informací o právech a službách</a:t>
            </a:r>
          </a:p>
        </p:txBody>
      </p:sp>
      <p:pic>
        <p:nvPicPr>
          <p:cNvPr id="4" name="Picture 3" descr="logotyp-cervena-1000px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" y="91440"/>
            <a:ext cx="94676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651" y="4983163"/>
            <a:ext cx="8229600" cy="1143000"/>
          </a:xfrm>
        </p:spPr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Děkuji  za pozornost a spolupráci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651" y="728529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Další postup </a:t>
            </a:r>
          </a:p>
          <a:p>
            <a:pPr lvl="1"/>
            <a:r>
              <a:rPr lang="cs-CZ" dirty="0" smtClean="0"/>
              <a:t> platformy/kulaté stoly pro předávání </a:t>
            </a:r>
            <a:r>
              <a:rPr lang="cs-CZ" dirty="0" err="1" smtClean="0"/>
              <a:t>informac</a:t>
            </a:r>
            <a:r>
              <a:rPr lang="cs-CZ" dirty="0" smtClean="0"/>
              <a:t> a úkolů</a:t>
            </a:r>
          </a:p>
          <a:p>
            <a:pPr lvl="1"/>
            <a:r>
              <a:rPr lang="cs-CZ" dirty="0" smtClean="0"/>
              <a:t>Výběrové řízení</a:t>
            </a:r>
          </a:p>
          <a:p>
            <a:pPr lvl="1"/>
            <a:r>
              <a:rPr lang="cs-CZ" dirty="0" smtClean="0"/>
              <a:t>Místo – kancelář</a:t>
            </a:r>
          </a:p>
          <a:p>
            <a:r>
              <a:rPr lang="cs-CZ" dirty="0"/>
              <a:t>Více informací – viz žádost, rozhodnutí, rozpočet, přílohy, metodiky</a:t>
            </a:r>
          </a:p>
          <a:p>
            <a:pPr lvl="1"/>
            <a:r>
              <a:rPr lang="cs-CZ" dirty="0"/>
              <a:t>Vytvoříme sdílenou složku</a:t>
            </a:r>
          </a:p>
          <a:p>
            <a:pPr lvl="1"/>
            <a:r>
              <a:rPr lang="cs-CZ" dirty="0"/>
              <a:t>Přístup pro koordinátora do IKSP21+</a:t>
            </a:r>
          </a:p>
          <a:p>
            <a:pPr marL="457200" lvl="1" indent="0">
              <a:buNone/>
            </a:pPr>
            <a:endParaRPr lang="cs-CZ" dirty="0" smtClean="0"/>
          </a:p>
        </p:txBody>
      </p:sp>
      <p:pic>
        <p:nvPicPr>
          <p:cNvPr id="4" name="Picture 3" descr="logotyp-cervena-1000px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" y="91440"/>
            <a:ext cx="94676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072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solidFill>
                  <a:srgbClr val="C00000"/>
                </a:solidFill>
              </a:rPr>
              <a:t>Rozpočet</a:t>
            </a:r>
            <a:r>
              <a:rPr dirty="0">
                <a:solidFill>
                  <a:srgbClr val="C00000"/>
                </a:solidFill>
              </a:rPr>
              <a:t> – </a:t>
            </a:r>
            <a:r>
              <a:rPr dirty="0" err="1">
                <a:solidFill>
                  <a:srgbClr val="C00000"/>
                </a:solidFill>
              </a:rPr>
              <a:t>základní</a:t>
            </a:r>
            <a:r>
              <a:rPr dirty="0">
                <a:solidFill>
                  <a:srgbClr val="C00000"/>
                </a:solidFill>
              </a:rPr>
              <a:t> </a:t>
            </a:r>
            <a:r>
              <a:rPr dirty="0" err="1">
                <a:solidFill>
                  <a:srgbClr val="C00000"/>
                </a:solidFill>
              </a:rPr>
              <a:t>informace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dirty="0" err="1"/>
              <a:t>Celkové</a:t>
            </a:r>
            <a:r>
              <a:rPr dirty="0"/>
              <a:t> </a:t>
            </a:r>
            <a:r>
              <a:rPr dirty="0" err="1"/>
              <a:t>způsobilé</a:t>
            </a:r>
            <a:r>
              <a:rPr dirty="0"/>
              <a:t> </a:t>
            </a:r>
            <a:r>
              <a:rPr dirty="0" err="1"/>
              <a:t>výdaje</a:t>
            </a:r>
            <a:r>
              <a:rPr dirty="0"/>
              <a:t>: 9 176 988,80 </a:t>
            </a:r>
            <a:r>
              <a:rPr dirty="0" err="1"/>
              <a:t>Kč</a:t>
            </a:r>
            <a:endParaRPr dirty="0"/>
          </a:p>
          <a:p>
            <a:r>
              <a:rPr dirty="0" err="1"/>
              <a:t>Vlastní</a:t>
            </a:r>
            <a:r>
              <a:rPr dirty="0"/>
              <a:t> </a:t>
            </a:r>
            <a:r>
              <a:rPr dirty="0" err="1"/>
              <a:t>financování</a:t>
            </a:r>
            <a:r>
              <a:rPr dirty="0"/>
              <a:t> </a:t>
            </a:r>
            <a:r>
              <a:rPr dirty="0" err="1"/>
              <a:t>zajišťuje</a:t>
            </a:r>
            <a:r>
              <a:rPr dirty="0"/>
              <a:t> </a:t>
            </a:r>
            <a:r>
              <a:rPr dirty="0" err="1"/>
              <a:t>město</a:t>
            </a:r>
            <a:r>
              <a:rPr dirty="0"/>
              <a:t> </a:t>
            </a:r>
            <a:r>
              <a:rPr dirty="0" err="1"/>
              <a:t>Tachov</a:t>
            </a:r>
            <a:r>
              <a:rPr dirty="0"/>
              <a:t> z </a:t>
            </a:r>
            <a:r>
              <a:rPr dirty="0" err="1"/>
              <a:t>rozpočtu</a:t>
            </a:r>
            <a:r>
              <a:rPr dirty="0"/>
              <a:t> </a:t>
            </a:r>
            <a:r>
              <a:rPr dirty="0" err="1"/>
              <a:t>obce</a:t>
            </a:r>
            <a:r>
              <a:rPr dirty="0" smtClean="0"/>
              <a:t>.</a:t>
            </a:r>
            <a:endParaRPr lang="cs-CZ" dirty="0" smtClean="0"/>
          </a:p>
          <a:p>
            <a:pPr marL="457200" lvl="1" indent="0">
              <a:buNone/>
            </a:pPr>
            <a:r>
              <a:rPr lang="cs-CZ" dirty="0">
                <a:solidFill>
                  <a:srgbClr val="C00000"/>
                </a:solidFill>
              </a:rPr>
              <a:t>1. Osobní </a:t>
            </a:r>
            <a:r>
              <a:rPr lang="cs-CZ" dirty="0" smtClean="0">
                <a:solidFill>
                  <a:srgbClr val="C00000"/>
                </a:solidFill>
              </a:rPr>
              <a:t>náklady (</a:t>
            </a:r>
            <a:r>
              <a:rPr lang="cs-CZ" dirty="0">
                <a:solidFill>
                  <a:srgbClr val="C00000"/>
                </a:solidFill>
              </a:rPr>
              <a:t>celkem 6 554 992 Kč</a:t>
            </a:r>
            <a:r>
              <a:rPr lang="cs-CZ" dirty="0" smtClean="0">
                <a:solidFill>
                  <a:srgbClr val="C00000"/>
                </a:solidFill>
              </a:rPr>
              <a:t>)</a:t>
            </a:r>
          </a:p>
          <a:p>
            <a:pPr lvl="1"/>
            <a:r>
              <a:rPr lang="cs-CZ" dirty="0"/>
              <a:t>3 sociální pracovníci (1,0 úvazek každý) – 3× 1 901 664 Kč = 5 704 992 Kč</a:t>
            </a:r>
          </a:p>
          <a:p>
            <a:pPr lvl="1"/>
            <a:r>
              <a:rPr lang="cs-CZ" dirty="0"/>
              <a:t>Odborný pracovník/asistent (0,5 úvazku) – 850 000 </a:t>
            </a:r>
            <a:r>
              <a:rPr lang="cs-CZ" dirty="0" smtClean="0"/>
              <a:t>Kč</a:t>
            </a:r>
          </a:p>
          <a:p>
            <a:pPr marL="457200" lvl="1" indent="0">
              <a:buNone/>
            </a:pPr>
            <a:r>
              <a:rPr lang="pt-BR" dirty="0" smtClean="0">
                <a:solidFill>
                  <a:srgbClr val="C00000"/>
                </a:solidFill>
              </a:rPr>
              <a:t>2</a:t>
            </a:r>
            <a:r>
              <a:rPr lang="pt-BR" dirty="0">
                <a:solidFill>
                  <a:srgbClr val="C00000"/>
                </a:solidFill>
              </a:rPr>
              <a:t>. Paušál (40 % na provozní </a:t>
            </a:r>
            <a:r>
              <a:rPr lang="pt-BR" dirty="0" smtClean="0">
                <a:solidFill>
                  <a:srgbClr val="C00000"/>
                </a:solidFill>
              </a:rPr>
              <a:t>náklady</a:t>
            </a:r>
            <a:r>
              <a:rPr lang="cs-CZ" dirty="0" smtClean="0">
                <a:solidFill>
                  <a:srgbClr val="C00000"/>
                </a:solidFill>
              </a:rPr>
              <a:t> </a:t>
            </a:r>
            <a:r>
              <a:rPr lang="cs-CZ" dirty="0">
                <a:solidFill>
                  <a:srgbClr val="C00000"/>
                </a:solidFill>
              </a:rPr>
              <a:t>2 621 996,80 </a:t>
            </a:r>
            <a:r>
              <a:rPr lang="cs-CZ" dirty="0" smtClean="0">
                <a:solidFill>
                  <a:srgbClr val="C00000"/>
                </a:solidFill>
              </a:rPr>
              <a:t>Kč</a:t>
            </a:r>
            <a:r>
              <a:rPr lang="pt-BR" dirty="0" smtClean="0">
                <a:solidFill>
                  <a:srgbClr val="C00000"/>
                </a:solidFill>
              </a:rPr>
              <a:t>):</a:t>
            </a:r>
            <a:endParaRPr lang="cs-CZ" dirty="0" smtClean="0">
              <a:solidFill>
                <a:srgbClr val="C00000"/>
              </a:solidFill>
            </a:endParaRPr>
          </a:p>
          <a:p>
            <a:pPr lvl="1"/>
            <a:r>
              <a:rPr lang="cs-CZ" dirty="0" smtClean="0"/>
              <a:t>Obsahuje </a:t>
            </a:r>
            <a:r>
              <a:rPr lang="cs-CZ" dirty="0"/>
              <a:t>mimo jiné:</a:t>
            </a:r>
          </a:p>
          <a:p>
            <a:pPr lvl="2"/>
            <a:r>
              <a:rPr lang="cs-CZ" dirty="0"/>
              <a:t>vybavení (notebooky, mobily, tiskárny),</a:t>
            </a:r>
          </a:p>
          <a:p>
            <a:pPr lvl="2"/>
            <a:r>
              <a:rPr lang="cs-CZ" dirty="0"/>
              <a:t>pomůcky pro žáky (342 000 Kč na 3 roky),</a:t>
            </a:r>
          </a:p>
          <a:p>
            <a:pPr lvl="2"/>
            <a:r>
              <a:rPr lang="cs-CZ" dirty="0"/>
              <a:t>kulaté stoly (180 000 Kč),</a:t>
            </a:r>
          </a:p>
          <a:p>
            <a:pPr lvl="2"/>
            <a:r>
              <a:rPr lang="cs-CZ" dirty="0"/>
              <a:t>propagace (10 000 Kč),</a:t>
            </a:r>
          </a:p>
          <a:p>
            <a:pPr lvl="2"/>
            <a:r>
              <a:rPr lang="cs-CZ" dirty="0"/>
              <a:t>technika a nábytek pro MAS Zlatá cesta</a:t>
            </a:r>
          </a:p>
          <a:p>
            <a:pPr lvl="2"/>
            <a:r>
              <a:rPr lang="cs-CZ" dirty="0"/>
              <a:t>další úvazky</a:t>
            </a:r>
          </a:p>
          <a:p>
            <a:pPr marL="457200" lvl="1" indent="0">
              <a:buNone/>
            </a:pPr>
            <a:endParaRPr lang="cs-CZ" dirty="0" smtClean="0"/>
          </a:p>
        </p:txBody>
      </p:sp>
      <p:pic>
        <p:nvPicPr>
          <p:cNvPr id="4" name="Picture 3" descr="logotyp-cervena-1000px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" y="91440"/>
            <a:ext cx="94676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solidFill>
                  <a:srgbClr val="C00000"/>
                </a:solidFill>
              </a:rPr>
              <a:t>Partneři</a:t>
            </a:r>
            <a:r>
              <a:rPr dirty="0">
                <a:solidFill>
                  <a:srgbClr val="C00000"/>
                </a:solidFill>
              </a:rPr>
              <a:t> </a:t>
            </a:r>
            <a:r>
              <a:rPr dirty="0" err="1">
                <a:solidFill>
                  <a:srgbClr val="C00000"/>
                </a:solidFill>
              </a:rPr>
              <a:t>projektu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V širším slova smyslu jsou partnerem sociální a vzdělávací spolupracující organizace.</a:t>
            </a:r>
          </a:p>
        </p:txBody>
      </p:sp>
      <p:pic>
        <p:nvPicPr>
          <p:cNvPr id="4" name="Picture 3" descr="logotyp-cervena-1000px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" y="91440"/>
            <a:ext cx="94676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rgbClr val="C00000"/>
                </a:solidFill>
              </a:rPr>
              <a:t>MAS </a:t>
            </a:r>
            <a:r>
              <a:rPr dirty="0" err="1">
                <a:solidFill>
                  <a:srgbClr val="C00000"/>
                </a:solidFill>
              </a:rPr>
              <a:t>Zlatá</a:t>
            </a:r>
            <a:r>
              <a:rPr dirty="0">
                <a:solidFill>
                  <a:srgbClr val="C00000"/>
                </a:solidFill>
              </a:rPr>
              <a:t> </a:t>
            </a:r>
            <a:r>
              <a:rPr dirty="0" err="1">
                <a:solidFill>
                  <a:srgbClr val="C00000"/>
                </a:solidFill>
              </a:rPr>
              <a:t>cesta</a:t>
            </a:r>
            <a:r>
              <a:rPr dirty="0">
                <a:solidFill>
                  <a:srgbClr val="C00000"/>
                </a:solidFill>
              </a:rPr>
              <a:t>, </a:t>
            </a:r>
            <a:r>
              <a:rPr dirty="0" err="1">
                <a:solidFill>
                  <a:srgbClr val="C00000"/>
                </a:solidFill>
              </a:rPr>
              <a:t>o.p.s</a:t>
            </a:r>
            <a:r>
              <a:rPr dirty="0">
                <a:solidFill>
                  <a:srgbClr val="C00000"/>
                </a:solidFill>
              </a:rPr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t>Typ partnera: S finančním plněním</a:t>
            </a:r>
          </a:p>
          <a:p>
            <a:r>
              <a:t>Právní forma: Obecně prospěšná společnost</a:t>
            </a:r>
          </a:p>
          <a:p>
            <a:r>
              <a:t>Zapojení:</a:t>
            </a:r>
          </a:p>
          <a:p>
            <a:r>
              <a:t>Zaměstnání odborného pracovníka/asistenta (0,5 úvazku)</a:t>
            </a:r>
          </a:p>
          <a:p>
            <a:r>
              <a:t>Zaměstnání lektora (0,1 úvazku)</a:t>
            </a:r>
          </a:p>
          <a:p>
            <a:r>
              <a:t>Projektový manažer (0,2 úvazku)</a:t>
            </a:r>
          </a:p>
          <a:p>
            <a:r>
              <a:t>Realizace aktivit:</a:t>
            </a:r>
          </a:p>
          <a:p>
            <a:r>
              <a:t>Doučování žáků</a:t>
            </a:r>
          </a:p>
          <a:p>
            <a:r>
              <a:t>Volnočasové a komunitní aktivity pro žáky i rodiče</a:t>
            </a:r>
          </a:p>
          <a:p>
            <a:r>
              <a:t>Rozvoj rodičovských kompetencí</a:t>
            </a:r>
          </a:p>
          <a:p>
            <a:r>
              <a:t>Osvětové aktivity a propagace</a:t>
            </a:r>
          </a:p>
          <a:p>
            <a:r>
              <a:t>Kulaté stoly</a:t>
            </a:r>
          </a:p>
          <a:p>
            <a:r>
              <a:t>Nákup vybavení a spotřebního materiálu</a:t>
            </a:r>
          </a:p>
        </p:txBody>
      </p:sp>
      <p:pic>
        <p:nvPicPr>
          <p:cNvPr id="4" name="Picture 3" descr="logotyp-cervena-1000px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" y="91440"/>
            <a:ext cx="94676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 err="1">
                <a:solidFill>
                  <a:srgbClr val="C00000"/>
                </a:solidFill>
              </a:rPr>
              <a:t>Partneři</a:t>
            </a:r>
            <a:r>
              <a:rPr dirty="0">
                <a:solidFill>
                  <a:srgbClr val="C00000"/>
                </a:solidFill>
              </a:rPr>
              <a:t> bez </a:t>
            </a:r>
            <a:r>
              <a:rPr dirty="0" err="1">
                <a:solidFill>
                  <a:srgbClr val="C00000"/>
                </a:solidFill>
              </a:rPr>
              <a:t>finančního</a:t>
            </a:r>
            <a:r>
              <a:rPr dirty="0">
                <a:solidFill>
                  <a:srgbClr val="C00000"/>
                </a:solidFill>
              </a:rPr>
              <a:t> </a:t>
            </a:r>
            <a:r>
              <a:rPr dirty="0" err="1">
                <a:solidFill>
                  <a:srgbClr val="C00000"/>
                </a:solidFill>
              </a:rPr>
              <a:t>plnění</a:t>
            </a:r>
            <a:r>
              <a:rPr dirty="0">
                <a:solidFill>
                  <a:srgbClr val="C00000"/>
                </a:solidFill>
              </a:rPr>
              <a:t> - </a:t>
            </a:r>
            <a:r>
              <a:rPr dirty="0" err="1">
                <a:solidFill>
                  <a:srgbClr val="C00000"/>
                </a:solidFill>
              </a:rPr>
              <a:t>školy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b="1" dirty="0" err="1"/>
              <a:t>Základní</a:t>
            </a:r>
            <a:r>
              <a:rPr b="1" dirty="0"/>
              <a:t> </a:t>
            </a:r>
            <a:r>
              <a:rPr b="1" dirty="0" err="1"/>
              <a:t>škola</a:t>
            </a:r>
            <a:r>
              <a:rPr b="1" dirty="0"/>
              <a:t> </a:t>
            </a:r>
            <a:r>
              <a:rPr b="1" dirty="0" err="1"/>
              <a:t>Tachov</a:t>
            </a:r>
            <a:r>
              <a:rPr b="1" dirty="0"/>
              <a:t>, </a:t>
            </a:r>
            <a:r>
              <a:rPr b="1" dirty="0" err="1"/>
              <a:t>Zárečná</a:t>
            </a:r>
            <a:r>
              <a:rPr b="1" dirty="0"/>
              <a:t> 1540</a:t>
            </a:r>
          </a:p>
          <a:p>
            <a:r>
              <a:rPr b="1" dirty="0" err="1"/>
              <a:t>Základní</a:t>
            </a:r>
            <a:r>
              <a:rPr b="1" dirty="0"/>
              <a:t> </a:t>
            </a:r>
            <a:r>
              <a:rPr b="1" dirty="0" err="1"/>
              <a:t>škola</a:t>
            </a:r>
            <a:r>
              <a:rPr b="1" dirty="0"/>
              <a:t> </a:t>
            </a:r>
            <a:r>
              <a:rPr b="1" dirty="0" err="1"/>
              <a:t>Tachov</a:t>
            </a:r>
            <a:r>
              <a:rPr b="1" dirty="0"/>
              <a:t>, </a:t>
            </a:r>
            <a:r>
              <a:rPr b="1" dirty="0" err="1"/>
              <a:t>Hornická</a:t>
            </a:r>
            <a:r>
              <a:rPr b="1" dirty="0"/>
              <a:t> 1325</a:t>
            </a:r>
          </a:p>
          <a:p>
            <a:r>
              <a:rPr b="1" dirty="0" err="1"/>
              <a:t>Základní</a:t>
            </a:r>
            <a:r>
              <a:rPr b="1" dirty="0"/>
              <a:t> </a:t>
            </a:r>
            <a:r>
              <a:rPr b="1" dirty="0" err="1"/>
              <a:t>škola</a:t>
            </a:r>
            <a:r>
              <a:rPr b="1" dirty="0"/>
              <a:t> </a:t>
            </a:r>
            <a:r>
              <a:rPr b="1" dirty="0" err="1"/>
              <a:t>Tachov</a:t>
            </a:r>
            <a:r>
              <a:rPr b="1" dirty="0"/>
              <a:t>, </a:t>
            </a:r>
            <a:r>
              <a:rPr b="1" dirty="0" err="1"/>
              <a:t>Kostelní</a:t>
            </a:r>
            <a:r>
              <a:rPr b="1" dirty="0"/>
              <a:t> 583</a:t>
            </a:r>
          </a:p>
          <a:p>
            <a:r>
              <a:rPr dirty="0" err="1" smtClean="0"/>
              <a:t>Implementace</a:t>
            </a:r>
            <a:r>
              <a:rPr dirty="0" smtClean="0"/>
              <a:t> </a:t>
            </a:r>
            <a:r>
              <a:rPr dirty="0" err="1"/>
              <a:t>metodiky</a:t>
            </a:r>
            <a:r>
              <a:rPr dirty="0"/>
              <a:t> </a:t>
            </a:r>
            <a:r>
              <a:rPr dirty="0" err="1"/>
              <a:t>identifikace</a:t>
            </a:r>
            <a:r>
              <a:rPr dirty="0"/>
              <a:t> </a:t>
            </a:r>
            <a:r>
              <a:rPr dirty="0" err="1"/>
              <a:t>žáků</a:t>
            </a:r>
            <a:r>
              <a:rPr dirty="0"/>
              <a:t> se </a:t>
            </a:r>
            <a:r>
              <a:rPr dirty="0" err="1"/>
              <a:t>sociálním</a:t>
            </a:r>
            <a:r>
              <a:rPr dirty="0"/>
              <a:t> </a:t>
            </a:r>
            <a:r>
              <a:rPr dirty="0" err="1"/>
              <a:t>znevýhodněním</a:t>
            </a:r>
            <a:endParaRPr dirty="0"/>
          </a:p>
          <a:p>
            <a:r>
              <a:rPr dirty="0" err="1"/>
              <a:t>Účast</a:t>
            </a:r>
            <a:r>
              <a:rPr dirty="0"/>
              <a:t> </a:t>
            </a:r>
            <a:r>
              <a:rPr dirty="0" err="1"/>
              <a:t>pedagogů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školeních</a:t>
            </a:r>
            <a:r>
              <a:rPr dirty="0"/>
              <a:t> a </a:t>
            </a:r>
            <a:r>
              <a:rPr dirty="0" err="1"/>
              <a:t>tvorbě</a:t>
            </a:r>
            <a:r>
              <a:rPr dirty="0"/>
              <a:t> </a:t>
            </a:r>
            <a:r>
              <a:rPr dirty="0" err="1"/>
              <a:t>týmů</a:t>
            </a:r>
            <a:endParaRPr dirty="0"/>
          </a:p>
          <a:p>
            <a:r>
              <a:rPr dirty="0" err="1"/>
              <a:t>Spolupráce</a:t>
            </a:r>
            <a:r>
              <a:rPr dirty="0"/>
              <a:t> se </a:t>
            </a:r>
            <a:r>
              <a:rPr dirty="0" err="1"/>
              <a:t>sociálními</a:t>
            </a:r>
            <a:r>
              <a:rPr dirty="0"/>
              <a:t> </a:t>
            </a:r>
            <a:r>
              <a:rPr dirty="0" err="1"/>
              <a:t>pracovníky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škole</a:t>
            </a:r>
            <a:endParaRPr dirty="0"/>
          </a:p>
          <a:p>
            <a:r>
              <a:rPr dirty="0" err="1"/>
              <a:t>Poskytnutí</a:t>
            </a:r>
            <a:r>
              <a:rPr dirty="0"/>
              <a:t> </a:t>
            </a:r>
            <a:r>
              <a:rPr dirty="0" err="1"/>
              <a:t>prostor</a:t>
            </a:r>
            <a:r>
              <a:rPr dirty="0"/>
              <a:t> a </a:t>
            </a:r>
            <a:r>
              <a:rPr dirty="0" err="1"/>
              <a:t>zázemí</a:t>
            </a:r>
            <a:r>
              <a:rPr dirty="0"/>
              <a:t> pro </a:t>
            </a:r>
            <a:r>
              <a:rPr dirty="0" err="1"/>
              <a:t>činnost</a:t>
            </a:r>
            <a:r>
              <a:rPr dirty="0"/>
              <a:t> </a:t>
            </a:r>
            <a:r>
              <a:rPr dirty="0" err="1"/>
              <a:t>sociálních</a:t>
            </a:r>
            <a:r>
              <a:rPr dirty="0"/>
              <a:t> </a:t>
            </a:r>
            <a:r>
              <a:rPr dirty="0" err="1"/>
              <a:t>pracovníků</a:t>
            </a:r>
            <a:endParaRPr dirty="0"/>
          </a:p>
          <a:p>
            <a:r>
              <a:rPr dirty="0" err="1"/>
              <a:t>Zapojení</a:t>
            </a:r>
            <a:r>
              <a:rPr dirty="0"/>
              <a:t> do </a:t>
            </a:r>
            <a:r>
              <a:rPr dirty="0" err="1"/>
              <a:t>kulatých</a:t>
            </a:r>
            <a:r>
              <a:rPr dirty="0"/>
              <a:t> </a:t>
            </a:r>
            <a:r>
              <a:rPr dirty="0" err="1"/>
              <a:t>stolů</a:t>
            </a:r>
            <a:r>
              <a:rPr dirty="0"/>
              <a:t> a </a:t>
            </a:r>
            <a:r>
              <a:rPr dirty="0" err="1"/>
              <a:t>síťování</a:t>
            </a:r>
            <a:endParaRPr dirty="0"/>
          </a:p>
          <a:p>
            <a:r>
              <a:rPr dirty="0" err="1"/>
              <a:t>Přínosy</a:t>
            </a:r>
            <a:r>
              <a:rPr dirty="0"/>
              <a:t> pro </a:t>
            </a:r>
            <a:r>
              <a:rPr dirty="0" err="1"/>
              <a:t>školy</a:t>
            </a:r>
            <a:r>
              <a:rPr dirty="0"/>
              <a:t>:</a:t>
            </a:r>
          </a:p>
          <a:p>
            <a:r>
              <a:rPr dirty="0" err="1"/>
              <a:t>Odlehčení</a:t>
            </a:r>
            <a:r>
              <a:rPr dirty="0"/>
              <a:t> </a:t>
            </a:r>
            <a:r>
              <a:rPr dirty="0" err="1"/>
              <a:t>pedagogům</a:t>
            </a:r>
            <a:r>
              <a:rPr dirty="0"/>
              <a:t> od </a:t>
            </a:r>
            <a:r>
              <a:rPr dirty="0" err="1"/>
              <a:t>řešení</a:t>
            </a:r>
            <a:r>
              <a:rPr dirty="0"/>
              <a:t> </a:t>
            </a:r>
            <a:r>
              <a:rPr dirty="0" err="1"/>
              <a:t>sociálních</a:t>
            </a:r>
            <a:r>
              <a:rPr dirty="0"/>
              <a:t> </a:t>
            </a:r>
            <a:r>
              <a:rPr dirty="0" err="1"/>
              <a:t>problémů</a:t>
            </a:r>
            <a:r>
              <a:rPr dirty="0"/>
              <a:t> </a:t>
            </a:r>
            <a:r>
              <a:rPr dirty="0" err="1"/>
              <a:t>žáků</a:t>
            </a:r>
            <a:endParaRPr dirty="0"/>
          </a:p>
          <a:p>
            <a:r>
              <a:rPr dirty="0" err="1"/>
              <a:t>Zlepšení</a:t>
            </a:r>
            <a:r>
              <a:rPr dirty="0"/>
              <a:t> </a:t>
            </a:r>
            <a:r>
              <a:rPr dirty="0" err="1"/>
              <a:t>wellbeingu</a:t>
            </a:r>
            <a:r>
              <a:rPr dirty="0"/>
              <a:t> a </a:t>
            </a:r>
            <a:r>
              <a:rPr dirty="0" err="1"/>
              <a:t>školního</a:t>
            </a:r>
            <a:r>
              <a:rPr dirty="0"/>
              <a:t> </a:t>
            </a:r>
            <a:r>
              <a:rPr dirty="0" err="1"/>
              <a:t>klimatu</a:t>
            </a:r>
            <a:endParaRPr dirty="0"/>
          </a:p>
        </p:txBody>
      </p:sp>
      <p:pic>
        <p:nvPicPr>
          <p:cNvPr id="4" name="Picture 3" descr="logotyp-cervena-1000px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" y="91440"/>
            <a:ext cx="94676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C00000"/>
                </a:solidFill>
              </a:rPr>
              <a:t>Časový harmonogram</a:t>
            </a:r>
            <a:endParaRPr dirty="0">
              <a:solidFill>
                <a:srgbClr val="C00000"/>
              </a:solidFill>
            </a:endParaRP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9295019"/>
              </p:ext>
            </p:extLst>
          </p:nvPr>
        </p:nvGraphicFramePr>
        <p:xfrm>
          <a:off x="457200" y="1589519"/>
          <a:ext cx="8229600" cy="4007976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2610740"/>
                <a:gridCol w="5618860"/>
              </a:tblGrid>
              <a:tr h="2862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Období</a:t>
                      </a:r>
                      <a:endParaRPr lang="cs-CZ" sz="11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Aktivita</a:t>
                      </a:r>
                      <a:endParaRPr lang="cs-CZ" sz="11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62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červen–srpen 2025</a:t>
                      </a:r>
                      <a:endParaRPr lang="cs-CZ" sz="11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Vznik pozice sociálního pracovníka na základní škole</a:t>
                      </a:r>
                      <a:endParaRPr lang="cs-CZ" sz="11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25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červenec–září 2025</a:t>
                      </a:r>
                      <a:endParaRPr lang="cs-CZ" sz="11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Vznik pozice koordinátora, odborného pracovníka/asistenta, projektového manažera a lektora</a:t>
                      </a:r>
                      <a:endParaRPr lang="cs-CZ" sz="11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62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srpen–prosinec 2025</a:t>
                      </a:r>
                      <a:endParaRPr lang="cs-CZ" sz="11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Nákup zařízení, vybavení a spotřebního materiálu, osvěta a spolupráce</a:t>
                      </a:r>
                      <a:endParaRPr lang="cs-CZ" sz="11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25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září–listopad 2025</a:t>
                      </a:r>
                      <a:endParaRPr lang="cs-CZ" sz="11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Proškolení sociálních pracovníků a pedagogů v metodice identifikace žáků se sociálním znevýhodněním</a:t>
                      </a:r>
                      <a:endParaRPr lang="cs-CZ" sz="11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62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září–prosinec 2025</a:t>
                      </a:r>
                      <a:endParaRPr lang="cs-CZ" sz="11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Vytvoření užšího týmu motivovaných pedagogů</a:t>
                      </a:r>
                      <a:endParaRPr lang="cs-CZ" sz="11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62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říjen 2025 – březen 2026</a:t>
                      </a:r>
                      <a:endParaRPr lang="cs-CZ" sz="11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Implementace metodiky identifikace žáků do interních metodických postupů škol</a:t>
                      </a:r>
                      <a:endParaRPr lang="cs-CZ" sz="11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62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říjen 2025 – červen 2028</a:t>
                      </a:r>
                      <a:endParaRPr lang="cs-CZ" sz="11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Rozšíření povědomí o možnostech podpory na místní úrovni</a:t>
                      </a:r>
                      <a:endParaRPr lang="cs-CZ" sz="11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62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listopad 2025 – červen 2028</a:t>
                      </a:r>
                      <a:endParaRPr lang="cs-CZ" sz="11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Sociální práce s identifikovanými žáky a jejich rodinami</a:t>
                      </a:r>
                      <a:endParaRPr lang="cs-CZ" sz="11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62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listopad 2025 (a dále 2× ročně)</a:t>
                      </a:r>
                      <a:endParaRPr lang="cs-CZ" sz="11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Kulaté stoly</a:t>
                      </a:r>
                      <a:endParaRPr lang="cs-CZ" sz="11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62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leden 2026 – červen 2028</a:t>
                      </a:r>
                      <a:endParaRPr lang="cs-CZ" sz="11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Doučování žáků, volnočasové aktivity pro žáky i rodiče</a:t>
                      </a:r>
                      <a:endParaRPr lang="cs-CZ" sz="11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62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únor 2026 – červen 2028</a:t>
                      </a:r>
                      <a:endParaRPr lang="cs-CZ" sz="110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rodičovských kompetencí, participace rodin do společnosti</a:t>
                      </a:r>
                      <a:endParaRPr lang="cs-CZ" sz="1100" dirty="0">
                        <a:effectLst/>
                        <a:latin typeface="Cambria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4" name="Picture 3" descr="logotyp-cervena-1000px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" y="91440"/>
            <a:ext cx="94676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374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2400" dirty="0">
                <a:solidFill>
                  <a:srgbClr val="C00000"/>
                </a:solidFill>
              </a:rPr>
              <a:t>1. Aktivita: Vznik pozice sociálního pracovníka na základní škole</a:t>
            </a:r>
            <a:endParaRPr lang="cs-CZ" sz="2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7686"/>
            <a:ext cx="8229600" cy="487847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200" b="1" dirty="0" smtClean="0"/>
              <a:t>Cíl </a:t>
            </a:r>
            <a:r>
              <a:rPr lang="cs-CZ" sz="1200" b="1" dirty="0"/>
              <a:t>aktivity:</a:t>
            </a:r>
            <a:r>
              <a:rPr lang="cs-CZ" sz="1200" dirty="0"/>
              <a:t/>
            </a:r>
            <a:br>
              <a:rPr lang="cs-CZ" sz="1200" dirty="0"/>
            </a:br>
            <a:r>
              <a:rPr lang="cs-CZ" sz="1200" dirty="0"/>
              <a:t>Zajistit systematickou a profesionální podporu žákům se sociálním a jiným znevýhodněním přímo ve školním prostředí prostřednictvím kvalifikovaného sociálního pracovníka.</a:t>
            </a:r>
          </a:p>
          <a:p>
            <a:pPr marL="0" indent="0">
              <a:buNone/>
            </a:pPr>
            <a:r>
              <a:rPr lang="cs-CZ" sz="1200" b="1" dirty="0"/>
              <a:t>Popis:</a:t>
            </a:r>
            <a:r>
              <a:rPr lang="cs-CZ" sz="1200" dirty="0"/>
              <a:t/>
            </a:r>
            <a:br>
              <a:rPr lang="cs-CZ" sz="1200" dirty="0"/>
            </a:br>
            <a:r>
              <a:rPr lang="cs-CZ" sz="1200" dirty="0"/>
              <a:t>Na každé ze tří základních škol v Tachově (ZŠ </a:t>
            </a:r>
            <a:r>
              <a:rPr lang="cs-CZ" sz="1200" dirty="0" err="1"/>
              <a:t>Zárečná</a:t>
            </a:r>
            <a:r>
              <a:rPr lang="cs-CZ" sz="1200" dirty="0"/>
              <a:t>, ZŠ Hornická a ZŠ Kostelní) bude nově vytvořena pracovní pozice sociálního pracovníka. Tito pracovníci budou zaměstnanci města Tachov a organizačně zařazeni pod odbor sociálních věcí a zdravotnictví. Výkon práce budou vykonávat přímo ve školách jako detašované pracoviště města.</a:t>
            </a:r>
          </a:p>
          <a:p>
            <a:pPr marL="0" indent="0">
              <a:buNone/>
            </a:pPr>
            <a:r>
              <a:rPr lang="cs-CZ" sz="1200" b="1" dirty="0"/>
              <a:t>Hlavní činnosti sociálního pracovníka:</a:t>
            </a:r>
            <a:endParaRPr lang="cs-CZ" sz="1200" dirty="0"/>
          </a:p>
          <a:p>
            <a:r>
              <a:rPr lang="cs-CZ" sz="1200" dirty="0"/>
              <a:t>Identifikace žáků se sociálním znevýhodněním (ve spolupráci s pedagogy a metodikou projektu)</a:t>
            </a:r>
          </a:p>
          <a:p>
            <a:r>
              <a:rPr lang="cs-CZ" sz="1200" dirty="0"/>
              <a:t>Tvorba individuálních plánů podpory pro žáky a jejich rodiny</a:t>
            </a:r>
          </a:p>
          <a:p>
            <a:r>
              <a:rPr lang="cs-CZ" sz="1200" dirty="0"/>
              <a:t>Práce s rodinami včetně návštěv v domácím prostředí</a:t>
            </a:r>
          </a:p>
          <a:p>
            <a:r>
              <a:rPr lang="cs-CZ" sz="1200" dirty="0"/>
              <a:t>Spolupráce s pedagogy, OSPOD, školními poradenskými pracovišti a dalšími službami</a:t>
            </a:r>
          </a:p>
          <a:p>
            <a:r>
              <a:rPr lang="cs-CZ" sz="1200" dirty="0"/>
              <a:t>Podpora žáků v oblasti školní docházky, motivace ke vzdělávání, prevence rizikového chování</a:t>
            </a:r>
          </a:p>
          <a:p>
            <a:r>
              <a:rPr lang="cs-CZ" sz="1200" dirty="0"/>
              <a:t>Zapojení do školního života, zlepšování klimatu tříd i školy jako celku</a:t>
            </a:r>
          </a:p>
          <a:p>
            <a:pPr marL="0" indent="0">
              <a:buNone/>
            </a:pPr>
            <a:r>
              <a:rPr lang="cs-CZ" sz="1200" b="1" dirty="0"/>
              <a:t>Výstupy aktivity:</a:t>
            </a:r>
            <a:endParaRPr lang="cs-CZ" sz="1200" dirty="0"/>
          </a:p>
          <a:p>
            <a:r>
              <a:rPr lang="cs-CZ" sz="1200" dirty="0"/>
              <a:t>3 zřízené pracovní pozice na plný úvazek</a:t>
            </a:r>
          </a:p>
          <a:p>
            <a:r>
              <a:rPr lang="cs-CZ" sz="1200" dirty="0"/>
              <a:t>Plně fungující systém podpory žáků na každé škole</a:t>
            </a:r>
          </a:p>
          <a:p>
            <a:r>
              <a:rPr lang="cs-CZ" sz="1200" dirty="0"/>
              <a:t>Zvýšení kvality práce se znevýhodněnými žáky a snížení zátěže pedagogického sboru</a:t>
            </a:r>
          </a:p>
          <a:p>
            <a:r>
              <a:rPr lang="cs-CZ" sz="1200" dirty="0"/>
              <a:t>Zlepšení školního klimatu a výsledků žáků</a:t>
            </a:r>
          </a:p>
          <a:p>
            <a:r>
              <a:rPr lang="cs-CZ" sz="1200" b="1" dirty="0" smtClean="0"/>
              <a:t>Personální </a:t>
            </a:r>
            <a:r>
              <a:rPr lang="cs-CZ" sz="1200" b="1" dirty="0"/>
              <a:t>zajištění:</a:t>
            </a:r>
            <a:r>
              <a:rPr lang="cs-CZ" sz="1200" dirty="0"/>
              <a:t/>
            </a:r>
            <a:br>
              <a:rPr lang="cs-CZ" sz="1200" dirty="0"/>
            </a:br>
            <a:r>
              <a:rPr lang="cs-CZ" sz="1200" dirty="0"/>
              <a:t>Každý sociální pracovník bude mít úvazek 1,0 a musí splňovat odbornou způsobilost dle zákona č. 108/2006 Sb. Činnost bude metodicky řízena koordinátorem na </a:t>
            </a:r>
            <a:r>
              <a:rPr lang="cs-CZ" sz="1200" dirty="0" err="1"/>
              <a:t>MěÚ</a:t>
            </a:r>
            <a:r>
              <a:rPr lang="cs-CZ" sz="1200" dirty="0"/>
              <a:t> Tachov.</a:t>
            </a:r>
          </a:p>
          <a:p>
            <a:pPr marL="0" indent="0">
              <a:buNone/>
            </a:pPr>
            <a:endParaRPr lang="cs-CZ" sz="1200" dirty="0"/>
          </a:p>
        </p:txBody>
      </p:sp>
      <p:pic>
        <p:nvPicPr>
          <p:cNvPr id="4" name="Picture 3" descr="logotyp-cervena-1000px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" y="91440"/>
            <a:ext cx="94676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sz="2400" dirty="0">
                <a:solidFill>
                  <a:srgbClr val="C00000"/>
                </a:solidFill>
              </a:rPr>
              <a:t>2. </a:t>
            </a:r>
            <a:r>
              <a:rPr sz="2400" dirty="0" err="1">
                <a:solidFill>
                  <a:srgbClr val="C00000"/>
                </a:solidFill>
              </a:rPr>
              <a:t>Aktivita</a:t>
            </a:r>
            <a:r>
              <a:rPr sz="2400" dirty="0">
                <a:solidFill>
                  <a:srgbClr val="C00000"/>
                </a:solidFill>
              </a:rPr>
              <a:t>: </a:t>
            </a:r>
            <a:r>
              <a:rPr sz="2400" dirty="0" err="1">
                <a:solidFill>
                  <a:srgbClr val="C00000"/>
                </a:solidFill>
              </a:rPr>
              <a:t>Proškolení</a:t>
            </a:r>
            <a:r>
              <a:rPr sz="2400" dirty="0">
                <a:solidFill>
                  <a:srgbClr val="C00000"/>
                </a:solidFill>
              </a:rPr>
              <a:t> </a:t>
            </a:r>
            <a:r>
              <a:rPr sz="2400" dirty="0" err="1">
                <a:solidFill>
                  <a:srgbClr val="C00000"/>
                </a:solidFill>
              </a:rPr>
              <a:t>sociálních</a:t>
            </a:r>
            <a:r>
              <a:rPr sz="2400" dirty="0">
                <a:solidFill>
                  <a:srgbClr val="C00000"/>
                </a:solidFill>
              </a:rPr>
              <a:t> </a:t>
            </a:r>
            <a:r>
              <a:rPr sz="2400" dirty="0" err="1">
                <a:solidFill>
                  <a:srgbClr val="C00000"/>
                </a:solidFill>
              </a:rPr>
              <a:t>pracovníků</a:t>
            </a:r>
            <a:r>
              <a:rPr sz="2400" dirty="0">
                <a:solidFill>
                  <a:srgbClr val="C00000"/>
                </a:solidFill>
              </a:rPr>
              <a:t> a </a:t>
            </a:r>
            <a:r>
              <a:rPr sz="2400" dirty="0" err="1">
                <a:solidFill>
                  <a:srgbClr val="C00000"/>
                </a:solidFill>
              </a:rPr>
              <a:t>pedagogů</a:t>
            </a:r>
            <a:r>
              <a:rPr sz="2400" dirty="0">
                <a:solidFill>
                  <a:srgbClr val="C00000"/>
                </a:solidFill>
              </a:rPr>
              <a:t> v </a:t>
            </a:r>
            <a:r>
              <a:rPr sz="2400" dirty="0" err="1">
                <a:solidFill>
                  <a:srgbClr val="C00000"/>
                </a:solidFill>
              </a:rPr>
              <a:t>metodice</a:t>
            </a:r>
            <a:r>
              <a:rPr sz="2400" dirty="0">
                <a:solidFill>
                  <a:srgbClr val="C00000"/>
                </a:solidFill>
              </a:rPr>
              <a:t> </a:t>
            </a:r>
            <a:r>
              <a:rPr sz="2400" dirty="0" err="1">
                <a:solidFill>
                  <a:srgbClr val="C00000"/>
                </a:solidFill>
              </a:rPr>
              <a:t>identifikace</a:t>
            </a:r>
            <a:r>
              <a:rPr sz="2400" dirty="0">
                <a:solidFill>
                  <a:srgbClr val="C00000"/>
                </a:solidFill>
              </a:rPr>
              <a:t> </a:t>
            </a:r>
            <a:r>
              <a:rPr sz="2400" dirty="0" err="1">
                <a:solidFill>
                  <a:srgbClr val="C00000"/>
                </a:solidFill>
              </a:rPr>
              <a:t>žáků</a:t>
            </a:r>
            <a:r>
              <a:rPr sz="2400" dirty="0">
                <a:solidFill>
                  <a:srgbClr val="C00000"/>
                </a:solidFill>
              </a:rPr>
              <a:t> se </a:t>
            </a:r>
            <a:r>
              <a:rPr sz="2400" dirty="0" err="1">
                <a:solidFill>
                  <a:srgbClr val="C00000"/>
                </a:solidFill>
              </a:rPr>
              <a:t>sociálním</a:t>
            </a:r>
            <a:r>
              <a:rPr sz="2400" dirty="0">
                <a:solidFill>
                  <a:srgbClr val="C00000"/>
                </a:solidFill>
              </a:rPr>
              <a:t> </a:t>
            </a:r>
            <a:r>
              <a:rPr sz="2400" dirty="0" err="1">
                <a:solidFill>
                  <a:srgbClr val="C00000"/>
                </a:solidFill>
              </a:rPr>
              <a:t>znevýhodněním</a:t>
            </a:r>
            <a:endParaRPr sz="2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b="1" dirty="0" err="1"/>
              <a:t>Cíl</a:t>
            </a:r>
            <a:r>
              <a:rPr b="1" dirty="0"/>
              <a:t> </a:t>
            </a:r>
            <a:r>
              <a:rPr b="1" dirty="0" err="1"/>
              <a:t>aktivity</a:t>
            </a:r>
            <a:r>
              <a:rPr b="1" dirty="0"/>
              <a:t>:</a:t>
            </a:r>
          </a:p>
          <a:p>
            <a:r>
              <a:rPr dirty="0" err="1"/>
              <a:t>Zvýšit</a:t>
            </a:r>
            <a:r>
              <a:rPr dirty="0"/>
              <a:t> </a:t>
            </a:r>
            <a:r>
              <a:rPr dirty="0" err="1"/>
              <a:t>odbornou</a:t>
            </a:r>
            <a:r>
              <a:rPr dirty="0"/>
              <a:t> </a:t>
            </a:r>
            <a:r>
              <a:rPr dirty="0" err="1"/>
              <a:t>připravenost</a:t>
            </a:r>
            <a:r>
              <a:rPr dirty="0"/>
              <a:t> </a:t>
            </a:r>
            <a:r>
              <a:rPr dirty="0" err="1"/>
              <a:t>pracovníků</a:t>
            </a:r>
            <a:r>
              <a:rPr dirty="0"/>
              <a:t> </a:t>
            </a:r>
            <a:r>
              <a:rPr dirty="0" err="1"/>
              <a:t>škol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nově</a:t>
            </a:r>
            <a:r>
              <a:rPr dirty="0"/>
              <a:t> </a:t>
            </a:r>
            <a:r>
              <a:rPr dirty="0" err="1"/>
              <a:t>vzniklých</a:t>
            </a:r>
            <a:r>
              <a:rPr dirty="0"/>
              <a:t> </a:t>
            </a:r>
            <a:r>
              <a:rPr dirty="0" err="1"/>
              <a:t>sociálních</a:t>
            </a:r>
            <a:r>
              <a:rPr dirty="0"/>
              <a:t> </a:t>
            </a:r>
            <a:r>
              <a:rPr dirty="0" err="1"/>
              <a:t>pracovníků</a:t>
            </a:r>
            <a:r>
              <a:rPr dirty="0"/>
              <a:t> pro </a:t>
            </a:r>
            <a:r>
              <a:rPr dirty="0" err="1"/>
              <a:t>včasnou</a:t>
            </a:r>
            <a:r>
              <a:rPr dirty="0"/>
              <a:t> </a:t>
            </a:r>
            <a:r>
              <a:rPr dirty="0" err="1"/>
              <a:t>identifikaci</a:t>
            </a:r>
            <a:r>
              <a:rPr dirty="0"/>
              <a:t> </a:t>
            </a:r>
            <a:r>
              <a:rPr dirty="0" err="1"/>
              <a:t>žáků</a:t>
            </a:r>
            <a:r>
              <a:rPr dirty="0"/>
              <a:t> </a:t>
            </a:r>
            <a:r>
              <a:rPr dirty="0" err="1"/>
              <a:t>ohrožených</a:t>
            </a:r>
            <a:r>
              <a:rPr dirty="0"/>
              <a:t> </a:t>
            </a:r>
            <a:r>
              <a:rPr dirty="0" err="1"/>
              <a:t>sociálním</a:t>
            </a:r>
            <a:r>
              <a:rPr dirty="0"/>
              <a:t> </a:t>
            </a:r>
            <a:r>
              <a:rPr dirty="0" err="1"/>
              <a:t>vyloučením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b="1" dirty="0" err="1"/>
              <a:t>Popis</a:t>
            </a:r>
            <a:r>
              <a:rPr b="1" dirty="0"/>
              <a:t>:</a:t>
            </a:r>
          </a:p>
          <a:p>
            <a:r>
              <a:rPr dirty="0"/>
              <a:t>V </a:t>
            </a:r>
            <a:r>
              <a:rPr dirty="0" err="1"/>
              <a:t>počáteční</a:t>
            </a:r>
            <a:r>
              <a:rPr dirty="0"/>
              <a:t> </a:t>
            </a:r>
            <a:r>
              <a:rPr dirty="0" err="1"/>
              <a:t>fázi</a:t>
            </a:r>
            <a:r>
              <a:rPr dirty="0"/>
              <a:t> </a:t>
            </a:r>
            <a:r>
              <a:rPr dirty="0" err="1"/>
              <a:t>projektu</a:t>
            </a:r>
            <a:r>
              <a:rPr dirty="0"/>
              <a:t> </a:t>
            </a:r>
            <a:r>
              <a:rPr dirty="0" err="1"/>
              <a:t>bude</a:t>
            </a:r>
            <a:r>
              <a:rPr dirty="0"/>
              <a:t> </a:t>
            </a:r>
            <a:r>
              <a:rPr dirty="0" err="1"/>
              <a:t>zajištěno</a:t>
            </a:r>
            <a:r>
              <a:rPr dirty="0"/>
              <a:t> </a:t>
            </a:r>
            <a:r>
              <a:rPr dirty="0" err="1"/>
              <a:t>odborné</a:t>
            </a:r>
            <a:r>
              <a:rPr dirty="0"/>
              <a:t> </a:t>
            </a:r>
            <a:r>
              <a:rPr dirty="0" err="1"/>
              <a:t>školení</a:t>
            </a:r>
            <a:r>
              <a:rPr dirty="0"/>
              <a:t> </a:t>
            </a:r>
            <a:r>
              <a:rPr dirty="0" err="1"/>
              <a:t>zaměřené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práci</a:t>
            </a:r>
            <a:r>
              <a:rPr dirty="0"/>
              <a:t> se </a:t>
            </a:r>
            <a:r>
              <a:rPr dirty="0" err="1"/>
              <a:t>žáky</a:t>
            </a:r>
            <a:r>
              <a:rPr dirty="0"/>
              <a:t> se </a:t>
            </a:r>
            <a:r>
              <a:rPr dirty="0" err="1"/>
              <a:t>sociálním</a:t>
            </a:r>
            <a:r>
              <a:rPr dirty="0"/>
              <a:t> </a:t>
            </a:r>
            <a:r>
              <a:rPr dirty="0" err="1"/>
              <a:t>znevýhodněním</a:t>
            </a:r>
            <a:r>
              <a:rPr dirty="0"/>
              <a:t>. </a:t>
            </a:r>
            <a:r>
              <a:rPr dirty="0" err="1"/>
              <a:t>Školení</a:t>
            </a:r>
            <a:r>
              <a:rPr dirty="0"/>
              <a:t> se </a:t>
            </a:r>
            <a:r>
              <a:rPr dirty="0" err="1"/>
              <a:t>budou</a:t>
            </a:r>
            <a:r>
              <a:rPr dirty="0"/>
              <a:t> </a:t>
            </a:r>
            <a:r>
              <a:rPr dirty="0" err="1"/>
              <a:t>účastnit</a:t>
            </a:r>
            <a:r>
              <a:rPr dirty="0"/>
              <a:t> </a:t>
            </a:r>
            <a:r>
              <a:rPr dirty="0" err="1"/>
              <a:t>nově</a:t>
            </a:r>
            <a:r>
              <a:rPr dirty="0"/>
              <a:t> </a:t>
            </a:r>
            <a:r>
              <a:rPr dirty="0" err="1"/>
              <a:t>přijatí</a:t>
            </a:r>
            <a:r>
              <a:rPr dirty="0"/>
              <a:t> </a:t>
            </a:r>
            <a:r>
              <a:rPr dirty="0" err="1"/>
              <a:t>sociální</a:t>
            </a:r>
            <a:r>
              <a:rPr dirty="0"/>
              <a:t> </a:t>
            </a:r>
            <a:r>
              <a:rPr dirty="0" err="1"/>
              <a:t>pracovníci</a:t>
            </a:r>
            <a:r>
              <a:rPr dirty="0"/>
              <a:t> a </a:t>
            </a:r>
            <a:r>
              <a:rPr dirty="0" err="1"/>
              <a:t>vybraní</a:t>
            </a:r>
            <a:r>
              <a:rPr dirty="0"/>
              <a:t> </a:t>
            </a:r>
            <a:r>
              <a:rPr dirty="0" err="1"/>
              <a:t>pedagogové</a:t>
            </a:r>
            <a:r>
              <a:rPr dirty="0"/>
              <a:t> z </a:t>
            </a:r>
            <a:r>
              <a:rPr dirty="0" err="1"/>
              <a:t>každé</a:t>
            </a:r>
            <a:r>
              <a:rPr dirty="0"/>
              <a:t> </a:t>
            </a:r>
            <a:r>
              <a:rPr dirty="0" err="1"/>
              <a:t>zapojené</a:t>
            </a:r>
            <a:r>
              <a:rPr dirty="0"/>
              <a:t> </a:t>
            </a:r>
            <a:r>
              <a:rPr dirty="0" err="1"/>
              <a:t>školy</a:t>
            </a:r>
            <a:r>
              <a:rPr dirty="0"/>
              <a:t>. </a:t>
            </a:r>
            <a:r>
              <a:rPr dirty="0" err="1"/>
              <a:t>Důraz</a:t>
            </a:r>
            <a:r>
              <a:rPr dirty="0"/>
              <a:t> </a:t>
            </a:r>
            <a:r>
              <a:rPr dirty="0" err="1"/>
              <a:t>bude</a:t>
            </a:r>
            <a:r>
              <a:rPr dirty="0"/>
              <a:t> </a:t>
            </a:r>
            <a:r>
              <a:rPr dirty="0" err="1"/>
              <a:t>kladen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seznámení</a:t>
            </a:r>
            <a:r>
              <a:rPr dirty="0"/>
              <a:t> s </a:t>
            </a:r>
            <a:r>
              <a:rPr dirty="0" err="1"/>
              <a:t>metodikou</a:t>
            </a:r>
            <a:r>
              <a:rPr dirty="0"/>
              <a:t> </a:t>
            </a:r>
            <a:r>
              <a:rPr dirty="0" err="1"/>
              <a:t>identifikace</a:t>
            </a:r>
            <a:r>
              <a:rPr dirty="0"/>
              <a:t> </a:t>
            </a:r>
            <a:r>
              <a:rPr dirty="0" err="1"/>
              <a:t>žáků</a:t>
            </a:r>
            <a:r>
              <a:rPr dirty="0"/>
              <a:t>, </a:t>
            </a:r>
            <a:r>
              <a:rPr dirty="0" err="1"/>
              <a:t>jejíž</a:t>
            </a:r>
            <a:r>
              <a:rPr dirty="0"/>
              <a:t> </a:t>
            </a:r>
            <a:r>
              <a:rPr dirty="0" err="1"/>
              <a:t>zavedení</a:t>
            </a:r>
            <a:r>
              <a:rPr dirty="0"/>
              <a:t> je </a:t>
            </a:r>
            <a:r>
              <a:rPr dirty="0" err="1"/>
              <a:t>klíčovým</a:t>
            </a:r>
            <a:r>
              <a:rPr dirty="0"/>
              <a:t> </a:t>
            </a:r>
            <a:r>
              <a:rPr dirty="0" err="1"/>
              <a:t>nástrojem</a:t>
            </a:r>
            <a:r>
              <a:rPr dirty="0"/>
              <a:t> </a:t>
            </a:r>
            <a:r>
              <a:rPr dirty="0" err="1"/>
              <a:t>celého</a:t>
            </a:r>
            <a:r>
              <a:rPr dirty="0"/>
              <a:t> </a:t>
            </a:r>
            <a:r>
              <a:rPr dirty="0" err="1"/>
              <a:t>projektu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b="1" dirty="0" err="1"/>
              <a:t>Hlavní</a:t>
            </a:r>
            <a:r>
              <a:rPr b="1" dirty="0"/>
              <a:t> </a:t>
            </a:r>
            <a:r>
              <a:rPr b="1" dirty="0" err="1"/>
              <a:t>obsah</a:t>
            </a:r>
            <a:r>
              <a:rPr b="1" dirty="0"/>
              <a:t> </a:t>
            </a:r>
            <a:r>
              <a:rPr b="1" dirty="0" err="1"/>
              <a:t>školení</a:t>
            </a:r>
            <a:r>
              <a:rPr b="1" dirty="0"/>
              <a:t>:</a:t>
            </a:r>
          </a:p>
          <a:p>
            <a:r>
              <a:rPr dirty="0" err="1"/>
              <a:t>Teoretická</a:t>
            </a:r>
            <a:r>
              <a:rPr dirty="0"/>
              <a:t> </a:t>
            </a:r>
            <a:r>
              <a:rPr dirty="0" err="1"/>
              <a:t>východiska</a:t>
            </a:r>
            <a:r>
              <a:rPr dirty="0"/>
              <a:t> </a:t>
            </a:r>
            <a:r>
              <a:rPr dirty="0" err="1"/>
              <a:t>sociálního</a:t>
            </a:r>
            <a:r>
              <a:rPr dirty="0"/>
              <a:t> </a:t>
            </a:r>
            <a:r>
              <a:rPr dirty="0" err="1"/>
              <a:t>znevýhodnění</a:t>
            </a:r>
            <a:endParaRPr dirty="0"/>
          </a:p>
          <a:p>
            <a:r>
              <a:rPr dirty="0" err="1"/>
              <a:t>Praktické</a:t>
            </a:r>
            <a:r>
              <a:rPr dirty="0"/>
              <a:t> </a:t>
            </a:r>
            <a:r>
              <a:rPr dirty="0" err="1"/>
              <a:t>nástroje</a:t>
            </a:r>
            <a:r>
              <a:rPr dirty="0"/>
              <a:t> a </a:t>
            </a:r>
            <a:r>
              <a:rPr dirty="0" err="1"/>
              <a:t>indikátory</a:t>
            </a:r>
            <a:r>
              <a:rPr dirty="0"/>
              <a:t> pro </a:t>
            </a:r>
            <a:r>
              <a:rPr dirty="0" err="1"/>
              <a:t>identifikaci</a:t>
            </a:r>
            <a:r>
              <a:rPr dirty="0"/>
              <a:t> </a:t>
            </a:r>
            <a:r>
              <a:rPr dirty="0" err="1"/>
              <a:t>žáků</a:t>
            </a:r>
            <a:endParaRPr dirty="0"/>
          </a:p>
          <a:p>
            <a:r>
              <a:rPr dirty="0" err="1"/>
              <a:t>Případové</a:t>
            </a:r>
            <a:r>
              <a:rPr dirty="0"/>
              <a:t> </a:t>
            </a:r>
            <a:r>
              <a:rPr dirty="0" err="1"/>
              <a:t>studie</a:t>
            </a:r>
            <a:r>
              <a:rPr dirty="0"/>
              <a:t> a </a:t>
            </a:r>
            <a:r>
              <a:rPr dirty="0" err="1"/>
              <a:t>sdílení</a:t>
            </a:r>
            <a:r>
              <a:rPr dirty="0"/>
              <a:t> </a:t>
            </a:r>
            <a:r>
              <a:rPr dirty="0" err="1"/>
              <a:t>zkušeností</a:t>
            </a:r>
            <a:endParaRPr dirty="0"/>
          </a:p>
          <a:p>
            <a:r>
              <a:rPr dirty="0" err="1"/>
              <a:t>Spolupráce</a:t>
            </a:r>
            <a:r>
              <a:rPr dirty="0"/>
              <a:t> </a:t>
            </a:r>
            <a:r>
              <a:rPr dirty="0" err="1"/>
              <a:t>mezi</a:t>
            </a:r>
            <a:r>
              <a:rPr dirty="0"/>
              <a:t> </a:t>
            </a:r>
            <a:r>
              <a:rPr dirty="0" err="1"/>
              <a:t>školou</a:t>
            </a:r>
            <a:r>
              <a:rPr dirty="0"/>
              <a:t>, </a:t>
            </a:r>
            <a:r>
              <a:rPr dirty="0" err="1"/>
              <a:t>rodinou</a:t>
            </a:r>
            <a:r>
              <a:rPr dirty="0"/>
              <a:t> a </a:t>
            </a:r>
            <a:r>
              <a:rPr dirty="0" err="1"/>
              <a:t>sociální</a:t>
            </a:r>
            <a:r>
              <a:rPr dirty="0"/>
              <a:t> </a:t>
            </a:r>
            <a:r>
              <a:rPr dirty="0" err="1"/>
              <a:t>sférou</a:t>
            </a:r>
            <a:endParaRPr dirty="0"/>
          </a:p>
          <a:p>
            <a:pPr marL="0" indent="0">
              <a:buNone/>
            </a:pPr>
            <a:r>
              <a:rPr b="1" dirty="0" err="1"/>
              <a:t>Výstupy</a:t>
            </a:r>
            <a:r>
              <a:rPr b="1" dirty="0"/>
              <a:t> </a:t>
            </a:r>
            <a:r>
              <a:rPr b="1" dirty="0" err="1"/>
              <a:t>aktivity</a:t>
            </a:r>
            <a:r>
              <a:rPr b="1" dirty="0"/>
              <a:t>:</a:t>
            </a:r>
          </a:p>
          <a:p>
            <a:r>
              <a:rPr dirty="0" err="1"/>
              <a:t>Proškolení</a:t>
            </a:r>
            <a:r>
              <a:rPr dirty="0"/>
              <a:t> min. 3 </a:t>
            </a:r>
            <a:r>
              <a:rPr dirty="0" err="1"/>
              <a:t>sociálních</a:t>
            </a:r>
            <a:r>
              <a:rPr dirty="0"/>
              <a:t> </a:t>
            </a:r>
            <a:r>
              <a:rPr dirty="0" err="1"/>
              <a:t>pracovníků</a:t>
            </a:r>
            <a:r>
              <a:rPr dirty="0"/>
              <a:t> a 6–9 </a:t>
            </a:r>
            <a:r>
              <a:rPr dirty="0" err="1"/>
              <a:t>pedagogů</a:t>
            </a:r>
            <a:r>
              <a:rPr dirty="0"/>
              <a:t> (2–3 z </a:t>
            </a:r>
            <a:r>
              <a:rPr dirty="0" err="1"/>
              <a:t>každé</a:t>
            </a:r>
            <a:r>
              <a:rPr dirty="0"/>
              <a:t> </a:t>
            </a:r>
            <a:r>
              <a:rPr dirty="0" err="1"/>
              <a:t>školy</a:t>
            </a:r>
            <a:r>
              <a:rPr dirty="0"/>
              <a:t>)</a:t>
            </a:r>
          </a:p>
          <a:p>
            <a:r>
              <a:rPr dirty="0" err="1"/>
              <a:t>Zajištění</a:t>
            </a:r>
            <a:r>
              <a:rPr dirty="0"/>
              <a:t> </a:t>
            </a:r>
            <a:r>
              <a:rPr dirty="0" err="1"/>
              <a:t>jednotného</a:t>
            </a:r>
            <a:r>
              <a:rPr dirty="0"/>
              <a:t> </a:t>
            </a:r>
            <a:r>
              <a:rPr dirty="0" err="1"/>
              <a:t>přístupu</a:t>
            </a:r>
            <a:r>
              <a:rPr dirty="0"/>
              <a:t> k </a:t>
            </a:r>
            <a:r>
              <a:rPr dirty="0" err="1"/>
              <a:t>identifikaci</a:t>
            </a:r>
            <a:r>
              <a:rPr dirty="0"/>
              <a:t> </a:t>
            </a:r>
            <a:r>
              <a:rPr dirty="0" err="1"/>
              <a:t>žáků</a:t>
            </a:r>
            <a:endParaRPr dirty="0"/>
          </a:p>
          <a:p>
            <a:r>
              <a:rPr dirty="0" err="1"/>
              <a:t>Zvýšení</a:t>
            </a:r>
            <a:r>
              <a:rPr dirty="0"/>
              <a:t> </a:t>
            </a:r>
            <a:r>
              <a:rPr dirty="0" err="1"/>
              <a:t>kvality</a:t>
            </a:r>
            <a:r>
              <a:rPr dirty="0"/>
              <a:t> </a:t>
            </a:r>
            <a:r>
              <a:rPr dirty="0" err="1"/>
              <a:t>mezioborové</a:t>
            </a:r>
            <a:r>
              <a:rPr dirty="0"/>
              <a:t> </a:t>
            </a:r>
            <a:r>
              <a:rPr dirty="0" err="1"/>
              <a:t>spolupráce</a:t>
            </a:r>
            <a:endParaRPr dirty="0"/>
          </a:p>
          <a:p>
            <a:pPr marL="0" indent="0">
              <a:buNone/>
            </a:pPr>
            <a:r>
              <a:rPr b="1" dirty="0" err="1" smtClean="0"/>
              <a:t>Personální</a:t>
            </a:r>
            <a:r>
              <a:rPr b="1" dirty="0" smtClean="0"/>
              <a:t> </a:t>
            </a:r>
            <a:r>
              <a:rPr b="1" dirty="0" err="1"/>
              <a:t>zajištění</a:t>
            </a:r>
            <a:r>
              <a:rPr b="1" dirty="0"/>
              <a:t>:</a:t>
            </a:r>
          </a:p>
          <a:p>
            <a:r>
              <a:rPr dirty="0" err="1"/>
              <a:t>Školení</a:t>
            </a:r>
            <a:r>
              <a:rPr dirty="0"/>
              <a:t> </a:t>
            </a:r>
            <a:r>
              <a:rPr dirty="0" err="1"/>
              <a:t>bude</a:t>
            </a:r>
            <a:r>
              <a:rPr dirty="0"/>
              <a:t> </a:t>
            </a:r>
            <a:r>
              <a:rPr dirty="0" err="1"/>
              <a:t>zajištěno</a:t>
            </a:r>
            <a:r>
              <a:rPr dirty="0"/>
              <a:t> </a:t>
            </a:r>
            <a:r>
              <a:rPr dirty="0" err="1"/>
              <a:t>externím</a:t>
            </a:r>
            <a:r>
              <a:rPr dirty="0"/>
              <a:t> </a:t>
            </a:r>
            <a:r>
              <a:rPr dirty="0" err="1"/>
              <a:t>lektorem</a:t>
            </a:r>
            <a:r>
              <a:rPr dirty="0"/>
              <a:t> </a:t>
            </a:r>
            <a:r>
              <a:rPr dirty="0" err="1"/>
              <a:t>nebo</a:t>
            </a:r>
            <a:r>
              <a:rPr dirty="0"/>
              <a:t> </a:t>
            </a:r>
            <a:r>
              <a:rPr dirty="0" err="1"/>
              <a:t>odborným</a:t>
            </a:r>
            <a:r>
              <a:rPr dirty="0"/>
              <a:t> </a:t>
            </a:r>
            <a:r>
              <a:rPr dirty="0" err="1"/>
              <a:t>pracovníkem</a:t>
            </a:r>
            <a:r>
              <a:rPr dirty="0"/>
              <a:t> MAS </a:t>
            </a:r>
            <a:r>
              <a:rPr dirty="0" err="1"/>
              <a:t>Zlatá</a:t>
            </a:r>
            <a:r>
              <a:rPr dirty="0"/>
              <a:t> </a:t>
            </a:r>
            <a:r>
              <a:rPr dirty="0" err="1"/>
              <a:t>cesta</a:t>
            </a:r>
            <a:r>
              <a:rPr dirty="0"/>
              <a:t>,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spolupráci</a:t>
            </a:r>
            <a:r>
              <a:rPr dirty="0"/>
              <a:t> s </a:t>
            </a:r>
            <a:r>
              <a:rPr dirty="0" err="1"/>
              <a:t>koordinátorem</a:t>
            </a:r>
            <a:r>
              <a:rPr dirty="0"/>
              <a:t> </a:t>
            </a:r>
            <a:r>
              <a:rPr dirty="0" err="1"/>
              <a:t>projektu</a:t>
            </a:r>
            <a:r>
              <a:rPr dirty="0"/>
              <a:t>.</a:t>
            </a:r>
          </a:p>
        </p:txBody>
      </p:sp>
      <p:pic>
        <p:nvPicPr>
          <p:cNvPr id="4" name="Picture 3" descr="logotyp-cervena-1000px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" y="91440"/>
            <a:ext cx="94676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4026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2749</Words>
  <Application>Microsoft Office PowerPoint</Application>
  <PresentationFormat>Předvádění na obrazovce (4:3)</PresentationFormat>
  <Paragraphs>346</Paragraphs>
  <Slides>28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29" baseType="lpstr">
      <vt:lpstr>Office Theme</vt:lpstr>
      <vt:lpstr>Sociální práce na základních školách v Tachově za účelem desegregace ve vzdělávání </vt:lpstr>
      <vt:lpstr>Úvod</vt:lpstr>
      <vt:lpstr>Rozpočet – základní informace</vt:lpstr>
      <vt:lpstr>Partneři projektu</vt:lpstr>
      <vt:lpstr>MAS Zlatá cesta, o.p.s.</vt:lpstr>
      <vt:lpstr>Partneři bez finančního plnění - školy</vt:lpstr>
      <vt:lpstr>Časový harmonogram</vt:lpstr>
      <vt:lpstr>1. Aktivita: Vznik pozice sociálního pracovníka na základní škole</vt:lpstr>
      <vt:lpstr>2. Aktivita: Proškolení sociálních pracovníků a pedagogů v metodice identifikace žáků se sociálním znevýhodněním</vt:lpstr>
      <vt:lpstr>3. Aktivita: Vytvoření užšího týmu motivovaných pedagogů</vt:lpstr>
      <vt:lpstr>4. Aktivita: Implementace metodiky identifikace žáků se sociálním znevýhodněním do interních metodických postupů škol</vt:lpstr>
      <vt:lpstr>5. Aktivita: Doučování žáků, volnočasové aktivity pro žáky i rodiče</vt:lpstr>
      <vt:lpstr>6. Aktivita: Kulaté stoly</vt:lpstr>
      <vt:lpstr>7. Aktivita: Rozšíření povědomí o možnostech podpory pro cílovou skupinu žáků a rodin na místní úrovni</vt:lpstr>
      <vt:lpstr>8. Aktivita: Sociální práce s identifikovanými žáky a jejich rodinami/zákonnými zástupci</vt:lpstr>
      <vt:lpstr>9. Aktivita: Vznik pozice koordinátora, odborného pracovníka/asistenta, projektového manažera a lektora</vt:lpstr>
      <vt:lpstr>10. Aktivita: Nákup zařízení, vybavení a spotřebního materiálu, osvěta a spolupráce</vt:lpstr>
      <vt:lpstr>11. Aktivita: Rozvoj rodičovských kompetencí, volnočasové aktivity pro žáky i rodiče, participace rodin do společnosti</vt:lpstr>
      <vt:lpstr>Indikátory projektu</vt:lpstr>
      <vt:lpstr>Indikátor 600000: Celkový počet účastníků</vt:lpstr>
      <vt:lpstr>Cílové skupiny projektu</vt:lpstr>
      <vt:lpstr>1. Děti/žáci se sociálním a jiným znevýhodněním</vt:lpstr>
      <vt:lpstr>2. Rodiče / zákonní zástupci žáků</vt:lpstr>
      <vt:lpstr>3. Školy a školská zařízení</vt:lpstr>
      <vt:lpstr>4. Zaměstnanci veřejné správy</vt:lpstr>
      <vt:lpstr>5. Poskytovatelé a zadavatelé sociálních služeb</vt:lpstr>
      <vt:lpstr>6. Veřejnost</vt:lpstr>
      <vt:lpstr>Děkuji  za pozornost a spolupráci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práce na základních školách v Tachově za účelem desegregace ve vzdělávání</dc:title>
  <dc:creator>Toshiba</dc:creator>
  <dc:description>generated using python-pptx</dc:description>
  <cp:lastModifiedBy>Toshiba</cp:lastModifiedBy>
  <cp:revision>6</cp:revision>
  <dcterms:created xsi:type="dcterms:W3CDTF">2013-01-27T09:14:16Z</dcterms:created>
  <dcterms:modified xsi:type="dcterms:W3CDTF">2025-04-15T20:31:20Z</dcterms:modified>
</cp:coreProperties>
</file>