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svg" ContentType="image/svg+xml"/>
  <Default Extension="xlsx" ContentType="application/vnd.openxmlformats-officedocument.spreadsheetml.sheet"/>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charts/chart1.xml" ContentType="application/vnd.openxmlformats-officedocument.drawingml.chart+xml"/>
  <Override PartName="/ppt/theme/theme2.xml" ContentType="application/vnd.openxmlformats-officedocument.theme+xml"/>
  <Override PartName="/ppt/theme/theme3.xml" ContentType="application/vnd.openxmlformats-officedocument.theme+xml"/>
  <Override PartName="/ppt/charts/chart2.xml" ContentType="application/vnd.openxmlformats-officedocument.drawingml.chart+xml"/>
  <Override PartName="/ppt/charts/style1.xml" ContentType="application/vnd.ms-office.chartstyle+xml"/>
  <Override PartName="/ppt/charts/colors1.xml" ContentType="application/vnd.ms-office.chartcolorstyle+xml"/>
  <Override PartName="/ppt/charts/chart3.xml" ContentType="application/vnd.openxmlformats-officedocument.drawingml.chart+xml"/>
  <Override PartName="/ppt/charts/style2.xml" ContentType="application/vnd.ms-office.chartstyle+xml"/>
  <Override PartName="/ppt/charts/colors2.xml" ContentType="application/vnd.ms-office.chartcolorstyle+xml"/>
  <Override PartName="/ppt/charts/chart4.xml" ContentType="application/vnd.openxmlformats-officedocument.drawingml.chart+xml"/>
  <Override PartName="/ppt/authors.xml" ContentType="application/vnd.ms-powerpoint.authors+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0"/>
  </p:notesMasterIdLst>
  <p:handoutMasterIdLst>
    <p:handoutMasterId r:id="rId11"/>
  </p:handoutMasterIdLst>
  <p:sldIdLst>
    <p:sldId id="257" r:id="rId2"/>
    <p:sldId id="1077" r:id="rId3"/>
    <p:sldId id="1068" r:id="rId4"/>
    <p:sldId id="1073" r:id="rId5"/>
    <p:sldId id="1075" r:id="rId6"/>
    <p:sldId id="1076" r:id="rId7"/>
    <p:sldId id="295" r:id="rId8"/>
    <p:sldId id="260" r:id="rId9"/>
  </p:sldIdLst>
  <p:sldSz cx="9906000" cy="6858000" type="A4"/>
  <p:notesSz cx="6858000" cy="9144000"/>
  <p:defaultText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120">
          <p15:clr>
            <a:srgbClr val="A4A3A4"/>
          </p15:clr>
        </p15:guide>
      </p15:sldGuideLst>
    </p:ext>
    <p:ext uri="{2D200454-40CA-4A62-9FC3-DE9A4176ACB9}">
      <p15:notesGuideLst xmlns:p15="http://schemas.microsoft.com/office/powerpoint/2012/main"/>
    </p:ext>
  </p:extLst>
</p:presentation>
</file>

<file path=ppt/authors.xml><?xml version="1.0" encoding="utf-8"?>
<p188:authorLst xmlns:a="http://schemas.openxmlformats.org/drawingml/2006/main" xmlns:r="http://schemas.openxmlformats.org/officeDocument/2006/relationships" xmlns:p188="http://schemas.microsoft.com/office/powerpoint/2018/8/main">
  <p188:author id="{DF0F059A-0BE7-AF7D-BD35-75683E9018AC}" name="Lukáš Vilt" initials="LV" userId="S::vill00@vse.cz::599b3c70-e483-4c70-b730-8ebfd46b9df5" providerId="AD"/>
</p188: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E36B7F"/>
    <a:srgbClr val="3E7AB0"/>
    <a:srgbClr val="8109E5"/>
    <a:srgbClr val="FC1032"/>
    <a:srgbClr val="BE40E0"/>
    <a:srgbClr val="F7CAD2"/>
    <a:srgbClr val="187539"/>
    <a:srgbClr val="2E7673"/>
    <a:srgbClr val="22827D"/>
    <a:srgbClr val="168E8B"/>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Střední styl 2 – zvýraznění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Bez stylu, mřížka tabulky">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 styleId="{638B1855-1B75-4FBE-930C-398BA8C253C6}" styleName="Styl s motivem 2 – zvýraznění 6">
    <a:tblBg>
      <a:fillRef idx="3">
        <a:schemeClr val="accent6"/>
      </a:fillRef>
      <a:effectRef idx="3">
        <a:schemeClr val="accent6"/>
      </a:effectRef>
    </a:tblBg>
    <a:wholeTbl>
      <a:tcTxStyle>
        <a:fontRef idx="minor">
          <a:scrgbClr r="0" g="0" b="0"/>
        </a:fontRef>
        <a:schemeClr val="lt1"/>
      </a:tcTxStyle>
      <a:tcStyle>
        <a:tcBdr>
          <a:left>
            <a:lnRef idx="1">
              <a:schemeClr val="accent6">
                <a:tint val="50000"/>
              </a:schemeClr>
            </a:lnRef>
          </a:left>
          <a:right>
            <a:lnRef idx="1">
              <a:schemeClr val="accent6">
                <a:tint val="50000"/>
              </a:schemeClr>
            </a:lnRef>
          </a:right>
          <a:top>
            <a:lnRef idx="1">
              <a:schemeClr val="accent6">
                <a:tint val="50000"/>
              </a:schemeClr>
            </a:lnRef>
          </a:top>
          <a:bottom>
            <a:lnRef idx="1">
              <a:schemeClr val="accent6">
                <a:tint val="50000"/>
              </a:schemeClr>
            </a:lnRef>
          </a:bottom>
          <a:insideH>
            <a:ln>
              <a:noFill/>
            </a:ln>
          </a:insideH>
          <a:insideV>
            <a:ln>
              <a:noFill/>
            </a:ln>
          </a:insideV>
        </a:tcBdr>
        <a:fill>
          <a:noFill/>
        </a:fill>
      </a:tcStyle>
    </a:wholeTbl>
    <a:band1H>
      <a:tcStyle>
        <a:tcBdr/>
        <a:fill>
          <a:solidFill>
            <a:schemeClr val="lt1">
              <a:alpha val="20000"/>
            </a:schemeClr>
          </a:solidFill>
        </a:fill>
      </a:tcStyle>
    </a:band1H>
    <a:band1V>
      <a:tcStyle>
        <a:tcBdr/>
        <a:fill>
          <a:solidFill>
            <a:schemeClr val="lt1">
              <a:alpha val="20000"/>
            </a:schemeClr>
          </a:solidFill>
        </a:fill>
      </a:tcStyle>
    </a:band1V>
    <a:lastCol>
      <a:tcTxStyle b="on"/>
      <a:tcStyle>
        <a:tcBdr>
          <a:left>
            <a:lnRef idx="2">
              <a:schemeClr val="lt1"/>
            </a:lnRef>
          </a:left>
        </a:tcBdr>
      </a:tcStyle>
    </a:lastCol>
    <a:firstCol>
      <a:tcTxStyle b="on"/>
      <a:tcStyle>
        <a:tcBdr>
          <a:right>
            <a:lnRef idx="2">
              <a:schemeClr val="lt1"/>
            </a:lnRef>
          </a:right>
        </a:tcBdr>
      </a:tcStyle>
    </a:firstCol>
    <a:lastRow>
      <a:tcTxStyle b="on"/>
      <a:tcStyle>
        <a:tcBdr>
          <a:top>
            <a:lnRef idx="2">
              <a:schemeClr val="lt1"/>
            </a:lnRef>
          </a:top>
        </a:tcBdr>
        <a:fill>
          <a:noFill/>
        </a:fill>
      </a:tcStyle>
    </a:lastRow>
    <a:seCell>
      <a:tcStyle>
        <a:tcBdr>
          <a:left>
            <a:ln>
              <a:noFill/>
            </a:ln>
          </a:left>
          <a:top>
            <a:ln>
              <a:noFill/>
            </a:ln>
          </a:top>
        </a:tcBdr>
      </a:tcStyle>
    </a:seCell>
    <a:swCell>
      <a:tcStyle>
        <a:tcBdr>
          <a:right>
            <a:ln>
              <a:noFill/>
            </a:ln>
          </a:right>
          <a:top>
            <a:ln>
              <a:noFill/>
            </a:ln>
          </a:top>
        </a:tcBdr>
      </a:tcStyle>
    </a:swCell>
    <a:firstRow>
      <a:tcTxStyle b="on"/>
      <a:tcStyle>
        <a:tcBdr>
          <a:bottom>
            <a:lnRef idx="3">
              <a:schemeClr val="lt1"/>
            </a:lnRef>
          </a:bottom>
        </a:tcBdr>
        <a:fill>
          <a:noFill/>
        </a:fill>
      </a:tcStyle>
    </a:firstRow>
    <a:neCell>
      <a:tcStyle>
        <a:tcBdr>
          <a:bottom>
            <a:ln>
              <a:noFill/>
            </a:ln>
          </a:bottom>
        </a:tcBdr>
      </a:tcStyle>
    </a:neCel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5674" autoAdjust="0"/>
    <p:restoredTop sz="95405" autoAdjust="0"/>
  </p:normalViewPr>
  <p:slideViewPr>
    <p:cSldViewPr snapToGrid="0">
      <p:cViewPr varScale="1">
        <p:scale>
          <a:sx n="102" d="100"/>
          <a:sy n="102" d="100"/>
        </p:scale>
        <p:origin x="1560" y="102"/>
      </p:cViewPr>
      <p:guideLst>
        <p:guide orient="horz" pos="2160"/>
        <p:guide pos="3120"/>
      </p:guideLst>
    </p:cSldViewPr>
  </p:slideViewPr>
  <p:outlineViewPr>
    <p:cViewPr>
      <p:scale>
        <a:sx n="33" d="100"/>
        <a:sy n="33" d="100"/>
      </p:scale>
      <p:origin x="0" y="0"/>
    </p:cViewPr>
  </p:outlineViewPr>
  <p:notesTextViewPr>
    <p:cViewPr>
      <p:scale>
        <a:sx n="1" d="1"/>
        <a:sy n="1" d="1"/>
      </p:scale>
      <p:origin x="0" y="0"/>
    </p:cViewPr>
  </p:notesTextViewPr>
  <p:notesViewPr>
    <p:cSldViewPr snapToGrid="0">
      <p:cViewPr varScale="1">
        <p:scale>
          <a:sx n="63" d="100"/>
          <a:sy n="63" d="100"/>
        </p:scale>
        <p:origin x="3206" y="77"/>
      </p:cViewPr>
      <p:guideLst/>
    </p:cSldViewPr>
  </p:notes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presProps" Target="presProps.xml"/><Relationship Id="rId2" Type="http://schemas.openxmlformats.org/officeDocument/2006/relationships/slide" Target="slides/slide1.xml"/><Relationship Id="rId16" Type="http://schemas.microsoft.com/office/2018/10/relationships/authors" Target="author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handoutMaster" Target="handoutMasters/handoutMaster1.xml"/><Relationship Id="rId5" Type="http://schemas.openxmlformats.org/officeDocument/2006/relationships/slide" Target="slides/slide4.xml"/><Relationship Id="rId15" Type="http://schemas.openxmlformats.org/officeDocument/2006/relationships/tableStyles" Target="tableStyles.xml"/><Relationship Id="rId10"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heme" Target="theme/theme1.xml"/></Relationships>
</file>

<file path=ppt/charts/_rels/chart1.xml.rels><?xml version="1.0" encoding="UTF-8" standalone="yes"?>
<Relationships xmlns="http://schemas.openxmlformats.org/package/2006/relationships"><Relationship Id="rId1" Type="http://schemas.openxmlformats.org/officeDocument/2006/relationships/package" Target="../embeddings/Microsoft_Excel_Worksheet.xlsx"/></Relationships>
</file>

<file path=ppt/charts/_rels/chart2.xml.rels><?xml version="1.0" encoding="UTF-8" standalone="yes"?>
<Relationships xmlns="http://schemas.openxmlformats.org/package/2006/relationships"><Relationship Id="rId3" Type="http://schemas.openxmlformats.org/officeDocument/2006/relationships/package" Target="../embeddings/Microsoft_Excel_Worksheet1.xlsx"/><Relationship Id="rId2" Type="http://schemas.microsoft.com/office/2011/relationships/chartColorStyle" Target="colors1.xml"/><Relationship Id="rId1" Type="http://schemas.microsoft.com/office/2011/relationships/chartStyle" Target="style1.xml"/></Relationships>
</file>

<file path=ppt/charts/_rels/chart3.xml.rels><?xml version="1.0" encoding="UTF-8" standalone="yes"?>
<Relationships xmlns="http://schemas.openxmlformats.org/package/2006/relationships"><Relationship Id="rId3" Type="http://schemas.openxmlformats.org/officeDocument/2006/relationships/oleObject" Target="file:///G:\.shortcut-targets-by-id\1Z-drxKokmzS5pf7IjrABK7u7qsPLmGkW\KREIA_Group\PROJEKTY\25_Tachov_Dum-potravin\Tachov_model_12_5_2025.xlsx" TargetMode="External"/><Relationship Id="rId2" Type="http://schemas.microsoft.com/office/2011/relationships/chartColorStyle" Target="colors2.xml"/><Relationship Id="rId1" Type="http://schemas.microsoft.com/office/2011/relationships/chartStyle" Target="style2.xml"/></Relationships>
</file>

<file path=ppt/charts/_rels/chart4.xml.rels><?xml version="1.0" encoding="UTF-8" standalone="yes"?>
<Relationships xmlns="http://schemas.openxmlformats.org/package/2006/relationships"><Relationship Id="rId1" Type="http://schemas.openxmlformats.org/officeDocument/2006/relationships/oleObject" Target="file:///G:\.shortcut-targets-by-id\1Z-drxKokmzS5pf7IjrABK7u7qsPLmGkW\KREIA_Group\PROJEKTY\25_Tachov_Dum-potravin\Tachov_model_12_5_2025.xlsx" TargetMode="External"/></Relationships>
</file>

<file path=ppt/charts/chart1.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manualLayout>
          <c:layoutTarget val="inner"/>
          <c:xMode val="edge"/>
          <c:yMode val="edge"/>
          <c:x val="1.1759259259259264E-2"/>
          <c:y val="5.8796296296296357E-3"/>
          <c:w val="0.98236111111111091"/>
          <c:h val="0.98236111111111091"/>
        </c:manualLayout>
      </c:layout>
      <c:doughnutChart>
        <c:varyColors val="1"/>
        <c:ser>
          <c:idx val="0"/>
          <c:order val="0"/>
          <c:tx>
            <c:strRef>
              <c:f>List1!$B$1</c:f>
              <c:strCache>
                <c:ptCount val="1"/>
                <c:pt idx="0">
                  <c:v>Prodej</c:v>
                </c:pt>
              </c:strCache>
            </c:strRef>
          </c:tx>
          <c:dPt>
            <c:idx val="0"/>
            <c:bubble3D val="0"/>
            <c:spPr>
              <a:solidFill>
                <a:srgbClr val="0F8040"/>
              </a:solidFill>
              <a:ln w="19050">
                <a:solidFill>
                  <a:schemeClr val="lt1"/>
                </a:solidFill>
              </a:ln>
              <a:effectLst/>
            </c:spPr>
            <c:extLst>
              <c:ext xmlns:c16="http://schemas.microsoft.com/office/drawing/2014/chart" uri="{C3380CC4-5D6E-409C-BE32-E72D297353CC}">
                <c16:uniqueId val="{00000001-BD33-45C8-8D69-65B8B8041459}"/>
              </c:ext>
            </c:extLst>
          </c:dPt>
          <c:dPt>
            <c:idx val="1"/>
            <c:bubble3D val="0"/>
            <c:spPr>
              <a:solidFill>
                <a:srgbClr val="F5BA00"/>
              </a:solidFill>
              <a:ln w="19050">
                <a:solidFill>
                  <a:schemeClr val="lt1"/>
                </a:solidFill>
              </a:ln>
              <a:effectLst/>
            </c:spPr>
            <c:extLst>
              <c:ext xmlns:c16="http://schemas.microsoft.com/office/drawing/2014/chart" uri="{C3380CC4-5D6E-409C-BE32-E72D297353CC}">
                <c16:uniqueId val="{00000003-BD33-45C8-8D69-65B8B8041459}"/>
              </c:ext>
            </c:extLst>
          </c:dPt>
          <c:dPt>
            <c:idx val="2"/>
            <c:bubble3D val="0"/>
            <c:spPr>
              <a:solidFill>
                <a:srgbClr val="B41A34"/>
              </a:solidFill>
              <a:ln w="19050">
                <a:solidFill>
                  <a:schemeClr val="lt1"/>
                </a:solidFill>
              </a:ln>
              <a:effectLst/>
            </c:spPr>
            <c:extLst>
              <c:ext xmlns:c16="http://schemas.microsoft.com/office/drawing/2014/chart" uri="{C3380CC4-5D6E-409C-BE32-E72D297353CC}">
                <c16:uniqueId val="{00000005-BD33-45C8-8D69-65B8B8041459}"/>
              </c:ext>
            </c:extLst>
          </c:dPt>
          <c:dPt>
            <c:idx val="3"/>
            <c:bubble3D val="0"/>
            <c:spPr>
              <a:solidFill>
                <a:srgbClr val="01AEAC"/>
              </a:solidFill>
              <a:ln w="19050">
                <a:solidFill>
                  <a:schemeClr val="lt1"/>
                </a:solidFill>
              </a:ln>
              <a:effectLst/>
            </c:spPr>
            <c:extLst>
              <c:ext xmlns:c16="http://schemas.microsoft.com/office/drawing/2014/chart" uri="{C3380CC4-5D6E-409C-BE32-E72D297353CC}">
                <c16:uniqueId val="{00000007-BD33-45C8-8D69-65B8B8041459}"/>
              </c:ext>
            </c:extLst>
          </c:dPt>
          <c:cat>
            <c:strRef>
              <c:f>List1!$A$2:$A$5</c:f>
              <c:strCache>
                <c:ptCount val="4"/>
                <c:pt idx="0">
                  <c:v>1. čtvrt.</c:v>
                </c:pt>
                <c:pt idx="1">
                  <c:v>2. čtvrt.</c:v>
                </c:pt>
                <c:pt idx="2">
                  <c:v>3. čtvrt.</c:v>
                </c:pt>
                <c:pt idx="3">
                  <c:v>4. čtvrt.</c:v>
                </c:pt>
              </c:strCache>
            </c:strRef>
          </c:cat>
          <c:val>
            <c:numRef>
              <c:f>List1!$B$2:$B$5</c:f>
              <c:numCache>
                <c:formatCode>General</c:formatCode>
                <c:ptCount val="4"/>
                <c:pt idx="0">
                  <c:v>1</c:v>
                </c:pt>
                <c:pt idx="1">
                  <c:v>1</c:v>
                </c:pt>
                <c:pt idx="2">
                  <c:v>1</c:v>
                </c:pt>
                <c:pt idx="3">
                  <c:v>1</c:v>
                </c:pt>
              </c:numCache>
            </c:numRef>
          </c:val>
          <c:extLst>
            <c:ext xmlns:c16="http://schemas.microsoft.com/office/drawing/2014/chart" uri="{C3380CC4-5D6E-409C-BE32-E72D297353CC}">
              <c16:uniqueId val="{00000008-BD33-45C8-8D69-65B8B8041459}"/>
            </c:ext>
          </c:extLst>
        </c:ser>
        <c:dLbls>
          <c:showLegendKey val="0"/>
          <c:showVal val="0"/>
          <c:showCatName val="0"/>
          <c:showSerName val="0"/>
          <c:showPercent val="0"/>
          <c:showBubbleSize val="0"/>
          <c:showLeaderLines val="0"/>
        </c:dLbls>
        <c:firstSliceAng val="0"/>
        <c:holeSize val="66"/>
      </c:doughnutChart>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cs-CZ"/>
    </a:p>
  </c:txPr>
  <c:externalData r:id="rId1">
    <c:autoUpdate val="0"/>
  </c:externalData>
</c:chartSpace>
</file>

<file path=ppt/charts/chart2.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title>
      <c:overlay val="0"/>
      <c:spPr>
        <a:noFill/>
        <a:ln>
          <a:noFill/>
        </a:ln>
        <a:effectLst/>
      </c:spPr>
      <c:txPr>
        <a:bodyPr rot="0" spcFirstLastPara="1" vertOverflow="ellipsis" vert="horz" wrap="square" anchor="ctr" anchorCtr="1"/>
        <a:lstStyle/>
        <a:p>
          <a:pPr>
            <a:defRPr sz="1200" b="1" i="0" u="none" strike="noStrike" kern="1200" spc="0" baseline="0">
              <a:solidFill>
                <a:schemeClr val="tx1"/>
              </a:solidFill>
              <a:latin typeface="Segoe UI" panose="020B0502040204020203" pitchFamily="34" charset="0"/>
              <a:ea typeface="+mn-ea"/>
              <a:cs typeface="Segoe UI" panose="020B0502040204020203" pitchFamily="34" charset="0"/>
            </a:defRPr>
          </a:pPr>
          <a:endParaRPr lang="cs-CZ"/>
        </a:p>
      </c:txPr>
    </c:title>
    <c:autoTitleDeleted val="0"/>
    <c:plotArea>
      <c:layout>
        <c:manualLayout>
          <c:layoutTarget val="inner"/>
          <c:xMode val="edge"/>
          <c:yMode val="edge"/>
          <c:x val="0.20686134195768793"/>
          <c:y val="0.10592548717252973"/>
          <c:w val="0.58064016436754651"/>
          <c:h val="0.72146978465909783"/>
        </c:manualLayout>
      </c:layout>
      <c:pieChart>
        <c:varyColors val="1"/>
        <c:ser>
          <c:idx val="0"/>
          <c:order val="0"/>
          <c:tx>
            <c:strRef>
              <c:f>List1!$B$1</c:f>
              <c:strCache>
                <c:ptCount val="1"/>
                <c:pt idx="0">
                  <c:v>Vnímání objektu</c:v>
                </c:pt>
              </c:strCache>
            </c:strRef>
          </c:tx>
          <c:dPt>
            <c:idx val="0"/>
            <c:bubble3D val="0"/>
            <c:spPr>
              <a:solidFill>
                <a:schemeClr val="tx2">
                  <a:lumMod val="60000"/>
                  <a:lumOff val="40000"/>
                </a:schemeClr>
              </a:solidFill>
              <a:ln w="19050">
                <a:solidFill>
                  <a:schemeClr val="lt1"/>
                </a:solidFill>
              </a:ln>
              <a:effectLst/>
            </c:spPr>
            <c:extLst>
              <c:ext xmlns:c16="http://schemas.microsoft.com/office/drawing/2014/chart" uri="{C3380CC4-5D6E-409C-BE32-E72D297353CC}">
                <c16:uniqueId val="{00000001-18B2-4CF5-AAAB-ABEDE6EA4707}"/>
              </c:ext>
            </c:extLst>
          </c:dPt>
          <c:dPt>
            <c:idx val="1"/>
            <c:bubble3D val="0"/>
            <c:spPr>
              <a:solidFill>
                <a:schemeClr val="bg2">
                  <a:lumMod val="75000"/>
                </a:schemeClr>
              </a:solidFill>
              <a:ln w="19050">
                <a:solidFill>
                  <a:schemeClr val="lt1"/>
                </a:solidFill>
              </a:ln>
              <a:effectLst/>
            </c:spPr>
            <c:extLst>
              <c:ext xmlns:c16="http://schemas.microsoft.com/office/drawing/2014/chart" uri="{C3380CC4-5D6E-409C-BE32-E72D297353CC}">
                <c16:uniqueId val="{00000003-18B2-4CF5-AAAB-ABEDE6EA4707}"/>
              </c:ext>
            </c:extLst>
          </c:dPt>
          <c:dPt>
            <c:idx val="2"/>
            <c:bubble3D val="0"/>
            <c:spPr>
              <a:solidFill>
                <a:srgbClr val="E3AC00"/>
              </a:solidFill>
              <a:ln w="19050">
                <a:solidFill>
                  <a:schemeClr val="lt1"/>
                </a:solidFill>
              </a:ln>
              <a:effectLst/>
            </c:spPr>
            <c:extLst>
              <c:ext xmlns:c16="http://schemas.microsoft.com/office/drawing/2014/chart" uri="{C3380CC4-5D6E-409C-BE32-E72D297353CC}">
                <c16:uniqueId val="{00000005-18B2-4CF5-AAAB-ABEDE6EA4707}"/>
              </c:ext>
            </c:extLst>
          </c:dPt>
          <c:dLbls>
            <c:spPr>
              <a:noFill/>
              <a:ln>
                <a:noFill/>
              </a:ln>
              <a:effectLst/>
            </c:spPr>
            <c:txPr>
              <a:bodyPr rot="0" spcFirstLastPara="1" vertOverflow="ellipsis" vert="horz" wrap="square" lIns="38100" tIns="19050" rIns="38100" bIns="19050" anchor="ctr" anchorCtr="1">
                <a:spAutoFit/>
              </a:bodyPr>
              <a:lstStyle/>
              <a:p>
                <a:pPr>
                  <a:defRPr sz="1200" b="1" i="0" u="none" strike="noStrike" kern="1200" baseline="0">
                    <a:solidFill>
                      <a:schemeClr val="bg1"/>
                    </a:solidFill>
                    <a:latin typeface="Segoe UI" panose="020B0502040204020203" pitchFamily="34" charset="0"/>
                    <a:ea typeface="+mn-ea"/>
                    <a:cs typeface="Segoe UI" panose="020B0502040204020203" pitchFamily="34" charset="0"/>
                  </a:defRPr>
                </a:pPr>
                <a:endParaRPr lang="cs-CZ"/>
              </a:p>
            </c:txPr>
            <c:showLegendKey val="0"/>
            <c:showVal val="0"/>
            <c:showCatName val="0"/>
            <c:showSerName val="0"/>
            <c:showPercent val="1"/>
            <c:showBubbleSize val="0"/>
            <c:showLeaderLines val="1"/>
            <c:leaderLines>
              <c:spPr>
                <a:ln w="9525" cap="flat" cmpd="sng" algn="ctr">
                  <a:solidFill>
                    <a:schemeClr val="tx1">
                      <a:lumMod val="35000"/>
                      <a:lumOff val="65000"/>
                    </a:schemeClr>
                  </a:solidFill>
                  <a:round/>
                </a:ln>
                <a:effectLst/>
              </c:spPr>
            </c:leaderLines>
            <c:extLst>
              <c:ext xmlns:c15="http://schemas.microsoft.com/office/drawing/2012/chart" uri="{CE6537A1-D6FC-4f65-9D91-7224C49458BB}"/>
            </c:extLst>
          </c:dLbls>
          <c:cat>
            <c:strRef>
              <c:f>List1!$A$2:$A$4</c:f>
              <c:strCache>
                <c:ptCount val="3"/>
                <c:pt idx="0">
                  <c:v>1. čtvrt</c:v>
                </c:pt>
                <c:pt idx="1">
                  <c:v>2. čtvrt.</c:v>
                </c:pt>
                <c:pt idx="2">
                  <c:v>3. čtvrt.</c:v>
                </c:pt>
              </c:strCache>
            </c:strRef>
          </c:cat>
          <c:val>
            <c:numRef>
              <c:f>List1!$B$2:$B$4</c:f>
              <c:numCache>
                <c:formatCode>General</c:formatCode>
                <c:ptCount val="3"/>
                <c:pt idx="0">
                  <c:v>248</c:v>
                </c:pt>
                <c:pt idx="1">
                  <c:v>287</c:v>
                </c:pt>
                <c:pt idx="2">
                  <c:v>68</c:v>
                </c:pt>
              </c:numCache>
            </c:numRef>
          </c:val>
          <c:extLst>
            <c:ext xmlns:c16="http://schemas.microsoft.com/office/drawing/2014/chart" uri="{C3380CC4-5D6E-409C-BE32-E72D297353CC}">
              <c16:uniqueId val="{00000006-18B2-4CF5-AAAB-ABEDE6EA4707}"/>
            </c:ext>
          </c:extLst>
        </c:ser>
        <c:dLbls>
          <c:showLegendKey val="0"/>
          <c:showVal val="1"/>
          <c:showCatName val="0"/>
          <c:showSerName val="0"/>
          <c:showPercent val="0"/>
          <c:showBubbleSize val="0"/>
          <c:showLeaderLines val="1"/>
        </c:dLbls>
        <c:firstSliceAng val="0"/>
      </c:pieChart>
      <c:spPr>
        <a:noFill/>
        <a:ln>
          <a:noFill/>
        </a:ln>
        <a:effectLst/>
      </c:spPr>
    </c:plotArea>
    <c:plotVisOnly val="1"/>
    <c:dispBlanksAs val="zero"/>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a:pPr>
      <a:endParaRPr lang="cs-CZ"/>
    </a:p>
  </c:txPr>
  <c:externalData r:id="rId3">
    <c:autoUpdate val="0"/>
  </c:externalData>
</c:chartSpace>
</file>

<file path=ppt/charts/chart3.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nova_budova!$A$33</c:f>
              <c:strCache>
                <c:ptCount val="1"/>
                <c:pt idx="0">
                  <c:v>Provozní výnosy</c:v>
                </c:pt>
              </c:strCache>
            </c:strRef>
          </c:tx>
          <c:spPr>
            <a:solidFill>
              <a:schemeClr val="bg2"/>
            </a:solidFill>
            <a:ln>
              <a:noFill/>
            </a:ln>
            <a:effectLst/>
          </c:spPr>
          <c:invertIfNegative val="0"/>
          <c:dLbls>
            <c:numFmt formatCode="#,##0\ &quot;Kč&quot;"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Segoe UI" panose="020B0502040204020203" pitchFamily="34" charset="0"/>
                    <a:ea typeface="+mn-ea"/>
                    <a:cs typeface="Segoe UI" panose="020B0502040204020203" pitchFamily="34" charset="0"/>
                  </a:defRPr>
                </a:pPr>
                <a:endParaRPr lang="cs-CZ"/>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nova_budova!$B$32:$C$32</c:f>
              <c:strCache>
                <c:ptCount val="2"/>
                <c:pt idx="0">
                  <c:v>Varianta 1 - rekonstrukce</c:v>
                </c:pt>
                <c:pt idx="1">
                  <c:v>Varianta 2 - nová budova</c:v>
                </c:pt>
              </c:strCache>
            </c:strRef>
          </c:cat>
          <c:val>
            <c:numRef>
              <c:f>nova_budova!$B$33:$C$33</c:f>
              <c:numCache>
                <c:formatCode>#\ ##0\ "Kč"</c:formatCode>
                <c:ptCount val="2"/>
                <c:pt idx="0">
                  <c:v>4827000</c:v>
                </c:pt>
                <c:pt idx="1">
                  <c:v>6924000</c:v>
                </c:pt>
              </c:numCache>
            </c:numRef>
          </c:val>
          <c:extLst>
            <c:ext xmlns:c16="http://schemas.microsoft.com/office/drawing/2014/chart" uri="{C3380CC4-5D6E-409C-BE32-E72D297353CC}">
              <c16:uniqueId val="{00000000-6037-45EB-ACF7-1EA889F9541A}"/>
            </c:ext>
          </c:extLst>
        </c:ser>
        <c:ser>
          <c:idx val="1"/>
          <c:order val="1"/>
          <c:tx>
            <c:strRef>
              <c:f>nova_budova!$A$34</c:f>
              <c:strCache>
                <c:ptCount val="1"/>
                <c:pt idx="0">
                  <c:v>Provozní náklady</c:v>
                </c:pt>
              </c:strCache>
            </c:strRef>
          </c:tx>
          <c:spPr>
            <a:solidFill>
              <a:schemeClr val="tx2"/>
            </a:solidFill>
            <a:ln>
              <a:noFill/>
            </a:ln>
            <a:effectLst/>
          </c:spPr>
          <c:invertIfNegative val="0"/>
          <c:dLbls>
            <c:numFmt formatCode="#,##0\ &quot;Kč&quot;"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Segoe UI" panose="020B0502040204020203" pitchFamily="34" charset="0"/>
                    <a:ea typeface="+mn-ea"/>
                    <a:cs typeface="Segoe UI" panose="020B0502040204020203" pitchFamily="34" charset="0"/>
                  </a:defRPr>
                </a:pPr>
                <a:endParaRPr lang="cs-CZ"/>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nova_budova!$B$32:$C$32</c:f>
              <c:strCache>
                <c:ptCount val="2"/>
                <c:pt idx="0">
                  <c:v>Varianta 1 - rekonstrukce</c:v>
                </c:pt>
                <c:pt idx="1">
                  <c:v>Varianta 2 - nová budova</c:v>
                </c:pt>
              </c:strCache>
            </c:strRef>
          </c:cat>
          <c:val>
            <c:numRef>
              <c:f>nova_budova!$B$34:$C$34</c:f>
              <c:numCache>
                <c:formatCode>#\ ##0\ "Kč"</c:formatCode>
                <c:ptCount val="2"/>
                <c:pt idx="0">
                  <c:v>-1653000</c:v>
                </c:pt>
                <c:pt idx="1">
                  <c:v>-1479000</c:v>
                </c:pt>
              </c:numCache>
            </c:numRef>
          </c:val>
          <c:extLst>
            <c:ext xmlns:c16="http://schemas.microsoft.com/office/drawing/2014/chart" uri="{C3380CC4-5D6E-409C-BE32-E72D297353CC}">
              <c16:uniqueId val="{00000001-6037-45EB-ACF7-1EA889F9541A}"/>
            </c:ext>
          </c:extLst>
        </c:ser>
        <c:ser>
          <c:idx val="2"/>
          <c:order val="2"/>
          <c:tx>
            <c:strRef>
              <c:f>nova_budova!$A$35</c:f>
              <c:strCache>
                <c:ptCount val="1"/>
                <c:pt idx="0">
                  <c:v>Hospodářský výsledek (EBITDA)</c:v>
                </c:pt>
              </c:strCache>
            </c:strRef>
          </c:tx>
          <c:spPr>
            <a:solidFill>
              <a:schemeClr val="accent1"/>
            </a:solidFill>
            <a:ln>
              <a:noFill/>
            </a:ln>
            <a:effectLst/>
          </c:spPr>
          <c:invertIfNegative val="0"/>
          <c:dLbls>
            <c:numFmt formatCode="#,##0\ &quot;Kč&quot;" sourceLinked="0"/>
            <c:spPr>
              <a:noFill/>
              <a:ln>
                <a:noFill/>
              </a:ln>
              <a:effectLst/>
            </c:spPr>
            <c:txPr>
              <a:bodyPr rot="0" spcFirstLastPara="1" vertOverflow="ellipsis" vert="horz" wrap="square" lIns="38100" tIns="19050" rIns="38100" bIns="19050" anchor="ctr" anchorCtr="1">
                <a:spAutoFit/>
              </a:bodyPr>
              <a:lstStyle/>
              <a:p>
                <a:pPr>
                  <a:defRPr sz="1100" b="1" i="0" u="none" strike="noStrike" kern="1200" baseline="0">
                    <a:solidFill>
                      <a:schemeClr val="tx1"/>
                    </a:solidFill>
                    <a:latin typeface="Segoe UI" panose="020B0502040204020203" pitchFamily="34" charset="0"/>
                    <a:ea typeface="+mn-ea"/>
                    <a:cs typeface="Segoe UI" panose="020B0502040204020203" pitchFamily="34" charset="0"/>
                  </a:defRPr>
                </a:pPr>
                <a:endParaRPr lang="cs-CZ"/>
              </a:p>
            </c:txPr>
            <c:dLblPos val="outEnd"/>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strRef>
              <c:f>nova_budova!$B$32:$C$32</c:f>
              <c:strCache>
                <c:ptCount val="2"/>
                <c:pt idx="0">
                  <c:v>Varianta 1 - rekonstrukce</c:v>
                </c:pt>
                <c:pt idx="1">
                  <c:v>Varianta 2 - nová budova</c:v>
                </c:pt>
              </c:strCache>
            </c:strRef>
          </c:cat>
          <c:val>
            <c:numRef>
              <c:f>nova_budova!$B$35:$C$35</c:f>
              <c:numCache>
                <c:formatCode>#\ ##0\ "Kč"</c:formatCode>
                <c:ptCount val="2"/>
                <c:pt idx="0">
                  <c:v>3174000</c:v>
                </c:pt>
                <c:pt idx="1">
                  <c:v>5445000</c:v>
                </c:pt>
              </c:numCache>
            </c:numRef>
          </c:val>
          <c:extLst>
            <c:ext xmlns:c16="http://schemas.microsoft.com/office/drawing/2014/chart" uri="{C3380CC4-5D6E-409C-BE32-E72D297353CC}">
              <c16:uniqueId val="{00000002-6037-45EB-ACF7-1EA889F9541A}"/>
            </c:ext>
          </c:extLst>
        </c:ser>
        <c:dLbls>
          <c:showLegendKey val="0"/>
          <c:showVal val="1"/>
          <c:showCatName val="0"/>
          <c:showSerName val="0"/>
          <c:showPercent val="0"/>
          <c:showBubbleSize val="0"/>
        </c:dLbls>
        <c:gapWidth val="219"/>
        <c:overlap val="-27"/>
        <c:axId val="145289600"/>
        <c:axId val="145291136"/>
      </c:barChart>
      <c:catAx>
        <c:axId val="145289600"/>
        <c:scaling>
          <c:orientation val="minMax"/>
        </c:scaling>
        <c:delete val="0"/>
        <c:axPos val="b"/>
        <c:numFmt formatCode="General" sourceLinked="1"/>
        <c:majorTickMark val="none"/>
        <c:minorTickMark val="none"/>
        <c:tickLblPos val="low"/>
        <c:spPr>
          <a:noFill/>
          <a:ln w="9525" cap="flat" cmpd="sng" algn="ctr">
            <a:solidFill>
              <a:schemeClr val="tx1">
                <a:lumMod val="75000"/>
                <a:lumOff val="2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cs-CZ"/>
          </a:p>
        </c:txPr>
        <c:crossAx val="145291136"/>
        <c:crosses val="autoZero"/>
        <c:auto val="1"/>
        <c:lblAlgn val="ctr"/>
        <c:lblOffset val="100"/>
        <c:noMultiLvlLbl val="0"/>
      </c:catAx>
      <c:valAx>
        <c:axId val="145291136"/>
        <c:scaling>
          <c:orientation val="minMax"/>
        </c:scaling>
        <c:delete val="0"/>
        <c:axPos val="l"/>
        <c:majorGridlines>
          <c:spPr>
            <a:ln w="9525" cap="flat" cmpd="sng" algn="ctr">
              <a:solidFill>
                <a:schemeClr val="tx1">
                  <a:lumMod val="15000"/>
                  <a:lumOff val="85000"/>
                </a:schemeClr>
              </a:solidFill>
              <a:round/>
            </a:ln>
            <a:effectLst/>
          </c:spPr>
        </c:majorGridlines>
        <c:numFmt formatCode="#,##0\ &quot;Kč&quot;"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cs-CZ"/>
          </a:p>
        </c:txPr>
        <c:crossAx val="145289600"/>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cs-CZ"/>
        </a:p>
      </c:txPr>
    </c:legend>
    <c:plotVisOnly val="1"/>
    <c:dispBlanksAs val="gap"/>
    <c:showDLblsOverMax val="0"/>
  </c:chart>
  <c:spPr>
    <a:noFill/>
    <a:ln>
      <a:noFill/>
    </a:ln>
    <a:effectLst/>
  </c:spPr>
  <c:txPr>
    <a:bodyPr/>
    <a:lstStyle/>
    <a:p>
      <a:pPr>
        <a:defRPr sz="1100">
          <a:solidFill>
            <a:schemeClr val="tx1"/>
          </a:solidFill>
          <a:latin typeface="Segoe UI" panose="020B0502040204020203" pitchFamily="34" charset="0"/>
          <a:cs typeface="Segoe UI" panose="020B0502040204020203" pitchFamily="34" charset="0"/>
        </a:defRPr>
      </a:pPr>
      <a:endParaRPr lang="cs-CZ"/>
    </a:p>
  </c:txPr>
  <c:externalData r:id="rId3">
    <c:autoUpdate val="0"/>
  </c:externalData>
</c:chartSpace>
</file>

<file path=ppt/charts/chart4.xml><?xml version="1.0" encoding="utf-8"?>
<c:chartSpace xmlns:c="http://schemas.openxmlformats.org/drawingml/2006/chart" xmlns:a="http://schemas.openxmlformats.org/drawingml/2006/main" xmlns:r="http://schemas.openxmlformats.org/officeDocument/2006/relationships" xmlns:c16r2="http://schemas.microsoft.com/office/drawing/2015/06/chart">
  <c:date1904 val="0"/>
  <c:lang val="cs-CZ"/>
  <c:roundedCorners val="0"/>
  <mc:AlternateContent xmlns:mc="http://schemas.openxmlformats.org/markup-compatibility/2006">
    <mc:Choice xmlns:c14="http://schemas.microsoft.com/office/drawing/2007/8/2/chart" Requires="c14">
      <c14:style val="102"/>
    </mc:Choice>
    <mc:Fallback>
      <c:style val="2"/>
    </mc:Fallback>
  </mc:AlternateContent>
  <c:chart>
    <c:autoTitleDeleted val="1"/>
    <c:plotArea>
      <c:layout/>
      <c:barChart>
        <c:barDir val="col"/>
        <c:grouping val="clustered"/>
        <c:varyColors val="0"/>
        <c:ser>
          <c:idx val="0"/>
          <c:order val="0"/>
          <c:tx>
            <c:strRef>
              <c:f>nova_budova!$A$25</c:f>
              <c:strCache>
                <c:ptCount val="1"/>
                <c:pt idx="0">
                  <c:v>Cash-flow nominální</c:v>
                </c:pt>
              </c:strCache>
            </c:strRef>
          </c:tx>
          <c:spPr>
            <a:solidFill>
              <a:schemeClr val="accent3"/>
            </a:solidFill>
            <a:ln>
              <a:noFill/>
            </a:ln>
            <a:effectLst/>
          </c:spPr>
          <c:invertIfNegative val="0"/>
          <c:dLbls>
            <c:dLbl>
              <c:idx val="0"/>
              <c:layout>
                <c:manualLayout>
                  <c:x val="1.8198855621566985E-2"/>
                  <c:y val="0.18935301256983353"/>
                </c:manualLayout>
              </c:layout>
              <c:showLegendKey val="0"/>
              <c:showVal val="1"/>
              <c:showCatName val="0"/>
              <c:showSerName val="0"/>
              <c:showPercent val="0"/>
              <c:showBubbleSize val="0"/>
              <c:extLst>
                <c:ext xmlns:c15="http://schemas.microsoft.com/office/drawing/2012/chart" uri="{CE6537A1-D6FC-4f65-9D91-7224C49458BB}"/>
                <c:ext xmlns:c16="http://schemas.microsoft.com/office/drawing/2014/chart" uri="{C3380CC4-5D6E-409C-BE32-E72D297353CC}">
                  <c16:uniqueId val="{00000002-7A03-4E75-83BB-0C6B6D7683BC}"/>
                </c:ext>
              </c:extLst>
            </c:dLbl>
            <c:numFmt formatCode="#,##0\ &quot;Kč&quot;" sourceLinked="0"/>
            <c:spPr>
              <a:noFill/>
              <a:ln>
                <a:noFill/>
              </a:ln>
              <a:effectLst/>
            </c:spPr>
            <c:txPr>
              <a:bodyPr rot="-5400000" spcFirstLastPara="1" vertOverflow="ellipsis" wrap="square" lIns="38100" tIns="19050" rIns="38100" bIns="19050" anchor="ctr" anchorCtr="1">
                <a:spAutoFit/>
              </a:bodyPr>
              <a:lstStyle/>
              <a:p>
                <a:pPr>
                  <a:defRPr sz="9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cs-CZ"/>
              </a:p>
            </c:txPr>
            <c:showLegendKey val="0"/>
            <c:showVal val="1"/>
            <c:showCatName val="0"/>
            <c:showSerName val="0"/>
            <c:showPercent val="0"/>
            <c:showBubbleSize val="0"/>
            <c:showLeaderLines val="0"/>
            <c:extLst>
              <c:ext xmlns:c15="http://schemas.microsoft.com/office/drawing/2012/chart" uri="{CE6537A1-D6FC-4f65-9D91-7224C49458BB}">
                <c15:showLeaderLines val="1"/>
                <c15:leaderLines>
                  <c:spPr>
                    <a:ln w="9525" cap="flat" cmpd="sng" algn="ctr">
                      <a:solidFill>
                        <a:schemeClr val="tx1">
                          <a:lumMod val="35000"/>
                          <a:lumOff val="65000"/>
                        </a:schemeClr>
                      </a:solidFill>
                      <a:round/>
                    </a:ln>
                    <a:effectLst/>
                  </c:spPr>
                </c15:leaderLines>
              </c:ext>
            </c:extLst>
          </c:dLbls>
          <c:cat>
            <c:numRef>
              <c:f>nova_budova!$B$20:$AP$20</c:f>
              <c:numCache>
                <c:formatCode>General</c:formatCode>
                <c:ptCount val="41"/>
                <c:pt idx="0">
                  <c:v>0</c:v>
                </c:pt>
                <c:pt idx="1">
                  <c:v>1</c:v>
                </c:pt>
                <c:pt idx="2">
                  <c:v>2</c:v>
                </c:pt>
                <c:pt idx="3">
                  <c:v>3</c:v>
                </c:pt>
                <c:pt idx="4">
                  <c:v>4</c:v>
                </c:pt>
                <c:pt idx="5">
                  <c:v>5</c:v>
                </c:pt>
                <c:pt idx="6">
                  <c:v>6</c:v>
                </c:pt>
                <c:pt idx="7">
                  <c:v>7</c:v>
                </c:pt>
                <c:pt idx="8">
                  <c:v>8</c:v>
                </c:pt>
                <c:pt idx="9">
                  <c:v>9</c:v>
                </c:pt>
                <c:pt idx="10">
                  <c:v>10</c:v>
                </c:pt>
                <c:pt idx="11">
                  <c:v>11</c:v>
                </c:pt>
                <c:pt idx="12">
                  <c:v>12</c:v>
                </c:pt>
                <c:pt idx="13">
                  <c:v>13</c:v>
                </c:pt>
                <c:pt idx="14">
                  <c:v>14</c:v>
                </c:pt>
                <c:pt idx="15">
                  <c:v>15</c:v>
                </c:pt>
                <c:pt idx="16">
                  <c:v>16</c:v>
                </c:pt>
                <c:pt idx="17">
                  <c:v>17</c:v>
                </c:pt>
                <c:pt idx="18">
                  <c:v>18</c:v>
                </c:pt>
                <c:pt idx="19">
                  <c:v>19</c:v>
                </c:pt>
                <c:pt idx="20">
                  <c:v>20</c:v>
                </c:pt>
                <c:pt idx="21">
                  <c:v>21</c:v>
                </c:pt>
                <c:pt idx="22">
                  <c:v>22</c:v>
                </c:pt>
                <c:pt idx="23">
                  <c:v>23</c:v>
                </c:pt>
                <c:pt idx="24">
                  <c:v>24</c:v>
                </c:pt>
                <c:pt idx="25">
                  <c:v>25</c:v>
                </c:pt>
                <c:pt idx="26">
                  <c:v>26</c:v>
                </c:pt>
                <c:pt idx="27">
                  <c:v>27</c:v>
                </c:pt>
                <c:pt idx="28">
                  <c:v>28</c:v>
                </c:pt>
                <c:pt idx="29">
                  <c:v>29</c:v>
                </c:pt>
                <c:pt idx="30">
                  <c:v>30</c:v>
                </c:pt>
                <c:pt idx="31">
                  <c:v>31</c:v>
                </c:pt>
                <c:pt idx="32">
                  <c:v>32</c:v>
                </c:pt>
                <c:pt idx="33">
                  <c:v>33</c:v>
                </c:pt>
                <c:pt idx="34">
                  <c:v>34</c:v>
                </c:pt>
                <c:pt idx="35">
                  <c:v>35</c:v>
                </c:pt>
                <c:pt idx="36">
                  <c:v>36</c:v>
                </c:pt>
                <c:pt idx="37">
                  <c:v>37</c:v>
                </c:pt>
                <c:pt idx="38">
                  <c:v>38</c:v>
                </c:pt>
                <c:pt idx="39">
                  <c:v>39</c:v>
                </c:pt>
                <c:pt idx="40">
                  <c:v>40</c:v>
                </c:pt>
              </c:numCache>
            </c:numRef>
          </c:cat>
          <c:val>
            <c:numRef>
              <c:f>nova_budova!$B$25:$AP$25</c:f>
              <c:numCache>
                <c:formatCode>#\ ##0\ "Kč"</c:formatCode>
                <c:ptCount val="41"/>
                <c:pt idx="0">
                  <c:v>-188500000</c:v>
                </c:pt>
                <c:pt idx="1">
                  <c:v>3112226.55</c:v>
                </c:pt>
                <c:pt idx="2">
                  <c:v>3994851.1904999986</c:v>
                </c:pt>
                <c:pt idx="3">
                  <c:v>4632606.6887700008</c:v>
                </c:pt>
                <c:pt idx="4">
                  <c:v>5009766.6445199996</c:v>
                </c:pt>
                <c:pt idx="5">
                  <c:v>5109961.9774104003</c:v>
                </c:pt>
                <c:pt idx="6">
                  <c:v>5212161.2169586094</c:v>
                </c:pt>
                <c:pt idx="7">
                  <c:v>5316404.4412977826</c:v>
                </c:pt>
                <c:pt idx="8">
                  <c:v>5422732.5301237358</c:v>
                </c:pt>
                <c:pt idx="9">
                  <c:v>5531187.1807262106</c:v>
                </c:pt>
                <c:pt idx="10">
                  <c:v>5641810.9243407352</c:v>
                </c:pt>
                <c:pt idx="11">
                  <c:v>5754647.1428275509</c:v>
                </c:pt>
                <c:pt idx="12">
                  <c:v>5869740.0856840992</c:v>
                </c:pt>
                <c:pt idx="13">
                  <c:v>5987134.8873977847</c:v>
                </c:pt>
                <c:pt idx="14">
                  <c:v>6106877.5851457417</c:v>
                </c:pt>
                <c:pt idx="15">
                  <c:v>6229015.1368486546</c:v>
                </c:pt>
                <c:pt idx="16">
                  <c:v>6353595.439585628</c:v>
                </c:pt>
                <c:pt idx="17">
                  <c:v>6480667.3483773414</c:v>
                </c:pt>
                <c:pt idx="18">
                  <c:v>6610280.6953448867</c:v>
                </c:pt>
                <c:pt idx="19">
                  <c:v>6742486.3092517825</c:v>
                </c:pt>
                <c:pt idx="20">
                  <c:v>6877336.0354368193</c:v>
                </c:pt>
                <c:pt idx="21">
                  <c:v>7014882.7561455602</c:v>
                </c:pt>
                <c:pt idx="22">
                  <c:v>7155180.4112684689</c:v>
                </c:pt>
                <c:pt idx="23">
                  <c:v>7298284.0194938388</c:v>
                </c:pt>
                <c:pt idx="24">
                  <c:v>7444249.6998837125</c:v>
                </c:pt>
                <c:pt idx="25">
                  <c:v>7593134.6938813878</c:v>
                </c:pt>
                <c:pt idx="26">
                  <c:v>7744997.3877590168</c:v>
                </c:pt>
                <c:pt idx="27">
                  <c:v>7899897.3355141981</c:v>
                </c:pt>
                <c:pt idx="28">
                  <c:v>8057895.2822244819</c:v>
                </c:pt>
                <c:pt idx="29">
                  <c:v>8219053.1878689695</c:v>
                </c:pt>
                <c:pt idx="30">
                  <c:v>8383434.2516263518</c:v>
                </c:pt>
                <c:pt idx="31">
                  <c:v>8551102.9366588779</c:v>
                </c:pt>
                <c:pt idx="32">
                  <c:v>8722124.9953920543</c:v>
                </c:pt>
                <c:pt idx="33">
                  <c:v>8896567.4952998944</c:v>
                </c:pt>
                <c:pt idx="34">
                  <c:v>9074498.8452058937</c:v>
                </c:pt>
                <c:pt idx="35">
                  <c:v>9255988.822110014</c:v>
                </c:pt>
                <c:pt idx="36">
                  <c:v>9441108.5985522103</c:v>
                </c:pt>
                <c:pt idx="37">
                  <c:v>9629930.7705232538</c:v>
                </c:pt>
                <c:pt idx="38">
                  <c:v>9822529.3859337308</c:v>
                </c:pt>
                <c:pt idx="39">
                  <c:v>10018979.973652408</c:v>
                </c:pt>
                <c:pt idx="40">
                  <c:v>10219359.573125444</c:v>
                </c:pt>
              </c:numCache>
            </c:numRef>
          </c:val>
          <c:extLst>
            <c:ext xmlns:c16="http://schemas.microsoft.com/office/drawing/2014/chart" uri="{C3380CC4-5D6E-409C-BE32-E72D297353CC}">
              <c16:uniqueId val="{00000000-7A03-4E75-83BB-0C6B6D7683BC}"/>
            </c:ext>
          </c:extLst>
        </c:ser>
        <c:dLbls>
          <c:showLegendKey val="0"/>
          <c:showVal val="0"/>
          <c:showCatName val="0"/>
          <c:showSerName val="0"/>
          <c:showPercent val="0"/>
          <c:showBubbleSize val="0"/>
        </c:dLbls>
        <c:gapWidth val="219"/>
        <c:overlap val="-27"/>
        <c:axId val="145405056"/>
        <c:axId val="145406592"/>
      </c:barChart>
      <c:lineChart>
        <c:grouping val="standard"/>
        <c:varyColors val="0"/>
        <c:ser>
          <c:idx val="1"/>
          <c:order val="1"/>
          <c:tx>
            <c:strRef>
              <c:f>nova_budova!$A$26</c:f>
              <c:strCache>
                <c:ptCount val="1"/>
                <c:pt idx="0">
                  <c:v>Cash-flow nominální kumulovaně</c:v>
                </c:pt>
              </c:strCache>
            </c:strRef>
          </c:tx>
          <c:spPr>
            <a:ln w="28575" cap="rnd">
              <a:solidFill>
                <a:schemeClr val="accent4"/>
              </a:solidFill>
              <a:round/>
            </a:ln>
            <a:effectLst/>
          </c:spPr>
          <c:marker>
            <c:symbol val="none"/>
          </c:marker>
          <c:val>
            <c:numRef>
              <c:f>nova_budova!$B$26:$AP$26</c:f>
              <c:numCache>
                <c:formatCode>#\ ##0\ "Kč"</c:formatCode>
                <c:ptCount val="41"/>
                <c:pt idx="0">
                  <c:v>-188500000</c:v>
                </c:pt>
                <c:pt idx="1">
                  <c:v>-185387773.44999999</c:v>
                </c:pt>
                <c:pt idx="2">
                  <c:v>-181392922.2595</c:v>
                </c:pt>
                <c:pt idx="3">
                  <c:v>-176760315.57073</c:v>
                </c:pt>
                <c:pt idx="4">
                  <c:v>-171750548.92621008</c:v>
                </c:pt>
                <c:pt idx="5">
                  <c:v>-166640586.94879958</c:v>
                </c:pt>
                <c:pt idx="6">
                  <c:v>-161428425.73184091</c:v>
                </c:pt>
                <c:pt idx="7">
                  <c:v>-156112021.2905432</c:v>
                </c:pt>
                <c:pt idx="8">
                  <c:v>-150689288.76041946</c:v>
                </c:pt>
                <c:pt idx="9">
                  <c:v>-145158101.57969332</c:v>
                </c:pt>
                <c:pt idx="10">
                  <c:v>-139516290.65535253</c:v>
                </c:pt>
                <c:pt idx="11">
                  <c:v>-133761643.51252495</c:v>
                </c:pt>
                <c:pt idx="12">
                  <c:v>-127891903.42684087</c:v>
                </c:pt>
                <c:pt idx="13">
                  <c:v>-121904768.53944309</c:v>
                </c:pt>
                <c:pt idx="14">
                  <c:v>-115797890.95429735</c:v>
                </c:pt>
                <c:pt idx="15">
                  <c:v>-109568875.81744869</c:v>
                </c:pt>
                <c:pt idx="16">
                  <c:v>-103215280.37786303</c:v>
                </c:pt>
                <c:pt idx="17">
                  <c:v>-96734613.029485762</c:v>
                </c:pt>
                <c:pt idx="18">
                  <c:v>-90124332.334140822</c:v>
                </c:pt>
                <c:pt idx="19">
                  <c:v>-83381846.024889037</c:v>
                </c:pt>
                <c:pt idx="20">
                  <c:v>-76504509.989452243</c:v>
                </c:pt>
                <c:pt idx="21">
                  <c:v>-69489627.233306721</c:v>
                </c:pt>
                <c:pt idx="22">
                  <c:v>-62334446.822038218</c:v>
                </c:pt>
                <c:pt idx="23">
                  <c:v>-55036162.802544363</c:v>
                </c:pt>
                <c:pt idx="24">
                  <c:v>-47591913.102660663</c:v>
                </c:pt>
                <c:pt idx="25">
                  <c:v>-39998778.408779256</c:v>
                </c:pt>
                <c:pt idx="26">
                  <c:v>-32253781.021020256</c:v>
                </c:pt>
                <c:pt idx="27">
                  <c:v>-24353883.685506057</c:v>
                </c:pt>
                <c:pt idx="28">
                  <c:v>-16295988.403281579</c:v>
                </c:pt>
                <c:pt idx="29">
                  <c:v>-8076935.2154126018</c:v>
                </c:pt>
                <c:pt idx="30">
                  <c:v>306499.03621374822</c:v>
                </c:pt>
                <c:pt idx="31">
                  <c:v>8857601.9728726298</c:v>
                </c:pt>
                <c:pt idx="32">
                  <c:v>17579726.968264677</c:v>
                </c:pt>
                <c:pt idx="33">
                  <c:v>26476294.463564571</c:v>
                </c:pt>
                <c:pt idx="34">
                  <c:v>35550793.308770463</c:v>
                </c:pt>
                <c:pt idx="35">
                  <c:v>44806782.13088049</c:v>
                </c:pt>
                <c:pt idx="36">
                  <c:v>54247890.729432717</c:v>
                </c:pt>
                <c:pt idx="37">
                  <c:v>63877821.499955975</c:v>
                </c:pt>
                <c:pt idx="38">
                  <c:v>73700350.885889679</c:v>
                </c:pt>
                <c:pt idx="39">
                  <c:v>83719330.859542027</c:v>
                </c:pt>
                <c:pt idx="40">
                  <c:v>93938690.432667568</c:v>
                </c:pt>
              </c:numCache>
            </c:numRef>
          </c:val>
          <c:smooth val="0"/>
          <c:extLst>
            <c:ext xmlns:c16="http://schemas.microsoft.com/office/drawing/2014/chart" uri="{C3380CC4-5D6E-409C-BE32-E72D297353CC}">
              <c16:uniqueId val="{00000001-7A03-4E75-83BB-0C6B6D7683BC}"/>
            </c:ext>
          </c:extLst>
        </c:ser>
        <c:dLbls>
          <c:showLegendKey val="0"/>
          <c:showVal val="0"/>
          <c:showCatName val="0"/>
          <c:showSerName val="0"/>
          <c:showPercent val="0"/>
          <c:showBubbleSize val="0"/>
        </c:dLbls>
        <c:marker val="1"/>
        <c:smooth val="0"/>
        <c:axId val="145405056"/>
        <c:axId val="145406592"/>
      </c:lineChart>
      <c:catAx>
        <c:axId val="145405056"/>
        <c:scaling>
          <c:orientation val="minMax"/>
        </c:scaling>
        <c:delete val="0"/>
        <c:axPos val="b"/>
        <c:numFmt formatCode="General" sourceLinked="1"/>
        <c:majorTickMark val="none"/>
        <c:minorTickMark val="none"/>
        <c:tickLblPos val="low"/>
        <c:spPr>
          <a:noFill/>
          <a:ln w="9525" cap="flat" cmpd="sng" algn="ctr">
            <a:solidFill>
              <a:schemeClr val="tx1">
                <a:lumMod val="75000"/>
                <a:lumOff val="25000"/>
              </a:schemeClr>
            </a:solidFill>
            <a:round/>
          </a:ln>
          <a:effectLst/>
        </c:spPr>
        <c:txPr>
          <a:bodyPr rot="-60000000" spcFirstLastPara="1" vertOverflow="ellipsis" vert="horz" wrap="square" anchor="ctr" anchorCtr="1"/>
          <a:lstStyle/>
          <a:p>
            <a:pPr>
              <a:defRPr sz="11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cs-CZ"/>
          </a:p>
        </c:txPr>
        <c:crossAx val="145406592"/>
        <c:crosses val="autoZero"/>
        <c:auto val="1"/>
        <c:lblAlgn val="ctr"/>
        <c:lblOffset val="100"/>
        <c:noMultiLvlLbl val="0"/>
      </c:catAx>
      <c:valAx>
        <c:axId val="145406592"/>
        <c:scaling>
          <c:orientation val="minMax"/>
          <c:max val="100000000"/>
          <c:min val="-200000000"/>
        </c:scaling>
        <c:delete val="0"/>
        <c:axPos val="l"/>
        <c:majorGridlines>
          <c:spPr>
            <a:ln w="9525" cap="flat" cmpd="sng" algn="ctr">
              <a:solidFill>
                <a:schemeClr val="tx1">
                  <a:lumMod val="15000"/>
                  <a:lumOff val="85000"/>
                </a:schemeClr>
              </a:solidFill>
              <a:round/>
            </a:ln>
            <a:effectLst/>
          </c:spPr>
        </c:majorGridlines>
        <c:numFmt formatCode="#,##0\ &quot;Kč&quot;" sourceLinked="0"/>
        <c:majorTickMark val="none"/>
        <c:minorTickMark val="none"/>
        <c:tickLblPos val="nextTo"/>
        <c:spPr>
          <a:noFill/>
          <a:ln>
            <a:noFill/>
          </a:ln>
          <a:effectLst/>
        </c:spPr>
        <c:txPr>
          <a:bodyPr rot="-60000000" spcFirstLastPara="1" vertOverflow="ellipsis" vert="horz" wrap="square" anchor="ctr" anchorCtr="1"/>
          <a:lstStyle/>
          <a:p>
            <a:pPr>
              <a:defRPr sz="11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cs-CZ"/>
          </a:p>
        </c:txPr>
        <c:crossAx val="145405056"/>
        <c:crosses val="autoZero"/>
        <c:crossBetween val="between"/>
      </c:valAx>
      <c:spPr>
        <a:noFill/>
        <a:ln>
          <a:noFill/>
        </a:ln>
        <a:effectLst/>
      </c:spPr>
    </c:plotArea>
    <c:legend>
      <c:legendPos val="b"/>
      <c:overlay val="0"/>
      <c:spPr>
        <a:noFill/>
        <a:ln>
          <a:noFill/>
        </a:ln>
        <a:effectLst/>
      </c:spPr>
      <c:txPr>
        <a:bodyPr rot="0" spcFirstLastPara="1" vertOverflow="ellipsis" vert="horz" wrap="square" anchor="ctr" anchorCtr="1"/>
        <a:lstStyle/>
        <a:p>
          <a:pPr>
            <a:defRPr sz="1100" b="0" i="0" u="none" strike="noStrike" kern="1200" baseline="0">
              <a:solidFill>
                <a:schemeClr val="tx1"/>
              </a:solidFill>
              <a:latin typeface="Segoe UI" panose="020B0502040204020203" pitchFamily="34" charset="0"/>
              <a:ea typeface="+mn-ea"/>
              <a:cs typeface="Segoe UI" panose="020B0502040204020203" pitchFamily="34" charset="0"/>
            </a:defRPr>
          </a:pPr>
          <a:endParaRPr lang="cs-CZ"/>
        </a:p>
      </c:txPr>
    </c:legend>
    <c:plotVisOnly val="1"/>
    <c:dispBlanksAs val="gap"/>
    <c:extLst>
      <c:ext xmlns:c16r3="http://schemas.microsoft.com/office/drawing/2017/03/chart" uri="{56B9EC1D-385E-4148-901F-78D8002777C0}">
        <c16r3:dataDisplayOptions16>
          <c16r3:dispNaAsBlank val="1"/>
        </c16r3:dataDisplayOptions16>
      </c:ext>
    </c:extLst>
    <c:showDLblsOverMax val="0"/>
  </c:chart>
  <c:spPr>
    <a:noFill/>
    <a:ln>
      <a:noFill/>
    </a:ln>
    <a:effectLst/>
  </c:spPr>
  <c:txPr>
    <a:bodyPr/>
    <a:lstStyle/>
    <a:p>
      <a:pPr>
        <a:defRPr sz="1100">
          <a:solidFill>
            <a:schemeClr val="tx1"/>
          </a:solidFill>
          <a:latin typeface="Segoe UI" panose="020B0502040204020203" pitchFamily="34" charset="0"/>
          <a:cs typeface="Segoe UI" panose="020B0502040204020203" pitchFamily="34" charset="0"/>
        </a:defRPr>
      </a:pPr>
      <a:endParaRPr lang="cs-CZ"/>
    </a:p>
  </c:txPr>
  <c:externalData r:id="rId1">
    <c:autoUpdate val="0"/>
  </c:externalData>
</c:chartSpace>
</file>

<file path=ppt/charts/colors1.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colors2.xml><?xml version="1.0" encoding="utf-8"?>
<cs:colorStyle xmlns:cs="http://schemas.microsoft.com/office/drawing/2012/chartStyle" xmlns:a="http://schemas.openxmlformats.org/drawingml/2006/main" meth="cycle" id="10">
  <a:schemeClr val="accent1"/>
  <a:schemeClr val="accent2"/>
  <a:schemeClr val="accent3"/>
  <a:schemeClr val="accent4"/>
  <a:schemeClr val="accent5"/>
  <a:schemeClr val="accent6"/>
  <cs:variation/>
  <cs:variation>
    <a:lumMod val="60000"/>
  </cs:variation>
  <cs:variation>
    <a:lumMod val="80000"/>
    <a:lumOff val="20000"/>
  </cs:variation>
  <cs:variation>
    <a:lumMod val="80000"/>
  </cs:variation>
  <cs:variation>
    <a:lumMod val="60000"/>
    <a:lumOff val="40000"/>
  </cs:variation>
  <cs:variation>
    <a:lumMod val="50000"/>
  </cs:variation>
  <cs:variation>
    <a:lumMod val="70000"/>
    <a:lumOff val="30000"/>
  </cs:variation>
  <cs:variation>
    <a:lumMod val="70000"/>
  </cs:variation>
  <cs:variation>
    <a:lumMod val="50000"/>
    <a:lumOff val="50000"/>
  </cs:variation>
</cs:colorStyle>
</file>

<file path=ppt/charts/style1.xml><?xml version="1.0" encoding="utf-8"?>
<cs:chartStyle xmlns:cs="http://schemas.microsoft.com/office/drawing/2012/chartStyle" xmlns:a="http://schemas.openxmlformats.org/drawingml/2006/main" id="251">
  <cs:axisTitle>
    <cs:lnRef idx="0"/>
    <cs:fillRef idx="0"/>
    <cs:effectRef idx="0"/>
    <cs:fontRef idx="minor">
      <a:schemeClr val="tx1">
        <a:lumMod val="65000"/>
        <a:lumOff val="35000"/>
      </a:schemeClr>
    </cs:fontRef>
    <cs:defRPr sz="133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1197"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197" kern="1200"/>
  </cs:chartArea>
  <cs:dataLabel>
    <cs:lnRef idx="0"/>
    <cs:fillRef idx="0"/>
    <cs:effectRef idx="0"/>
    <cs:fontRef idx="minor">
      <a:schemeClr val="tx1">
        <a:lumMod val="75000"/>
        <a:lumOff val="25000"/>
      </a:schemeClr>
    </cs:fontRef>
    <cs:defRPr sz="1197"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1197"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spPr>
      <a:ln w="19050">
        <a:solidFill>
          <a:schemeClr val="lt1"/>
        </a:solidFill>
      </a:ln>
    </cs:spPr>
  </cs:dataPoint>
  <cs:dataPoint3D>
    <cs:lnRef idx="0"/>
    <cs:fillRef idx="1">
      <cs:styleClr val="auto"/>
    </cs:fillRef>
    <cs:effectRef idx="0"/>
    <cs:fontRef idx="minor">
      <a:schemeClr val="tx1"/>
    </cs:fontRef>
    <cs:spPr>
      <a:ln w="25400">
        <a:solidFill>
          <a:schemeClr val="lt1"/>
        </a:solidFill>
      </a:ln>
    </cs:spPr>
  </cs:dataPoint3D>
  <cs:dataPointLine>
    <cs:lnRef idx="0">
      <cs:styleClr val="auto"/>
    </cs:lnRef>
    <cs:fillRef idx="0"/>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0"/>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1197" kern="1200"/>
  </cs:dataTable>
  <cs:downBar>
    <cs:lnRef idx="0"/>
    <cs:fillRef idx="0"/>
    <cs:effectRef idx="0"/>
    <cs:fontRef idx="minor">
      <a:schemeClr val="tx1"/>
    </cs:fontRef>
    <cs:spPr>
      <a:solidFill>
        <a:schemeClr val="dk1">
          <a:lumMod val="75000"/>
          <a:lumOff val="25000"/>
        </a:schemeClr>
      </a:solidFill>
      <a:ln w="9525" cap="flat" cmpd="sng" algn="ctr">
        <a:solidFill>
          <a:schemeClr val="tx1">
            <a:lumMod val="65000"/>
            <a:lumOff val="35000"/>
          </a:schemeClr>
        </a:solidFill>
        <a:round/>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50000"/>
            <a:lumOff val="50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1197"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1197"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862"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1197" kern="1200"/>
  </cs:trendlineLabel>
  <cs:upBar>
    <cs:lnRef idx="0"/>
    <cs:fillRef idx="0"/>
    <cs:effectRef idx="0"/>
    <cs:fontRef idx="minor">
      <a:schemeClr val="tx1"/>
    </cs:fontRef>
    <cs:spPr>
      <a:solidFill>
        <a:schemeClr val="lt1"/>
      </a:solidFill>
      <a:ln w="9525" cap="flat" cmpd="sng" algn="ctr">
        <a:solidFill>
          <a:schemeClr val="tx1">
            <a:lumMod val="65000"/>
            <a:lumOff val="35000"/>
          </a:schemeClr>
        </a:solidFill>
        <a:round/>
      </a:ln>
    </cs:spPr>
  </cs:upBar>
  <cs:valueAxis>
    <cs:lnRef idx="0"/>
    <cs:fillRef idx="0"/>
    <cs:effectRef idx="0"/>
    <cs:fontRef idx="minor">
      <a:schemeClr val="tx1">
        <a:lumMod val="65000"/>
        <a:lumOff val="35000"/>
      </a:schemeClr>
    </cs:fontRef>
    <cs:defRPr sz="1197" kern="1200"/>
  </cs:valueAxis>
  <cs:wall>
    <cs:lnRef idx="0"/>
    <cs:fillRef idx="0"/>
    <cs:effectRef idx="0"/>
    <cs:fontRef idx="minor">
      <a:schemeClr val="tx1"/>
    </cs:fontRef>
    <cs:spPr>
      <a:noFill/>
      <a:ln>
        <a:noFill/>
      </a:ln>
    </cs:spPr>
  </cs:wall>
</cs:chartStyle>
</file>

<file path=ppt/charts/style2.xml><?xml version="1.0" encoding="utf-8"?>
<cs:chartStyle xmlns:cs="http://schemas.microsoft.com/office/drawing/2012/chartStyle" xmlns:a="http://schemas.openxmlformats.org/drawingml/2006/main" id="201">
  <cs:axisTitle>
    <cs:lnRef idx="0"/>
    <cs:fillRef idx="0"/>
    <cs:effectRef idx="0"/>
    <cs:fontRef idx="minor">
      <a:schemeClr val="tx1">
        <a:lumMod val="65000"/>
        <a:lumOff val="35000"/>
      </a:schemeClr>
    </cs:fontRef>
    <cs:defRPr sz="1000" kern="1200"/>
  </cs:axisTitle>
  <cs:categoryAxis>
    <cs:lnRef idx="0"/>
    <cs:fillRef idx="0"/>
    <cs:effectRef idx="0"/>
    <cs:fontRef idx="minor">
      <a:schemeClr val="tx1">
        <a:lumMod val="65000"/>
        <a:lumOff val="35000"/>
      </a:schemeClr>
    </cs:fontRef>
    <cs:spPr>
      <a:ln w="9525" cap="flat" cmpd="sng" algn="ctr">
        <a:solidFill>
          <a:schemeClr val="tx1">
            <a:lumMod val="15000"/>
            <a:lumOff val="85000"/>
          </a:schemeClr>
        </a:solidFill>
        <a:round/>
      </a:ln>
    </cs:spPr>
    <cs:defRPr sz="900" kern="1200"/>
  </cs:categoryAxis>
  <cs:chartArea mods="allowNoFillOverride allowNoLineOverride">
    <cs:lnRef idx="0"/>
    <cs:fillRef idx="0"/>
    <cs:effectRef idx="0"/>
    <cs:fontRef idx="minor">
      <a:schemeClr val="tx1"/>
    </cs:fontRef>
    <cs:spPr>
      <a:solidFill>
        <a:schemeClr val="bg1"/>
      </a:solidFill>
      <a:ln w="9525" cap="flat" cmpd="sng" algn="ctr">
        <a:solidFill>
          <a:schemeClr val="tx1">
            <a:lumMod val="15000"/>
            <a:lumOff val="85000"/>
          </a:schemeClr>
        </a:solidFill>
        <a:round/>
      </a:ln>
    </cs:spPr>
    <cs:defRPr sz="1000" kern="1200"/>
  </cs:chartArea>
  <cs:dataLabel>
    <cs:lnRef idx="0"/>
    <cs:fillRef idx="0"/>
    <cs:effectRef idx="0"/>
    <cs:fontRef idx="minor">
      <a:schemeClr val="tx1">
        <a:lumMod val="75000"/>
        <a:lumOff val="25000"/>
      </a:schemeClr>
    </cs:fontRef>
    <cs:defRPr sz="900" kern="1200"/>
  </cs:dataLabel>
  <cs:dataLabelCallout>
    <cs:lnRef idx="0"/>
    <cs:fillRef idx="0"/>
    <cs:effectRef idx="0"/>
    <cs:fontRef idx="minor">
      <a:schemeClr val="dk1">
        <a:lumMod val="65000"/>
        <a:lumOff val="35000"/>
      </a:schemeClr>
    </cs:fontRef>
    <cs:spPr>
      <a:solidFill>
        <a:schemeClr val="lt1"/>
      </a:solidFill>
      <a:ln>
        <a:solidFill>
          <a:schemeClr val="dk1">
            <a:lumMod val="25000"/>
            <a:lumOff val="75000"/>
          </a:schemeClr>
        </a:solidFill>
      </a:ln>
    </cs:spPr>
    <cs:defRPr sz="900" kern="1200"/>
    <cs:bodyPr rot="0" spcFirstLastPara="1" vertOverflow="clip" horzOverflow="clip" vert="horz" wrap="square" lIns="36576" tIns="18288" rIns="36576" bIns="18288" anchor="ctr" anchorCtr="1">
      <a:spAutoFit/>
    </cs:bodyPr>
  </cs:dataLabelCallout>
  <cs:dataPoint>
    <cs:lnRef idx="0"/>
    <cs:fillRef idx="1">
      <cs:styleClr val="auto"/>
    </cs:fillRef>
    <cs:effectRef idx="0"/>
    <cs:fontRef idx="minor">
      <a:schemeClr val="tx1"/>
    </cs:fontRef>
  </cs:dataPoint>
  <cs:dataPoint3D>
    <cs:lnRef idx="0"/>
    <cs:fillRef idx="1">
      <cs:styleClr val="auto"/>
    </cs:fillRef>
    <cs:effectRef idx="0"/>
    <cs:fontRef idx="minor">
      <a:schemeClr val="tx1"/>
    </cs:fontRef>
  </cs:dataPoint3D>
  <cs:dataPointLine>
    <cs:lnRef idx="0">
      <cs:styleClr val="auto"/>
    </cs:lnRef>
    <cs:fillRef idx="1"/>
    <cs:effectRef idx="0"/>
    <cs:fontRef idx="minor">
      <a:schemeClr val="tx1"/>
    </cs:fontRef>
    <cs:spPr>
      <a:ln w="28575" cap="rnd">
        <a:solidFill>
          <a:schemeClr val="phClr"/>
        </a:solidFill>
        <a:round/>
      </a:ln>
    </cs:spPr>
  </cs:dataPointLine>
  <cs:dataPointMarker>
    <cs:lnRef idx="0">
      <cs:styleClr val="auto"/>
    </cs:lnRef>
    <cs:fillRef idx="1">
      <cs:styleClr val="auto"/>
    </cs:fillRef>
    <cs:effectRef idx="0"/>
    <cs:fontRef idx="minor">
      <a:schemeClr val="tx1"/>
    </cs:fontRef>
    <cs:spPr>
      <a:ln w="9525">
        <a:solidFill>
          <a:schemeClr val="phClr"/>
        </a:solidFill>
      </a:ln>
    </cs:spPr>
  </cs:dataPointMarker>
  <cs:dataPointMarkerLayout symbol="circle" size="5"/>
  <cs:dataPointWireframe>
    <cs:lnRef idx="0">
      <cs:styleClr val="auto"/>
    </cs:lnRef>
    <cs:fillRef idx="1"/>
    <cs:effectRef idx="0"/>
    <cs:fontRef idx="minor">
      <a:schemeClr val="tx1"/>
    </cs:fontRef>
    <cs:spPr>
      <a:ln w="9525" cap="rnd">
        <a:solidFill>
          <a:schemeClr val="phClr"/>
        </a:solidFill>
        <a:round/>
      </a:ln>
    </cs:spPr>
  </cs:dataPointWireframe>
  <cs:dataTable>
    <cs:lnRef idx="0"/>
    <cs:fillRef idx="0"/>
    <cs:effectRef idx="0"/>
    <cs:fontRef idx="minor">
      <a:schemeClr val="tx1">
        <a:lumMod val="65000"/>
        <a:lumOff val="35000"/>
      </a:schemeClr>
    </cs:fontRef>
    <cs:spPr>
      <a:noFill/>
      <a:ln w="9525" cap="flat" cmpd="sng" algn="ctr">
        <a:solidFill>
          <a:schemeClr val="tx1">
            <a:lumMod val="15000"/>
            <a:lumOff val="85000"/>
          </a:schemeClr>
        </a:solidFill>
        <a:round/>
      </a:ln>
    </cs:spPr>
    <cs:defRPr sz="900" kern="1200"/>
  </cs:dataTable>
  <cs:downBar>
    <cs:lnRef idx="0"/>
    <cs:fillRef idx="0"/>
    <cs:effectRef idx="0"/>
    <cs:fontRef idx="minor">
      <a:schemeClr val="dk1"/>
    </cs:fontRef>
    <cs:spPr>
      <a:solidFill>
        <a:schemeClr val="dk1">
          <a:lumMod val="65000"/>
          <a:lumOff val="35000"/>
        </a:schemeClr>
      </a:solidFill>
      <a:ln w="9525">
        <a:solidFill>
          <a:schemeClr val="tx1">
            <a:lumMod val="65000"/>
            <a:lumOff val="35000"/>
          </a:schemeClr>
        </a:solidFill>
      </a:ln>
    </cs:spPr>
  </cs:downBar>
  <cs:dropLine>
    <cs:lnRef idx="0"/>
    <cs:fillRef idx="0"/>
    <cs:effectRef idx="0"/>
    <cs:fontRef idx="minor">
      <a:schemeClr val="tx1"/>
    </cs:fontRef>
    <cs:spPr>
      <a:ln w="9525" cap="flat" cmpd="sng" algn="ctr">
        <a:solidFill>
          <a:schemeClr val="tx1">
            <a:lumMod val="35000"/>
            <a:lumOff val="65000"/>
          </a:schemeClr>
        </a:solidFill>
        <a:round/>
      </a:ln>
    </cs:spPr>
  </cs:dropLine>
  <cs:errorBar>
    <cs:lnRef idx="0"/>
    <cs:fillRef idx="0"/>
    <cs:effectRef idx="0"/>
    <cs:fontRef idx="minor">
      <a:schemeClr val="tx1"/>
    </cs:fontRef>
    <cs:spPr>
      <a:ln w="9525" cap="flat" cmpd="sng" algn="ctr">
        <a:solidFill>
          <a:schemeClr val="tx1">
            <a:lumMod val="65000"/>
            <a:lumOff val="35000"/>
          </a:schemeClr>
        </a:solidFill>
        <a:round/>
      </a:ln>
    </cs:spPr>
  </cs:errorBar>
  <cs:floor>
    <cs:lnRef idx="0"/>
    <cs:fillRef idx="0"/>
    <cs:effectRef idx="0"/>
    <cs:fontRef idx="minor">
      <a:schemeClr val="tx1"/>
    </cs:fontRef>
    <cs:spPr>
      <a:noFill/>
      <a:ln>
        <a:noFill/>
      </a:ln>
    </cs:spPr>
  </cs:floor>
  <cs:gridlineMajor>
    <cs:lnRef idx="0"/>
    <cs:fillRef idx="0"/>
    <cs:effectRef idx="0"/>
    <cs:fontRef idx="minor">
      <a:schemeClr val="tx1"/>
    </cs:fontRef>
    <cs:spPr>
      <a:ln w="9525" cap="flat" cmpd="sng" algn="ctr">
        <a:solidFill>
          <a:schemeClr val="tx1">
            <a:lumMod val="15000"/>
            <a:lumOff val="85000"/>
          </a:schemeClr>
        </a:solidFill>
        <a:round/>
      </a:ln>
    </cs:spPr>
  </cs:gridlineMajor>
  <cs:gridlineMinor>
    <cs:lnRef idx="0"/>
    <cs:fillRef idx="0"/>
    <cs:effectRef idx="0"/>
    <cs:fontRef idx="minor">
      <a:schemeClr val="tx1"/>
    </cs:fontRef>
    <cs:spPr>
      <a:ln w="9525" cap="flat" cmpd="sng" algn="ctr">
        <a:solidFill>
          <a:schemeClr val="tx1">
            <a:lumMod val="5000"/>
            <a:lumOff val="95000"/>
          </a:schemeClr>
        </a:solidFill>
        <a:round/>
      </a:ln>
    </cs:spPr>
  </cs:gridlineMinor>
  <cs:hiLoLine>
    <cs:lnRef idx="0"/>
    <cs:fillRef idx="0"/>
    <cs:effectRef idx="0"/>
    <cs:fontRef idx="minor">
      <a:schemeClr val="tx1"/>
    </cs:fontRef>
    <cs:spPr>
      <a:ln w="9525" cap="flat" cmpd="sng" algn="ctr">
        <a:solidFill>
          <a:schemeClr val="tx1">
            <a:lumMod val="75000"/>
            <a:lumOff val="25000"/>
          </a:schemeClr>
        </a:solidFill>
        <a:round/>
      </a:ln>
    </cs:spPr>
  </cs:hiLoLine>
  <cs:leaderLine>
    <cs:lnRef idx="0"/>
    <cs:fillRef idx="0"/>
    <cs:effectRef idx="0"/>
    <cs:fontRef idx="minor">
      <a:schemeClr val="tx1"/>
    </cs:fontRef>
    <cs:spPr>
      <a:ln w="9525" cap="flat" cmpd="sng" algn="ctr">
        <a:solidFill>
          <a:schemeClr val="tx1">
            <a:lumMod val="35000"/>
            <a:lumOff val="65000"/>
          </a:schemeClr>
        </a:solidFill>
        <a:round/>
      </a:ln>
    </cs:spPr>
  </cs:leaderLine>
  <cs:legend>
    <cs:lnRef idx="0"/>
    <cs:fillRef idx="0"/>
    <cs:effectRef idx="0"/>
    <cs:fontRef idx="minor">
      <a:schemeClr val="tx1">
        <a:lumMod val="65000"/>
        <a:lumOff val="35000"/>
      </a:schemeClr>
    </cs:fontRef>
    <cs:defRPr sz="900" kern="1200"/>
  </cs:legend>
  <cs:plotArea mods="allowNoFillOverride allowNoLineOverride">
    <cs:lnRef idx="0"/>
    <cs:fillRef idx="0"/>
    <cs:effectRef idx="0"/>
    <cs:fontRef idx="minor">
      <a:schemeClr val="tx1"/>
    </cs:fontRef>
  </cs:plotArea>
  <cs:plotArea3D mods="allowNoFillOverride allowNoLineOverride">
    <cs:lnRef idx="0"/>
    <cs:fillRef idx="0"/>
    <cs:effectRef idx="0"/>
    <cs:fontRef idx="minor">
      <a:schemeClr val="tx1"/>
    </cs:fontRef>
  </cs:plotArea3D>
  <cs:seriesAxis>
    <cs:lnRef idx="0"/>
    <cs:fillRef idx="0"/>
    <cs:effectRef idx="0"/>
    <cs:fontRef idx="minor">
      <a:schemeClr val="tx1">
        <a:lumMod val="65000"/>
        <a:lumOff val="35000"/>
      </a:schemeClr>
    </cs:fontRef>
    <cs:defRPr sz="900" kern="1200"/>
  </cs:seriesAxis>
  <cs:seriesLine>
    <cs:lnRef idx="0"/>
    <cs:fillRef idx="0"/>
    <cs:effectRef idx="0"/>
    <cs:fontRef idx="minor">
      <a:schemeClr val="tx1"/>
    </cs:fontRef>
    <cs:spPr>
      <a:ln w="9525" cap="flat" cmpd="sng" algn="ctr">
        <a:solidFill>
          <a:schemeClr val="tx1">
            <a:lumMod val="35000"/>
            <a:lumOff val="65000"/>
          </a:schemeClr>
        </a:solidFill>
        <a:round/>
      </a:ln>
    </cs:spPr>
  </cs:seriesLine>
  <cs:title>
    <cs:lnRef idx="0"/>
    <cs:fillRef idx="0"/>
    <cs:effectRef idx="0"/>
    <cs:fontRef idx="minor">
      <a:schemeClr val="tx1">
        <a:lumMod val="65000"/>
        <a:lumOff val="35000"/>
      </a:schemeClr>
    </cs:fontRef>
    <cs:defRPr sz="1400" b="0" kern="1200" spc="0" baseline="0"/>
  </cs:title>
  <cs:trendline>
    <cs:lnRef idx="0">
      <cs:styleClr val="auto"/>
    </cs:lnRef>
    <cs:fillRef idx="0"/>
    <cs:effectRef idx="0"/>
    <cs:fontRef idx="minor">
      <a:schemeClr val="tx1"/>
    </cs:fontRef>
    <cs:spPr>
      <a:ln w="19050" cap="rnd">
        <a:solidFill>
          <a:schemeClr val="phClr"/>
        </a:solidFill>
        <a:prstDash val="sysDot"/>
      </a:ln>
    </cs:spPr>
  </cs:trendline>
  <cs:trendlineLabel>
    <cs:lnRef idx="0"/>
    <cs:fillRef idx="0"/>
    <cs:effectRef idx="0"/>
    <cs:fontRef idx="minor">
      <a:schemeClr val="tx1">
        <a:lumMod val="65000"/>
        <a:lumOff val="35000"/>
      </a:schemeClr>
    </cs:fontRef>
    <cs:defRPr sz="900" kern="1200"/>
  </cs:trendlineLabel>
  <cs:upBar>
    <cs:lnRef idx="0"/>
    <cs:fillRef idx="0"/>
    <cs:effectRef idx="0"/>
    <cs:fontRef idx="minor">
      <a:schemeClr val="dk1"/>
    </cs:fontRef>
    <cs:spPr>
      <a:solidFill>
        <a:schemeClr val="lt1"/>
      </a:solidFill>
      <a:ln w="9525">
        <a:solidFill>
          <a:schemeClr val="tx1">
            <a:lumMod val="15000"/>
            <a:lumOff val="85000"/>
          </a:schemeClr>
        </a:solidFill>
      </a:ln>
    </cs:spPr>
  </cs:upBar>
  <cs:valueAxis>
    <cs:lnRef idx="0"/>
    <cs:fillRef idx="0"/>
    <cs:effectRef idx="0"/>
    <cs:fontRef idx="minor">
      <a:schemeClr val="tx1">
        <a:lumMod val="65000"/>
        <a:lumOff val="35000"/>
      </a:schemeClr>
    </cs:fontRef>
    <cs:defRPr sz="900" kern="1200"/>
  </cs:valueAxis>
  <cs:wall>
    <cs:lnRef idx="0"/>
    <cs:fillRef idx="0"/>
    <cs:effectRef idx="0"/>
    <cs:fontRef idx="minor">
      <a:schemeClr val="tx1"/>
    </cs:fontRef>
    <cs:spPr>
      <a:noFill/>
      <a:ln>
        <a:noFill/>
      </a:ln>
    </cs:spPr>
  </cs:wall>
</cs:chartStyle>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a:extLst>
              <a:ext uri="{FF2B5EF4-FFF2-40B4-BE49-F238E27FC236}">
                <a16:creationId xmlns:a16="http://schemas.microsoft.com/office/drawing/2014/main" id="{6E21F5FB-8528-5C73-6E5A-2310A10DCC16}"/>
              </a:ext>
            </a:extLst>
          </p:cNvPr>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a:extLst>
              <a:ext uri="{FF2B5EF4-FFF2-40B4-BE49-F238E27FC236}">
                <a16:creationId xmlns:a16="http://schemas.microsoft.com/office/drawing/2014/main" id="{1CD8A543-2AA1-C26A-FE09-49CDC2754ABE}"/>
              </a:ext>
            </a:extLst>
          </p:cNvPr>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DEE262A9-9905-4DB1-955F-820DA9AA1D6E}" type="datetimeFigureOut">
              <a:rPr lang="cs-CZ" smtClean="0"/>
              <a:pPr/>
              <a:t>22.06.2025</a:t>
            </a:fld>
            <a:endParaRPr lang="cs-CZ" dirty="0"/>
          </a:p>
        </p:txBody>
      </p:sp>
      <p:sp>
        <p:nvSpPr>
          <p:cNvPr id="4" name="Zástupný symbol pro zápatí 3">
            <a:extLst>
              <a:ext uri="{FF2B5EF4-FFF2-40B4-BE49-F238E27FC236}">
                <a16:creationId xmlns:a16="http://schemas.microsoft.com/office/drawing/2014/main" id="{88B93D4D-7139-A0EE-B040-730C55BF2A48}"/>
              </a:ext>
            </a:extLst>
          </p:cNvPr>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dirty="0"/>
          </a:p>
        </p:txBody>
      </p:sp>
      <p:sp>
        <p:nvSpPr>
          <p:cNvPr id="5" name="Zástupný symbol pro číslo snímku 4">
            <a:extLst>
              <a:ext uri="{FF2B5EF4-FFF2-40B4-BE49-F238E27FC236}">
                <a16:creationId xmlns:a16="http://schemas.microsoft.com/office/drawing/2014/main" id="{5130C15B-3A3C-F77E-3B37-957CA59BEA2B}"/>
              </a:ext>
            </a:extLst>
          </p:cNvPr>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CBD64BDD-780B-4842-974B-59213786CE93}" type="slidenum">
              <a:rPr lang="cs-CZ" smtClean="0"/>
              <a:pPr/>
              <a:t>‹#›</a:t>
            </a:fld>
            <a:endParaRPr lang="cs-CZ" dirty="0"/>
          </a:p>
        </p:txBody>
      </p:sp>
    </p:spTree>
    <p:extLst>
      <p:ext uri="{BB962C8B-B14F-4D97-AF65-F5344CB8AC3E}">
        <p14:creationId xmlns:p14="http://schemas.microsoft.com/office/powerpoint/2010/main" val="2462689338"/>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Zástupný symbol pro záhlaví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cs-CZ" dirty="0"/>
          </a:p>
        </p:txBody>
      </p:sp>
      <p:sp>
        <p:nvSpPr>
          <p:cNvPr id="3" name="Zástupný symbol pro datum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F1AFDE88-0F39-49CC-9A66-383418ED8DBD}" type="datetimeFigureOut">
              <a:rPr lang="cs-CZ" smtClean="0"/>
              <a:pPr/>
              <a:t>22.06.2025</a:t>
            </a:fld>
            <a:endParaRPr lang="cs-CZ" dirty="0"/>
          </a:p>
        </p:txBody>
      </p:sp>
      <p:sp>
        <p:nvSpPr>
          <p:cNvPr id="4" name="Zástupný symbol pro obrázek snímku 3"/>
          <p:cNvSpPr>
            <a:spLocks noGrp="1" noRot="1" noChangeAspect="1"/>
          </p:cNvSpPr>
          <p:nvPr>
            <p:ph type="sldImg" idx="2"/>
          </p:nvPr>
        </p:nvSpPr>
        <p:spPr>
          <a:xfrm>
            <a:off x="1200150" y="1143000"/>
            <a:ext cx="4457700" cy="3086100"/>
          </a:xfrm>
          <a:prstGeom prst="rect">
            <a:avLst/>
          </a:prstGeom>
          <a:noFill/>
          <a:ln w="12700">
            <a:solidFill>
              <a:prstClr val="black"/>
            </a:solidFill>
          </a:ln>
        </p:spPr>
        <p:txBody>
          <a:bodyPr vert="horz" lIns="91440" tIns="45720" rIns="91440" bIns="45720" rtlCol="0" anchor="ctr"/>
          <a:lstStyle/>
          <a:p>
            <a:endParaRPr lang="cs-CZ" dirty="0"/>
          </a:p>
        </p:txBody>
      </p:sp>
      <p:sp>
        <p:nvSpPr>
          <p:cNvPr id="5" name="Zástupný symbol pro poznámky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cs-CZ"/>
              <a:t>Po kliknutí můžete upravovat styly textu v předloze.</a:t>
            </a:r>
          </a:p>
          <a:p>
            <a:pPr lvl="1"/>
            <a:r>
              <a:rPr lang="cs-CZ"/>
              <a:t>Druhá úroveň</a:t>
            </a:r>
          </a:p>
          <a:p>
            <a:pPr lvl="2"/>
            <a:r>
              <a:rPr lang="cs-CZ"/>
              <a:t>Třetí úroveň</a:t>
            </a:r>
          </a:p>
          <a:p>
            <a:pPr lvl="3"/>
            <a:r>
              <a:rPr lang="cs-CZ"/>
              <a:t>Čtvrtá úroveň</a:t>
            </a:r>
          </a:p>
          <a:p>
            <a:pPr lvl="4"/>
            <a:r>
              <a:rPr lang="cs-CZ"/>
              <a:t>Pátá úroveň</a:t>
            </a:r>
          </a:p>
        </p:txBody>
      </p:sp>
      <p:sp>
        <p:nvSpPr>
          <p:cNvPr id="6" name="Zástupný symbol pro zápatí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cs-CZ" dirty="0"/>
          </a:p>
        </p:txBody>
      </p:sp>
      <p:sp>
        <p:nvSpPr>
          <p:cNvPr id="7" name="Zástupný symbol pro číslo snímku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EDBE538E-C164-4DE1-AB36-FD26CAAEF73D}" type="slidenum">
              <a:rPr lang="cs-CZ" smtClean="0"/>
              <a:pPr/>
              <a:t>‹#›</a:t>
            </a:fld>
            <a:endParaRPr lang="cs-CZ" dirty="0"/>
          </a:p>
        </p:txBody>
      </p:sp>
    </p:spTree>
    <p:extLst>
      <p:ext uri="{BB962C8B-B14F-4D97-AF65-F5344CB8AC3E}">
        <p14:creationId xmlns:p14="http://schemas.microsoft.com/office/powerpoint/2010/main" val="135198139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image" Target="../media/image3.jpeg"/><Relationship Id="rId1" Type="http://schemas.openxmlformats.org/officeDocument/2006/relationships/slideMaster" Target="../slideMasters/slideMaster1.xml"/><Relationship Id="rId4" Type="http://schemas.openxmlformats.org/officeDocument/2006/relationships/image" Target="../media/image2.png"/></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Vlastní rozložení">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873E0447-612B-47A0-9C35-FF5AD6246035}"/>
              </a:ext>
            </a:extLst>
          </p:cNvPr>
          <p:cNvSpPr>
            <a:spLocks noGrp="1"/>
          </p:cNvSpPr>
          <p:nvPr>
            <p:ph type="title"/>
          </p:nvPr>
        </p:nvSpPr>
        <p:spPr/>
        <p:txBody>
          <a:bodyPr/>
          <a:lstStyle/>
          <a:p>
            <a:r>
              <a:rPr lang="cs-CZ" dirty="0"/>
              <a:t>Kliknutím lze upravit styl.</a:t>
            </a:r>
          </a:p>
        </p:txBody>
      </p:sp>
    </p:spTree>
    <p:extLst>
      <p:ext uri="{BB962C8B-B14F-4D97-AF65-F5344CB8AC3E}">
        <p14:creationId xmlns:p14="http://schemas.microsoft.com/office/powerpoint/2010/main" val="1244320349"/>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1_Vlastní rozložení">
    <p:spTree>
      <p:nvGrpSpPr>
        <p:cNvPr id="1" name=""/>
        <p:cNvGrpSpPr/>
        <p:nvPr/>
      </p:nvGrpSpPr>
      <p:grpSpPr>
        <a:xfrm>
          <a:off x="0" y="0"/>
          <a:ext cx="0" cy="0"/>
          <a:chOff x="0" y="0"/>
          <a:chExt cx="0" cy="0"/>
        </a:xfrm>
      </p:grpSpPr>
      <p:pic>
        <p:nvPicPr>
          <p:cNvPr id="10" name="Obrázek 9" descr="Obsah obrázku venku, mrak, obloha, budova&#10;&#10;Obsah vygenerovaný umělou inteligencí může být nesprávný.">
            <a:extLst>
              <a:ext uri="{FF2B5EF4-FFF2-40B4-BE49-F238E27FC236}">
                <a16:creationId xmlns:a16="http://schemas.microsoft.com/office/drawing/2014/main" id="{04EA4206-6677-11BA-B330-B66AE3F68A11}"/>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0" y="0"/>
            <a:ext cx="9906000" cy="6858000"/>
          </a:xfrm>
          <a:prstGeom prst="rect">
            <a:avLst/>
          </a:prstGeom>
        </p:spPr>
      </p:pic>
      <p:sp>
        <p:nvSpPr>
          <p:cNvPr id="2" name="Obdélník 1">
            <a:extLst>
              <a:ext uri="{FF2B5EF4-FFF2-40B4-BE49-F238E27FC236}">
                <a16:creationId xmlns:a16="http://schemas.microsoft.com/office/drawing/2014/main" id="{E7AD5D88-0303-42BA-A708-8B5D736B22D6}"/>
              </a:ext>
            </a:extLst>
          </p:cNvPr>
          <p:cNvSpPr/>
          <p:nvPr userDrawn="1"/>
        </p:nvSpPr>
        <p:spPr>
          <a:xfrm>
            <a:off x="0" y="0"/>
            <a:ext cx="9914965" cy="6858000"/>
          </a:xfrm>
          <a:prstGeom prst="rect">
            <a:avLst/>
          </a:prstGeom>
          <a:solidFill>
            <a:schemeClr val="bg1">
              <a:alpha val="34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3" name="Obdélník 2">
            <a:extLst>
              <a:ext uri="{FF2B5EF4-FFF2-40B4-BE49-F238E27FC236}">
                <a16:creationId xmlns:a16="http://schemas.microsoft.com/office/drawing/2014/main" id="{9ACC45FE-E760-4E19-86C6-66885FE22423}"/>
              </a:ext>
            </a:extLst>
          </p:cNvPr>
          <p:cNvSpPr/>
          <p:nvPr userDrawn="1"/>
        </p:nvSpPr>
        <p:spPr>
          <a:xfrm>
            <a:off x="0" y="4876801"/>
            <a:ext cx="9906000" cy="1651818"/>
          </a:xfrm>
          <a:prstGeom prst="rect">
            <a:avLst/>
          </a:prstGeom>
          <a:solidFill>
            <a:schemeClr val="bg1">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lIns="360000" tIns="180000" rIns="360000" bIns="180000" rtlCol="0" anchor="t" anchorCtr="0"/>
          <a:lstStyle/>
          <a:p>
            <a:pPr algn="l">
              <a:spcAft>
                <a:spcPts val="300"/>
              </a:spcAft>
            </a:pPr>
            <a:r>
              <a:rPr lang="cs-CZ" sz="2400" b="1" i="0" u="none" strike="noStrike" dirty="0">
                <a:solidFill>
                  <a:schemeClr val="tx1"/>
                </a:solidFill>
                <a:effectLst/>
                <a:latin typeface="Segoe UI Semibold" panose="020B0702040204020203" pitchFamily="34" charset="0"/>
                <a:cs typeface="Segoe UI Semibold" panose="020B0702040204020203" pitchFamily="34" charset="0"/>
              </a:rPr>
              <a:t>OVĚŘOVACÍ STUDIE K BUDOUCÍMU VYUŽITÍ BUDOVY BÝVALÉHO DOMU POTRAVIN NA NÁMĚSTÍ REPUBLIKY V TACHOVĚ</a:t>
            </a:r>
          </a:p>
          <a:p>
            <a:pPr algn="l">
              <a:spcAft>
                <a:spcPts val="300"/>
              </a:spcAft>
            </a:pPr>
            <a:r>
              <a:rPr lang="cs-CZ" sz="1800" b="1" i="0" u="none" strike="noStrike" dirty="0">
                <a:solidFill>
                  <a:schemeClr val="tx1"/>
                </a:solidFill>
                <a:effectLst/>
                <a:latin typeface="Segoe UI Semibold" panose="020B0702040204020203" pitchFamily="34" charset="0"/>
                <a:cs typeface="Segoe UI Semibold" panose="020B0702040204020203" pitchFamily="34" charset="0"/>
              </a:rPr>
              <a:t>Prezentace hlavních závěrů studie</a:t>
            </a:r>
            <a:endParaRPr lang="en-US" sz="1800" b="1" dirty="0">
              <a:solidFill>
                <a:schemeClr val="tx1"/>
              </a:solidFill>
              <a:latin typeface="Segoe UI Semibold" panose="020B0702040204020203" pitchFamily="34" charset="0"/>
              <a:cs typeface="Segoe UI Semibold" panose="020B0702040204020203" pitchFamily="34" charset="0"/>
            </a:endParaRPr>
          </a:p>
          <a:p>
            <a:pPr algn="l">
              <a:spcAft>
                <a:spcPts val="300"/>
              </a:spcAft>
            </a:pPr>
            <a:r>
              <a:rPr lang="cs-CZ" sz="1800" dirty="0">
                <a:solidFill>
                  <a:schemeClr val="tx1"/>
                </a:solidFill>
                <a:latin typeface="Segoe UI Semibold" panose="020B0702040204020203" pitchFamily="34" charset="0"/>
                <a:cs typeface="Segoe UI Semibold" panose="020B0702040204020203" pitchFamily="34" charset="0"/>
              </a:rPr>
              <a:t>23. 6. 2025</a:t>
            </a:r>
          </a:p>
        </p:txBody>
      </p:sp>
      <p:cxnSp>
        <p:nvCxnSpPr>
          <p:cNvPr id="8" name="Přímá spojnice 7">
            <a:extLst>
              <a:ext uri="{FF2B5EF4-FFF2-40B4-BE49-F238E27FC236}">
                <a16:creationId xmlns:a16="http://schemas.microsoft.com/office/drawing/2014/main" id="{FB1D0FB7-64D6-46AD-BB15-1ABB54578F9B}"/>
              </a:ext>
            </a:extLst>
          </p:cNvPr>
          <p:cNvCxnSpPr/>
          <p:nvPr userDrawn="1"/>
        </p:nvCxnSpPr>
        <p:spPr>
          <a:xfrm>
            <a:off x="8975821" y="6019009"/>
            <a:ext cx="0" cy="28800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6" name="Obrázek 5">
            <a:extLst>
              <a:ext uri="{FF2B5EF4-FFF2-40B4-BE49-F238E27FC236}">
                <a16:creationId xmlns:a16="http://schemas.microsoft.com/office/drawing/2014/main" id="{B3EB5EA1-8689-45BE-BC48-D726022181F6}"/>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8256495" y="6023960"/>
            <a:ext cx="712051" cy="360000"/>
          </a:xfrm>
          <a:prstGeom prst="rect">
            <a:avLst/>
          </a:prstGeom>
        </p:spPr>
      </p:pic>
      <p:pic>
        <p:nvPicPr>
          <p:cNvPr id="11" name="Obrázek 10">
            <a:extLst>
              <a:ext uri="{FF2B5EF4-FFF2-40B4-BE49-F238E27FC236}">
                <a16:creationId xmlns:a16="http://schemas.microsoft.com/office/drawing/2014/main" id="{7DD48D64-5221-452B-96F1-436E035A7C45}"/>
              </a:ext>
            </a:extLst>
          </p:cNvPr>
          <p:cNvPicPr>
            <a:picLocks noChangeAspect="1"/>
          </p:cNvPicPr>
          <p:nvPr userDrawn="1"/>
        </p:nvPicPr>
        <p:blipFill>
          <a:blip r:embed="rId4" cstate="print">
            <a:extLst>
              <a:ext uri="{28A0092B-C50C-407E-A947-70E740481C1C}">
                <a14:useLocalDpi xmlns:a14="http://schemas.microsoft.com/office/drawing/2010/main"/>
              </a:ext>
            </a:extLst>
          </a:blip>
          <a:stretch>
            <a:fillRect/>
          </a:stretch>
        </p:blipFill>
        <p:spPr>
          <a:xfrm>
            <a:off x="9015071" y="6037009"/>
            <a:ext cx="498436" cy="252000"/>
          </a:xfrm>
          <a:prstGeom prst="rect">
            <a:avLst/>
          </a:prstGeom>
        </p:spPr>
      </p:pic>
      <p:sp>
        <p:nvSpPr>
          <p:cNvPr id="5" name="TextovéPole 4">
            <a:extLst>
              <a:ext uri="{FF2B5EF4-FFF2-40B4-BE49-F238E27FC236}">
                <a16:creationId xmlns:a16="http://schemas.microsoft.com/office/drawing/2014/main" id="{9C9A909A-72FC-B23E-5D04-014B90B91FA6}"/>
              </a:ext>
            </a:extLst>
          </p:cNvPr>
          <p:cNvSpPr txBox="1"/>
          <p:nvPr userDrawn="1"/>
        </p:nvSpPr>
        <p:spPr>
          <a:xfrm>
            <a:off x="8256495" y="6641719"/>
            <a:ext cx="1658470" cy="216281"/>
          </a:xfrm>
          <a:prstGeom prst="rect">
            <a:avLst/>
          </a:prstGeom>
          <a:noFill/>
        </p:spPr>
        <p:txBody>
          <a:bodyPr wrap="square" lIns="54610" tIns="54610" rIns="54610" bIns="54610" rtlCol="0">
            <a:noAutofit/>
          </a:bodyPr>
          <a:lstStyle/>
          <a:p>
            <a:pPr algn="r">
              <a:spcAft>
                <a:spcPts val="600"/>
              </a:spcAft>
            </a:pPr>
            <a:r>
              <a:rPr lang="cs-CZ" sz="1000" b="0" i="1" dirty="0">
                <a:solidFill>
                  <a:schemeClr val="bg1"/>
                </a:solidFill>
                <a:latin typeface="Segoe UI" panose="020B0502040204020203" pitchFamily="34" charset="0"/>
                <a:cs typeface="Segoe UI" panose="020B0502040204020203" pitchFamily="34" charset="0"/>
              </a:rPr>
              <a:t>Zdroj: tachov-mesto.cz</a:t>
            </a:r>
          </a:p>
        </p:txBody>
      </p:sp>
    </p:spTree>
    <p:extLst>
      <p:ext uri="{BB962C8B-B14F-4D97-AF65-F5344CB8AC3E}">
        <p14:creationId xmlns:p14="http://schemas.microsoft.com/office/powerpoint/2010/main" val="3363925838"/>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2_Vlastní rozložení">
    <p:spTree>
      <p:nvGrpSpPr>
        <p:cNvPr id="1" name=""/>
        <p:cNvGrpSpPr/>
        <p:nvPr/>
      </p:nvGrpSpPr>
      <p:grpSpPr>
        <a:xfrm>
          <a:off x="0" y="0"/>
          <a:ext cx="0" cy="0"/>
          <a:chOff x="0" y="0"/>
          <a:chExt cx="0" cy="0"/>
        </a:xfrm>
      </p:grpSpPr>
      <p:sp>
        <p:nvSpPr>
          <p:cNvPr id="6" name="Rectangle 1">
            <a:extLst>
              <a:ext uri="{FF2B5EF4-FFF2-40B4-BE49-F238E27FC236}">
                <a16:creationId xmlns:a16="http://schemas.microsoft.com/office/drawing/2014/main" id="{13EBE24B-D177-4829-80C4-A491496F1101}"/>
              </a:ext>
            </a:extLst>
          </p:cNvPr>
          <p:cNvSpPr/>
          <p:nvPr userDrawn="1"/>
        </p:nvSpPr>
        <p:spPr>
          <a:xfrm>
            <a:off x="432000" y="288000"/>
            <a:ext cx="4520998" cy="677108"/>
          </a:xfrm>
          <a:prstGeom prst="rect">
            <a:avLst/>
          </a:prstGeom>
        </p:spPr>
        <p:txBody>
          <a:bodyPr wrap="square" lIns="36000" tIns="36000" rIns="36000" bIns="36000">
            <a:spAutoFit/>
          </a:bodyPr>
          <a:lstStyle/>
          <a:p>
            <a:pPr>
              <a:spcAft>
                <a:spcPts val="300"/>
              </a:spcAft>
            </a:pPr>
            <a:r>
              <a:rPr lang="cs-CZ" sz="1100" b="1" dirty="0">
                <a:solidFill>
                  <a:schemeClr val="tx1"/>
                </a:solidFill>
                <a:latin typeface="Segoe UI" panose="020B0502040204020203" pitchFamily="34" charset="0"/>
                <a:cs typeface="Segoe UI" panose="020B0502040204020203" pitchFamily="34" charset="0"/>
              </a:rPr>
              <a:t>Město Tachov</a:t>
            </a:r>
          </a:p>
          <a:p>
            <a:pPr>
              <a:spcAft>
                <a:spcPts val="300"/>
              </a:spcAft>
            </a:pPr>
            <a:r>
              <a:rPr lang="cs-CZ" sz="1100" dirty="0">
                <a:solidFill>
                  <a:schemeClr val="tx1"/>
                </a:solidFill>
                <a:latin typeface="Segoe UI" panose="020B0502040204020203" pitchFamily="34" charset="0"/>
                <a:cs typeface="Segoe UI" panose="020B0502040204020203" pitchFamily="34" charset="0"/>
              </a:rPr>
              <a:t>Hornická 1695, 34701 Tachov</a:t>
            </a:r>
          </a:p>
          <a:p>
            <a:pPr>
              <a:spcAft>
                <a:spcPts val="300"/>
              </a:spcAft>
            </a:pPr>
            <a:r>
              <a:rPr lang="cs-CZ" sz="1100" dirty="0">
                <a:solidFill>
                  <a:schemeClr val="tx1"/>
                </a:solidFill>
                <a:latin typeface="Segoe UI" panose="020B0502040204020203" pitchFamily="34" charset="0"/>
                <a:cs typeface="Segoe UI" panose="020B0502040204020203" pitchFamily="34" charset="0"/>
              </a:rPr>
              <a:t>IČ: 00260231</a:t>
            </a:r>
          </a:p>
        </p:txBody>
      </p:sp>
    </p:spTree>
    <p:extLst>
      <p:ext uri="{BB962C8B-B14F-4D97-AF65-F5344CB8AC3E}">
        <p14:creationId xmlns:p14="http://schemas.microsoft.com/office/powerpoint/2010/main" val="10358856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3_Vlastní rozložení">
    <p:spTree>
      <p:nvGrpSpPr>
        <p:cNvPr id="1" name=""/>
        <p:cNvGrpSpPr/>
        <p:nvPr/>
      </p:nvGrpSpPr>
      <p:grpSpPr>
        <a:xfrm>
          <a:off x="0" y="0"/>
          <a:ext cx="0" cy="0"/>
          <a:chOff x="0" y="0"/>
          <a:chExt cx="0" cy="0"/>
        </a:xfrm>
      </p:grpSpPr>
      <p:sp>
        <p:nvSpPr>
          <p:cNvPr id="9" name="Obdélník 8">
            <a:extLst>
              <a:ext uri="{FF2B5EF4-FFF2-40B4-BE49-F238E27FC236}">
                <a16:creationId xmlns:a16="http://schemas.microsoft.com/office/drawing/2014/main" id="{3F1531B2-4770-40A1-96DF-5D02108D326F}"/>
              </a:ext>
            </a:extLst>
          </p:cNvPr>
          <p:cNvSpPr/>
          <p:nvPr userDrawn="1"/>
        </p:nvSpPr>
        <p:spPr>
          <a:xfrm>
            <a:off x="0" y="6148137"/>
            <a:ext cx="9906000" cy="7098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algn="l">
              <a:spcAft>
                <a:spcPts val="600"/>
              </a:spcAft>
            </a:pPr>
            <a:endParaRPr lang="cs-CZ" sz="1600" dirty="0">
              <a:solidFill>
                <a:schemeClr val="tx1"/>
              </a:solidFill>
              <a:latin typeface="Segoe UI Semibold" panose="020B0702040204020203" pitchFamily="34" charset="0"/>
              <a:cs typeface="Segoe UI Semibold" panose="020B0702040204020203" pitchFamily="34" charset="0"/>
            </a:endParaRPr>
          </a:p>
        </p:txBody>
      </p:sp>
      <p:pic>
        <p:nvPicPr>
          <p:cNvPr id="4" name="Obrázek 3">
            <a:extLst>
              <a:ext uri="{FF2B5EF4-FFF2-40B4-BE49-F238E27FC236}">
                <a16:creationId xmlns:a16="http://schemas.microsoft.com/office/drawing/2014/main" id="{62735357-D677-4679-921E-C2A398A56FA0}"/>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8915211" y="6060301"/>
            <a:ext cx="498436" cy="252000"/>
          </a:xfrm>
          <a:prstGeom prst="rect">
            <a:avLst/>
          </a:prstGeom>
        </p:spPr>
      </p:pic>
      <p:pic>
        <p:nvPicPr>
          <p:cNvPr id="6" name="Obrázek 5">
            <a:extLst>
              <a:ext uri="{FF2B5EF4-FFF2-40B4-BE49-F238E27FC236}">
                <a16:creationId xmlns:a16="http://schemas.microsoft.com/office/drawing/2014/main" id="{5AC808D5-656F-46C0-A196-EADFFC4F9A7F}"/>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8078656" y="6042301"/>
            <a:ext cx="712051" cy="360000"/>
          </a:xfrm>
          <a:prstGeom prst="rect">
            <a:avLst/>
          </a:prstGeom>
        </p:spPr>
      </p:pic>
      <p:sp>
        <p:nvSpPr>
          <p:cNvPr id="10" name="Obdélník 9">
            <a:extLst>
              <a:ext uri="{FF2B5EF4-FFF2-40B4-BE49-F238E27FC236}">
                <a16:creationId xmlns:a16="http://schemas.microsoft.com/office/drawing/2014/main" id="{FCCC397C-0B8B-4AC1-A72C-E17EEDCBDDF0}"/>
              </a:ext>
            </a:extLst>
          </p:cNvPr>
          <p:cNvSpPr/>
          <p:nvPr userDrawn="1"/>
        </p:nvSpPr>
        <p:spPr>
          <a:xfrm>
            <a:off x="360000" y="0"/>
            <a:ext cx="7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2" name="Obdélník 1">
            <a:extLst>
              <a:ext uri="{FF2B5EF4-FFF2-40B4-BE49-F238E27FC236}">
                <a16:creationId xmlns:a16="http://schemas.microsoft.com/office/drawing/2014/main" id="{F1D42BE0-B3A0-4D3F-8C59-167B6D781B09}"/>
              </a:ext>
            </a:extLst>
          </p:cNvPr>
          <p:cNvSpPr/>
          <p:nvPr userDrawn="1"/>
        </p:nvSpPr>
        <p:spPr>
          <a:xfrm>
            <a:off x="216000" y="0"/>
            <a:ext cx="72000" cy="6858000"/>
          </a:xfrm>
          <a:prstGeom prst="rect">
            <a:avLst/>
          </a:prstGeom>
          <a:solidFill>
            <a:schemeClr val="accent5"/>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1" name="Obdélník 9">
            <a:extLst>
              <a:ext uri="{FF2B5EF4-FFF2-40B4-BE49-F238E27FC236}">
                <a16:creationId xmlns:a16="http://schemas.microsoft.com/office/drawing/2014/main" id="{FCCC397C-0B8B-4AC1-A72C-E17EEDCBDDF0}"/>
              </a:ext>
            </a:extLst>
          </p:cNvPr>
          <p:cNvSpPr/>
          <p:nvPr userDrawn="1"/>
        </p:nvSpPr>
        <p:spPr>
          <a:xfrm>
            <a:off x="512400" y="0"/>
            <a:ext cx="72000" cy="6858000"/>
          </a:xfrm>
          <a:prstGeom prst="rect">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2" name="Obdélník 9">
            <a:extLst>
              <a:ext uri="{FF2B5EF4-FFF2-40B4-BE49-F238E27FC236}">
                <a16:creationId xmlns:a16="http://schemas.microsoft.com/office/drawing/2014/main" id="{FCCC397C-0B8B-4AC1-A72C-E17EEDCBDDF0}"/>
              </a:ext>
            </a:extLst>
          </p:cNvPr>
          <p:cNvSpPr/>
          <p:nvPr userDrawn="1"/>
        </p:nvSpPr>
        <p:spPr>
          <a:xfrm>
            <a:off x="664800" y="0"/>
            <a:ext cx="72000" cy="6858000"/>
          </a:xfrm>
          <a:prstGeom prst="rect">
            <a:avLst/>
          </a:prstGeom>
          <a:solidFill>
            <a:schemeClr val="tx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4" name="Zástupný nadpis 1">
            <a:extLst>
              <a:ext uri="{FF2B5EF4-FFF2-40B4-BE49-F238E27FC236}">
                <a16:creationId xmlns:a16="http://schemas.microsoft.com/office/drawing/2014/main" id="{2A79C4CB-E5FA-4080-9D27-CEC6183696A6}"/>
              </a:ext>
            </a:extLst>
          </p:cNvPr>
          <p:cNvSpPr>
            <a:spLocks noGrp="1"/>
          </p:cNvSpPr>
          <p:nvPr>
            <p:ph type="title"/>
          </p:nvPr>
        </p:nvSpPr>
        <p:spPr>
          <a:xfrm>
            <a:off x="1201003" y="1878218"/>
            <a:ext cx="8326982" cy="576000"/>
          </a:xfrm>
          <a:prstGeom prst="rect">
            <a:avLst/>
          </a:prstGeom>
        </p:spPr>
        <p:txBody>
          <a:bodyPr vert="horz" lIns="36000" tIns="36000" rIns="36000" bIns="36000" rtlCol="0" anchor="t">
            <a:noAutofit/>
          </a:bodyPr>
          <a:lstStyle>
            <a:lvl1pPr>
              <a:lnSpc>
                <a:spcPct val="120000"/>
              </a:lnSpc>
              <a:defRPr/>
            </a:lvl1pPr>
          </a:lstStyle>
          <a:p>
            <a:r>
              <a:rPr lang="cs-CZ" dirty="0"/>
              <a:t>Kliknutím lze upravit styl.</a:t>
            </a:r>
          </a:p>
        </p:txBody>
      </p:sp>
      <p:cxnSp>
        <p:nvCxnSpPr>
          <p:cNvPr id="19" name="Přímá spojnice 18">
            <a:extLst>
              <a:ext uri="{FF2B5EF4-FFF2-40B4-BE49-F238E27FC236}">
                <a16:creationId xmlns:a16="http://schemas.microsoft.com/office/drawing/2014/main" id="{50B10D17-D6E5-4D4E-B2FC-67FCE624A967}"/>
              </a:ext>
            </a:extLst>
          </p:cNvPr>
          <p:cNvCxnSpPr/>
          <p:nvPr userDrawn="1"/>
        </p:nvCxnSpPr>
        <p:spPr>
          <a:xfrm>
            <a:off x="8856000" y="6048000"/>
            <a:ext cx="0" cy="28800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388235921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12_Vlastní rozložení">
    <p:spTree>
      <p:nvGrpSpPr>
        <p:cNvPr id="1" name=""/>
        <p:cNvGrpSpPr/>
        <p:nvPr/>
      </p:nvGrpSpPr>
      <p:grpSpPr>
        <a:xfrm>
          <a:off x="0" y="0"/>
          <a:ext cx="0" cy="0"/>
          <a:chOff x="0" y="0"/>
          <a:chExt cx="0" cy="0"/>
        </a:xfrm>
      </p:grpSpPr>
      <p:sp>
        <p:nvSpPr>
          <p:cNvPr id="9" name="Obdélník 8">
            <a:extLst>
              <a:ext uri="{FF2B5EF4-FFF2-40B4-BE49-F238E27FC236}">
                <a16:creationId xmlns:a16="http://schemas.microsoft.com/office/drawing/2014/main" id="{3F1531B2-4770-40A1-96DF-5D02108D326F}"/>
              </a:ext>
            </a:extLst>
          </p:cNvPr>
          <p:cNvSpPr/>
          <p:nvPr userDrawn="1"/>
        </p:nvSpPr>
        <p:spPr>
          <a:xfrm>
            <a:off x="0" y="6148137"/>
            <a:ext cx="9906000" cy="7098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algn="l">
              <a:spcAft>
                <a:spcPts val="600"/>
              </a:spcAft>
            </a:pPr>
            <a:endParaRPr lang="cs-CZ" sz="1600" dirty="0">
              <a:solidFill>
                <a:schemeClr val="tx1"/>
              </a:solidFill>
              <a:latin typeface="Segoe UI Semibold" panose="020B0702040204020203" pitchFamily="34" charset="0"/>
              <a:cs typeface="Segoe UI Semibold" panose="020B0702040204020203" pitchFamily="34" charset="0"/>
            </a:endParaRPr>
          </a:p>
        </p:txBody>
      </p:sp>
      <p:pic>
        <p:nvPicPr>
          <p:cNvPr id="6" name="Obrázek 5">
            <a:extLst>
              <a:ext uri="{FF2B5EF4-FFF2-40B4-BE49-F238E27FC236}">
                <a16:creationId xmlns:a16="http://schemas.microsoft.com/office/drawing/2014/main" id="{0113BAC2-1C66-4673-81D7-D0E61CE3FB5F}"/>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8921294" y="6060301"/>
            <a:ext cx="498436" cy="252000"/>
          </a:xfrm>
          <a:prstGeom prst="rect">
            <a:avLst/>
          </a:prstGeom>
        </p:spPr>
      </p:pic>
      <p:pic>
        <p:nvPicPr>
          <p:cNvPr id="8" name="Obrázek 7">
            <a:extLst>
              <a:ext uri="{FF2B5EF4-FFF2-40B4-BE49-F238E27FC236}">
                <a16:creationId xmlns:a16="http://schemas.microsoft.com/office/drawing/2014/main" id="{6DA3A075-C4B4-49E3-8FC0-36443255589B}"/>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8083445" y="6042301"/>
            <a:ext cx="712051" cy="360000"/>
          </a:xfrm>
          <a:prstGeom prst="rect">
            <a:avLst/>
          </a:prstGeom>
        </p:spPr>
      </p:pic>
      <p:sp>
        <p:nvSpPr>
          <p:cNvPr id="10" name="Obdélník 9">
            <a:extLst>
              <a:ext uri="{FF2B5EF4-FFF2-40B4-BE49-F238E27FC236}">
                <a16:creationId xmlns:a16="http://schemas.microsoft.com/office/drawing/2014/main" id="{FCCC397C-0B8B-4AC1-A72C-E17EEDCBDDF0}"/>
              </a:ext>
            </a:extLst>
          </p:cNvPr>
          <p:cNvSpPr/>
          <p:nvPr userDrawn="1"/>
        </p:nvSpPr>
        <p:spPr>
          <a:xfrm>
            <a:off x="360000" y="0"/>
            <a:ext cx="72000" cy="6858000"/>
          </a:xfrm>
          <a:prstGeom prst="rect">
            <a:avLst/>
          </a:prstGeom>
          <a:solidFill>
            <a:schemeClr val="bg2"/>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2" name="Obdélník 1">
            <a:extLst>
              <a:ext uri="{FF2B5EF4-FFF2-40B4-BE49-F238E27FC236}">
                <a16:creationId xmlns:a16="http://schemas.microsoft.com/office/drawing/2014/main" id="{F1D42BE0-B3A0-4D3F-8C59-167B6D781B09}"/>
              </a:ext>
            </a:extLst>
          </p:cNvPr>
          <p:cNvSpPr/>
          <p:nvPr userDrawn="1"/>
        </p:nvSpPr>
        <p:spPr>
          <a:xfrm>
            <a:off x="216000" y="0"/>
            <a:ext cx="72000" cy="6858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1" name="Obdélník 9">
            <a:extLst>
              <a:ext uri="{FF2B5EF4-FFF2-40B4-BE49-F238E27FC236}">
                <a16:creationId xmlns:a16="http://schemas.microsoft.com/office/drawing/2014/main" id="{FCCC397C-0B8B-4AC1-A72C-E17EEDCBDDF0}"/>
              </a:ext>
            </a:extLst>
          </p:cNvPr>
          <p:cNvSpPr/>
          <p:nvPr userDrawn="1"/>
        </p:nvSpPr>
        <p:spPr>
          <a:xfrm>
            <a:off x="512400" y="0"/>
            <a:ext cx="72000" cy="6858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2" name="Obdélník 9">
            <a:extLst>
              <a:ext uri="{FF2B5EF4-FFF2-40B4-BE49-F238E27FC236}">
                <a16:creationId xmlns:a16="http://schemas.microsoft.com/office/drawing/2014/main" id="{FCCC397C-0B8B-4AC1-A72C-E17EEDCBDDF0}"/>
              </a:ext>
            </a:extLst>
          </p:cNvPr>
          <p:cNvSpPr/>
          <p:nvPr userDrawn="1"/>
        </p:nvSpPr>
        <p:spPr>
          <a:xfrm>
            <a:off x="664800" y="0"/>
            <a:ext cx="72000" cy="6858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4" name="Zástupný nadpis 1">
            <a:extLst>
              <a:ext uri="{FF2B5EF4-FFF2-40B4-BE49-F238E27FC236}">
                <a16:creationId xmlns:a16="http://schemas.microsoft.com/office/drawing/2014/main" id="{6B63C6E7-E865-408A-8D9A-D5D2CDB6822B}"/>
              </a:ext>
            </a:extLst>
          </p:cNvPr>
          <p:cNvSpPr>
            <a:spLocks noGrp="1"/>
          </p:cNvSpPr>
          <p:nvPr>
            <p:ph type="title"/>
          </p:nvPr>
        </p:nvSpPr>
        <p:spPr>
          <a:xfrm>
            <a:off x="1201003" y="1878218"/>
            <a:ext cx="8326982" cy="576000"/>
          </a:xfrm>
          <a:prstGeom prst="rect">
            <a:avLst/>
          </a:prstGeom>
        </p:spPr>
        <p:txBody>
          <a:bodyPr vert="horz" lIns="36000" tIns="36000" rIns="36000" bIns="36000" rtlCol="0" anchor="t">
            <a:noAutofit/>
          </a:bodyPr>
          <a:lstStyle>
            <a:lvl1pPr>
              <a:lnSpc>
                <a:spcPct val="120000"/>
              </a:lnSpc>
              <a:defRPr/>
            </a:lvl1pPr>
          </a:lstStyle>
          <a:p>
            <a:r>
              <a:rPr lang="cs-CZ" dirty="0"/>
              <a:t>Kliknutím lze upravit styl.</a:t>
            </a:r>
          </a:p>
        </p:txBody>
      </p:sp>
      <p:cxnSp>
        <p:nvCxnSpPr>
          <p:cNvPr id="13" name="Přímá spojnice 12">
            <a:extLst>
              <a:ext uri="{FF2B5EF4-FFF2-40B4-BE49-F238E27FC236}">
                <a16:creationId xmlns:a16="http://schemas.microsoft.com/office/drawing/2014/main" id="{FC832514-6893-4209-ACD0-634FD08EA7C1}"/>
              </a:ext>
            </a:extLst>
          </p:cNvPr>
          <p:cNvCxnSpPr/>
          <p:nvPr userDrawn="1"/>
        </p:nvCxnSpPr>
        <p:spPr>
          <a:xfrm>
            <a:off x="8856000" y="6048000"/>
            <a:ext cx="0" cy="28800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64752396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13_Vlastní rozložení">
    <p:spTree>
      <p:nvGrpSpPr>
        <p:cNvPr id="1" name=""/>
        <p:cNvGrpSpPr/>
        <p:nvPr/>
      </p:nvGrpSpPr>
      <p:grpSpPr>
        <a:xfrm>
          <a:off x="0" y="0"/>
          <a:ext cx="0" cy="0"/>
          <a:chOff x="0" y="0"/>
          <a:chExt cx="0" cy="0"/>
        </a:xfrm>
      </p:grpSpPr>
      <p:sp>
        <p:nvSpPr>
          <p:cNvPr id="9" name="Obdélník 8">
            <a:extLst>
              <a:ext uri="{FF2B5EF4-FFF2-40B4-BE49-F238E27FC236}">
                <a16:creationId xmlns:a16="http://schemas.microsoft.com/office/drawing/2014/main" id="{3F1531B2-4770-40A1-96DF-5D02108D326F}"/>
              </a:ext>
            </a:extLst>
          </p:cNvPr>
          <p:cNvSpPr/>
          <p:nvPr userDrawn="1"/>
        </p:nvSpPr>
        <p:spPr>
          <a:xfrm>
            <a:off x="0" y="6148137"/>
            <a:ext cx="9906000" cy="709863"/>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lIns="180000" tIns="180000" rIns="180000" bIns="180000" rtlCol="0" anchor="t" anchorCtr="0"/>
          <a:lstStyle/>
          <a:p>
            <a:pPr algn="l">
              <a:spcAft>
                <a:spcPts val="600"/>
              </a:spcAft>
            </a:pPr>
            <a:endParaRPr lang="cs-CZ" sz="1600" dirty="0">
              <a:solidFill>
                <a:schemeClr val="tx1"/>
              </a:solidFill>
              <a:latin typeface="Segoe UI Semibold" panose="020B0702040204020203" pitchFamily="34" charset="0"/>
              <a:cs typeface="Segoe UI Semibold" panose="020B0702040204020203" pitchFamily="34" charset="0"/>
            </a:endParaRPr>
          </a:p>
        </p:txBody>
      </p:sp>
      <p:pic>
        <p:nvPicPr>
          <p:cNvPr id="6" name="Obrázek 5">
            <a:extLst>
              <a:ext uri="{FF2B5EF4-FFF2-40B4-BE49-F238E27FC236}">
                <a16:creationId xmlns:a16="http://schemas.microsoft.com/office/drawing/2014/main" id="{0113BAC2-1C66-4673-81D7-D0E61CE3FB5F}"/>
              </a:ext>
            </a:extLst>
          </p:cNvPr>
          <p:cNvPicPr>
            <a:picLocks noChangeAspect="1"/>
          </p:cNvPicPr>
          <p:nvPr userDrawn="1"/>
        </p:nvPicPr>
        <p:blipFill>
          <a:blip r:embed="rId2" cstate="print">
            <a:extLst>
              <a:ext uri="{28A0092B-C50C-407E-A947-70E740481C1C}">
                <a14:useLocalDpi xmlns:a14="http://schemas.microsoft.com/office/drawing/2010/main"/>
              </a:ext>
            </a:extLst>
          </a:blip>
          <a:stretch>
            <a:fillRect/>
          </a:stretch>
        </p:blipFill>
        <p:spPr>
          <a:xfrm>
            <a:off x="8921294" y="6060301"/>
            <a:ext cx="498436" cy="252000"/>
          </a:xfrm>
          <a:prstGeom prst="rect">
            <a:avLst/>
          </a:prstGeom>
        </p:spPr>
      </p:pic>
      <p:pic>
        <p:nvPicPr>
          <p:cNvPr id="8" name="Obrázek 7">
            <a:extLst>
              <a:ext uri="{FF2B5EF4-FFF2-40B4-BE49-F238E27FC236}">
                <a16:creationId xmlns:a16="http://schemas.microsoft.com/office/drawing/2014/main" id="{6DA3A075-C4B4-49E3-8FC0-36443255589B}"/>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8083445" y="6042301"/>
            <a:ext cx="712051" cy="360000"/>
          </a:xfrm>
          <a:prstGeom prst="rect">
            <a:avLst/>
          </a:prstGeom>
        </p:spPr>
      </p:pic>
      <p:sp>
        <p:nvSpPr>
          <p:cNvPr id="10" name="Obdélník 9">
            <a:extLst>
              <a:ext uri="{FF2B5EF4-FFF2-40B4-BE49-F238E27FC236}">
                <a16:creationId xmlns:a16="http://schemas.microsoft.com/office/drawing/2014/main" id="{FCCC397C-0B8B-4AC1-A72C-E17EEDCBDDF0}"/>
              </a:ext>
            </a:extLst>
          </p:cNvPr>
          <p:cNvSpPr/>
          <p:nvPr userDrawn="1"/>
        </p:nvSpPr>
        <p:spPr>
          <a:xfrm>
            <a:off x="360000" y="0"/>
            <a:ext cx="72000" cy="6858000"/>
          </a:xfrm>
          <a:prstGeom prst="rect">
            <a:avLst/>
          </a:prstGeom>
          <a:solidFill>
            <a:schemeClr val="tx1">
              <a:lumMod val="75000"/>
              <a:lumOff val="2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2" name="Obdélník 1">
            <a:extLst>
              <a:ext uri="{FF2B5EF4-FFF2-40B4-BE49-F238E27FC236}">
                <a16:creationId xmlns:a16="http://schemas.microsoft.com/office/drawing/2014/main" id="{F1D42BE0-B3A0-4D3F-8C59-167B6D781B09}"/>
              </a:ext>
            </a:extLst>
          </p:cNvPr>
          <p:cNvSpPr/>
          <p:nvPr userDrawn="1"/>
        </p:nvSpPr>
        <p:spPr>
          <a:xfrm>
            <a:off x="216000" y="0"/>
            <a:ext cx="72000" cy="6858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1" name="Obdélník 9">
            <a:extLst>
              <a:ext uri="{FF2B5EF4-FFF2-40B4-BE49-F238E27FC236}">
                <a16:creationId xmlns:a16="http://schemas.microsoft.com/office/drawing/2014/main" id="{FCCC397C-0B8B-4AC1-A72C-E17EEDCBDDF0}"/>
              </a:ext>
            </a:extLst>
          </p:cNvPr>
          <p:cNvSpPr/>
          <p:nvPr userDrawn="1"/>
        </p:nvSpPr>
        <p:spPr>
          <a:xfrm>
            <a:off x="512400" y="0"/>
            <a:ext cx="72000" cy="6858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2" name="Obdélník 9">
            <a:extLst>
              <a:ext uri="{FF2B5EF4-FFF2-40B4-BE49-F238E27FC236}">
                <a16:creationId xmlns:a16="http://schemas.microsoft.com/office/drawing/2014/main" id="{FCCC397C-0B8B-4AC1-A72C-E17EEDCBDDF0}"/>
              </a:ext>
            </a:extLst>
          </p:cNvPr>
          <p:cNvSpPr/>
          <p:nvPr userDrawn="1"/>
        </p:nvSpPr>
        <p:spPr>
          <a:xfrm>
            <a:off x="664800" y="0"/>
            <a:ext cx="72000" cy="6858000"/>
          </a:xfrm>
          <a:prstGeom prst="rect">
            <a:avLst/>
          </a:prstGeom>
          <a:solidFill>
            <a:schemeClr val="bg1">
              <a:lumMod val="7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14" name="Zástupný nadpis 1">
            <a:extLst>
              <a:ext uri="{FF2B5EF4-FFF2-40B4-BE49-F238E27FC236}">
                <a16:creationId xmlns:a16="http://schemas.microsoft.com/office/drawing/2014/main" id="{6B63C6E7-E865-408A-8D9A-D5D2CDB6822B}"/>
              </a:ext>
            </a:extLst>
          </p:cNvPr>
          <p:cNvSpPr>
            <a:spLocks noGrp="1"/>
          </p:cNvSpPr>
          <p:nvPr>
            <p:ph type="title"/>
          </p:nvPr>
        </p:nvSpPr>
        <p:spPr>
          <a:xfrm>
            <a:off x="1201003" y="1878218"/>
            <a:ext cx="8326982" cy="576000"/>
          </a:xfrm>
          <a:prstGeom prst="rect">
            <a:avLst/>
          </a:prstGeom>
        </p:spPr>
        <p:txBody>
          <a:bodyPr vert="horz" lIns="36000" tIns="36000" rIns="36000" bIns="36000" rtlCol="0" anchor="t">
            <a:noAutofit/>
          </a:bodyPr>
          <a:lstStyle>
            <a:lvl1pPr>
              <a:lnSpc>
                <a:spcPct val="120000"/>
              </a:lnSpc>
              <a:defRPr/>
            </a:lvl1pPr>
          </a:lstStyle>
          <a:p>
            <a:r>
              <a:rPr lang="cs-CZ" dirty="0"/>
              <a:t>Kliknutím lze upravit styl.</a:t>
            </a:r>
          </a:p>
        </p:txBody>
      </p:sp>
      <p:cxnSp>
        <p:nvCxnSpPr>
          <p:cNvPr id="13" name="Přímá spojnice 12">
            <a:extLst>
              <a:ext uri="{FF2B5EF4-FFF2-40B4-BE49-F238E27FC236}">
                <a16:creationId xmlns:a16="http://schemas.microsoft.com/office/drawing/2014/main" id="{FC832514-6893-4209-ACD0-634FD08EA7C1}"/>
              </a:ext>
            </a:extLst>
          </p:cNvPr>
          <p:cNvCxnSpPr/>
          <p:nvPr userDrawn="1"/>
        </p:nvCxnSpPr>
        <p:spPr>
          <a:xfrm>
            <a:off x="8856000" y="6048000"/>
            <a:ext cx="0" cy="28800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06883965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8_Vlastní rozložení">
    <p:spTree>
      <p:nvGrpSpPr>
        <p:cNvPr id="1" name=""/>
        <p:cNvGrpSpPr/>
        <p:nvPr/>
      </p:nvGrpSpPr>
      <p:grpSpPr>
        <a:xfrm>
          <a:off x="0" y="0"/>
          <a:ext cx="0" cy="0"/>
          <a:chOff x="0" y="0"/>
          <a:chExt cx="0" cy="0"/>
        </a:xfrm>
      </p:grpSpPr>
      <p:pic>
        <p:nvPicPr>
          <p:cNvPr id="3" name="Obrázek 2" descr="Obsah obrázku venku, mrak, obloha, budova&#10;&#10;Obsah vygenerovaný umělou inteligencí může být nesprávný.">
            <a:extLst>
              <a:ext uri="{FF2B5EF4-FFF2-40B4-BE49-F238E27FC236}">
                <a16:creationId xmlns:a16="http://schemas.microsoft.com/office/drawing/2014/main" id="{C4A742B2-97FA-7999-FD8B-69D62664B7DF}"/>
              </a:ext>
            </a:extLst>
          </p:cNvPr>
          <p:cNvPicPr>
            <a:picLocks noChangeAspect="1"/>
          </p:cNvPicPr>
          <p:nvPr userDrawn="1"/>
        </p:nvPicPr>
        <p:blipFill>
          <a:blip r:embed="rId2" cstate="print">
            <a:extLst>
              <a:ext uri="{28A0092B-C50C-407E-A947-70E740481C1C}">
                <a14:useLocalDpi xmlns:a14="http://schemas.microsoft.com/office/drawing/2010/main"/>
              </a:ext>
            </a:extLst>
          </a:blip>
          <a:srcRect/>
          <a:stretch/>
        </p:blipFill>
        <p:spPr>
          <a:xfrm>
            <a:off x="0" y="0"/>
            <a:ext cx="9906000" cy="6858000"/>
          </a:xfrm>
          <a:prstGeom prst="rect">
            <a:avLst/>
          </a:prstGeom>
        </p:spPr>
      </p:pic>
      <p:sp>
        <p:nvSpPr>
          <p:cNvPr id="2" name="Obdélník 1">
            <a:extLst>
              <a:ext uri="{FF2B5EF4-FFF2-40B4-BE49-F238E27FC236}">
                <a16:creationId xmlns:a16="http://schemas.microsoft.com/office/drawing/2014/main" id="{E7AD5D88-0303-42BA-A708-8B5D736B22D6}"/>
              </a:ext>
            </a:extLst>
          </p:cNvPr>
          <p:cNvSpPr/>
          <p:nvPr userDrawn="1"/>
        </p:nvSpPr>
        <p:spPr>
          <a:xfrm>
            <a:off x="-707" y="0"/>
            <a:ext cx="9906000" cy="6858000"/>
          </a:xfrm>
          <a:prstGeom prst="rect">
            <a:avLst/>
          </a:prstGeom>
          <a:solidFill>
            <a:schemeClr val="bg1">
              <a:alpha val="67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Text Placeholder 4">
            <a:extLst>
              <a:ext uri="{FF2B5EF4-FFF2-40B4-BE49-F238E27FC236}">
                <a16:creationId xmlns:a16="http://schemas.microsoft.com/office/drawing/2014/main" id="{F4AD4CAA-B3AC-4898-A9E1-D96B7DA9173B}"/>
              </a:ext>
            </a:extLst>
          </p:cNvPr>
          <p:cNvSpPr txBox="1">
            <a:spLocks/>
          </p:cNvSpPr>
          <p:nvPr userDrawn="1"/>
        </p:nvSpPr>
        <p:spPr>
          <a:xfrm>
            <a:off x="749953" y="5157693"/>
            <a:ext cx="8404680" cy="1051134"/>
          </a:xfrm>
          <a:prstGeom prst="rect">
            <a:avLst/>
          </a:prstGeom>
          <a:noFill/>
          <a:ln>
            <a:noFill/>
          </a:ln>
        </p:spPr>
        <p:txBody>
          <a:bodyPr anchor="t">
            <a:noAutofit/>
          </a:bodyPr>
          <a:lstStyle>
            <a:lvl1pPr marL="0" indent="0" algn="l" defTabSz="914400" rtl="0" eaLnBrk="1" latinLnBrk="0" hangingPunct="1">
              <a:lnSpc>
                <a:spcPct val="100000"/>
              </a:lnSpc>
              <a:spcBef>
                <a:spcPts val="0"/>
              </a:spcBef>
              <a:spcAft>
                <a:spcPts val="600"/>
              </a:spcAft>
              <a:buFontTx/>
              <a:buNone/>
              <a:defRPr sz="1000" b="1" kern="1200">
                <a:solidFill>
                  <a:schemeClr val="tx1">
                    <a:lumMod val="75000"/>
                    <a:lumOff val="25000"/>
                  </a:schemeClr>
                </a:solidFill>
                <a:uFillTx/>
                <a:latin typeface="+mn-lt"/>
                <a:ea typeface="+mn-ea"/>
                <a:cs typeface="+mn-cs"/>
              </a:defRPr>
            </a:lvl1pPr>
            <a:lvl2pPr marL="0" indent="0" algn="l" defTabSz="914400" rtl="0" eaLnBrk="1" latinLnBrk="0" hangingPunct="1">
              <a:lnSpc>
                <a:spcPct val="100000"/>
              </a:lnSpc>
              <a:spcBef>
                <a:spcPts val="0"/>
              </a:spcBef>
              <a:spcAft>
                <a:spcPts val="600"/>
              </a:spcAft>
              <a:buFontTx/>
              <a:buNone/>
              <a:defRPr sz="1000" kern="1200">
                <a:solidFill>
                  <a:schemeClr val="tx1">
                    <a:lumMod val="75000"/>
                    <a:lumOff val="25000"/>
                  </a:schemeClr>
                </a:solidFill>
                <a:uFillTx/>
                <a:latin typeface="+mn-lt"/>
                <a:ea typeface="+mn-ea"/>
                <a:cs typeface="+mn-cs"/>
              </a:defRPr>
            </a:lvl2pPr>
            <a:lvl3pPr marL="216000" indent="-216000" algn="l" defTabSz="914400" rtl="0" eaLnBrk="1" latinLnBrk="0" hangingPunct="1">
              <a:lnSpc>
                <a:spcPct val="100000"/>
              </a:lnSpc>
              <a:spcBef>
                <a:spcPts val="0"/>
              </a:spcBef>
              <a:spcAft>
                <a:spcPts val="600"/>
              </a:spcAft>
              <a:buClr>
                <a:srgbClr val="920025"/>
              </a:buClr>
              <a:buFont typeface="Wingdings" panose="05000000000000000000" pitchFamily="2" charset="2"/>
              <a:buChar char="§"/>
              <a:defRPr sz="1000" kern="1200">
                <a:solidFill>
                  <a:schemeClr val="tx1">
                    <a:lumMod val="75000"/>
                    <a:lumOff val="25000"/>
                  </a:schemeClr>
                </a:solidFill>
                <a:uFillTx/>
                <a:latin typeface="+mn-lt"/>
                <a:ea typeface="+mn-ea"/>
                <a:cs typeface="+mn-cs"/>
              </a:defRPr>
            </a:lvl3pPr>
            <a:lvl4pPr marL="360000" indent="-144000" algn="l" defTabSz="914400" rtl="0" eaLnBrk="1" latinLnBrk="0" hangingPunct="1">
              <a:lnSpc>
                <a:spcPct val="100000"/>
              </a:lnSpc>
              <a:spcBef>
                <a:spcPts val="0"/>
              </a:spcBef>
              <a:spcAft>
                <a:spcPts val="600"/>
              </a:spcAft>
              <a:buClr>
                <a:srgbClr val="920025"/>
              </a:buClr>
              <a:buFont typeface="Wingdings" panose="05000000000000000000" pitchFamily="2" charset="2"/>
              <a:buChar char="§"/>
              <a:defRPr sz="1000" kern="1200">
                <a:solidFill>
                  <a:schemeClr val="tx1">
                    <a:lumMod val="75000"/>
                    <a:lumOff val="25000"/>
                  </a:schemeClr>
                </a:solidFill>
                <a:uFillTx/>
                <a:latin typeface="+mn-lt"/>
                <a:ea typeface="+mn-ea"/>
                <a:cs typeface="+mn-cs"/>
              </a:defRPr>
            </a:lvl4pPr>
            <a:lvl5pPr marL="576000" indent="-216000" algn="l" defTabSz="914400" rtl="0" eaLnBrk="1" latinLnBrk="0" hangingPunct="1">
              <a:lnSpc>
                <a:spcPct val="100000"/>
              </a:lnSpc>
              <a:spcBef>
                <a:spcPts val="0"/>
              </a:spcBef>
              <a:spcAft>
                <a:spcPts val="600"/>
              </a:spcAft>
              <a:buClr>
                <a:srgbClr val="920025"/>
              </a:buClr>
              <a:buFont typeface="Wingdings" panose="05000000000000000000" pitchFamily="2" charset="2"/>
              <a:buChar char="§"/>
              <a:defRPr sz="1000" kern="1200" baseline="0">
                <a:solidFill>
                  <a:schemeClr val="tx1">
                    <a:lumMod val="75000"/>
                    <a:lumOff val="25000"/>
                  </a:schemeClr>
                </a:solidFill>
                <a:uFillTx/>
                <a:latin typeface="+mn-lt"/>
                <a:ea typeface="+mn-ea"/>
                <a:cs typeface="+mn-cs"/>
              </a:defRPr>
            </a:lvl5pPr>
            <a:lvl6pPr marL="1098000" indent="-2304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sz="900" kern="1200">
                <a:solidFill>
                  <a:schemeClr val="tx2"/>
                </a:solidFill>
                <a:uFillTx/>
                <a:latin typeface="+mn-lt"/>
                <a:ea typeface="+mn-ea"/>
                <a:cs typeface="+mn-cs"/>
              </a:defRPr>
            </a:lvl6pPr>
            <a:lvl7pPr marL="1371600" indent="-2844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sz="900" kern="1200">
                <a:solidFill>
                  <a:schemeClr val="tx2"/>
                </a:solidFill>
                <a:uFillTx/>
                <a:latin typeface="+mn-lt"/>
                <a:ea typeface="+mn-ea"/>
                <a:cs typeface="+mn-cs"/>
              </a:defRPr>
            </a:lvl7pPr>
            <a:lvl8pPr marL="1645200" indent="-2286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sz="900" kern="1200">
                <a:solidFill>
                  <a:schemeClr val="tx2"/>
                </a:solidFill>
                <a:uFillTx/>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9pPr>
          </a:lstStyle>
          <a:p>
            <a:pPr algn="just">
              <a:spcAft>
                <a:spcPts val="300"/>
              </a:spcAft>
            </a:pPr>
            <a:r>
              <a:rPr lang="cs-CZ" sz="900" i="1" dirty="0">
                <a:solidFill>
                  <a:schemeClr val="tx1"/>
                </a:solidFill>
                <a:uFillTx/>
                <a:latin typeface="Segoe UI" panose="020B0502040204020203" pitchFamily="34" charset="0"/>
                <a:cs typeface="Segoe UI" panose="020B0502040204020203" pitchFamily="34" charset="0"/>
              </a:rPr>
              <a:t>Poznámka:</a:t>
            </a:r>
          </a:p>
          <a:p>
            <a:pPr algn="just">
              <a:spcAft>
                <a:spcPts val="300"/>
              </a:spcAft>
            </a:pPr>
            <a:r>
              <a:rPr lang="cs-CZ" sz="900" b="0" i="1" dirty="0">
                <a:solidFill>
                  <a:schemeClr val="tx1"/>
                </a:solidFill>
                <a:uFillTx/>
                <a:latin typeface="Segoe UI" panose="020B0502040204020203" pitchFamily="34" charset="0"/>
                <a:cs typeface="Segoe UI" panose="020B0502040204020203" pitchFamily="34" charset="0"/>
              </a:rPr>
              <a:t>Práci na studii jsme započali v březnu a ukončili </a:t>
            </a:r>
            <a:r>
              <a:rPr lang="cs-CZ" sz="900" b="0" i="1" dirty="0">
                <a:solidFill>
                  <a:schemeClr val="tx1"/>
                </a:solidFill>
                <a:latin typeface="Segoe UI" panose="020B0502040204020203" pitchFamily="34" charset="0"/>
                <a:cs typeface="Segoe UI" panose="020B0502040204020203" pitchFamily="34" charset="0"/>
              </a:rPr>
              <a:t>v červnu 2025</a:t>
            </a:r>
            <a:r>
              <a:rPr lang="cs-CZ" sz="900" b="0" i="1" dirty="0">
                <a:solidFill>
                  <a:schemeClr val="tx1"/>
                </a:solidFill>
                <a:uFillTx/>
                <a:latin typeface="Segoe UI" panose="020B0502040204020203" pitchFamily="34" charset="0"/>
                <a:cs typeface="Segoe UI" panose="020B0502040204020203" pitchFamily="34" charset="0"/>
              </a:rPr>
              <a:t>. Od tohoto data jsme neučinili jakékoliv aktualizace této zprávy o jakékoliv další události či okolnosti. </a:t>
            </a:r>
            <a:br>
              <a:rPr lang="cs-CZ" sz="900" b="0" i="1" dirty="0">
                <a:solidFill>
                  <a:schemeClr val="tx1"/>
                </a:solidFill>
                <a:uFillTx/>
                <a:latin typeface="Segoe UI" panose="020B0502040204020203" pitchFamily="34" charset="0"/>
                <a:cs typeface="Segoe UI" panose="020B0502040204020203" pitchFamily="34" charset="0"/>
              </a:rPr>
            </a:br>
            <a:r>
              <a:rPr lang="cs-CZ" sz="900" b="0" i="1" dirty="0">
                <a:solidFill>
                  <a:schemeClr val="tx1"/>
                </a:solidFill>
                <a:uFillTx/>
                <a:latin typeface="Segoe UI" panose="020B0502040204020203" pitchFamily="34" charset="0"/>
                <a:cs typeface="Segoe UI" panose="020B0502040204020203" pitchFamily="34" charset="0"/>
              </a:rPr>
              <a:t>V průběhu přípravy této studie jsme používali primární i sekundární zdroje informací. Primární zdroje představovaly především podkladové informace od zadavatele studie. Sekundární sběr informací čerpal převážně z ČSÚ a webových stránek se zaměřením na téma studie. Zdroje pro konkrétní data vždy uvádíme v relevantní části dokumentu. V neposlední řadě jsme využili databází a zkušeností odborníků zpracovatele.</a:t>
            </a:r>
          </a:p>
          <a:p>
            <a:pPr algn="just">
              <a:spcAft>
                <a:spcPts val="300"/>
              </a:spcAft>
            </a:pPr>
            <a:r>
              <a:rPr lang="cs-CZ" sz="900" b="0" i="1" dirty="0">
                <a:solidFill>
                  <a:schemeClr val="tx1"/>
                </a:solidFill>
                <a:uFillTx/>
                <a:latin typeface="Segoe UI" panose="020B0502040204020203" pitchFamily="34" charset="0"/>
                <a:cs typeface="Segoe UI" panose="020B0502040204020203" pitchFamily="34" charset="0"/>
              </a:rPr>
              <a:t>Tento dokument se odkazuje na Analýzu zpracovatele. Jedná se o případy, kdy jsme provedli určité analytické procedury na základě dostupných informací, abychom byli schopni prezentovat výsledná data. Nicméně nelze vyloučit případné nesrovnalosti či zkreslení informací způsobené záměrným poskytnutím nepravdivých dat zdrojovými subjekty.</a:t>
            </a:r>
          </a:p>
        </p:txBody>
      </p:sp>
      <p:sp>
        <p:nvSpPr>
          <p:cNvPr id="6" name="Text Placeholder 4">
            <a:extLst>
              <a:ext uri="{FF2B5EF4-FFF2-40B4-BE49-F238E27FC236}">
                <a16:creationId xmlns:a16="http://schemas.microsoft.com/office/drawing/2014/main" id="{DDCA2E08-DB15-4350-842C-03F587E2D28E}"/>
              </a:ext>
            </a:extLst>
          </p:cNvPr>
          <p:cNvSpPr txBox="1">
            <a:spLocks/>
          </p:cNvSpPr>
          <p:nvPr userDrawn="1"/>
        </p:nvSpPr>
        <p:spPr>
          <a:xfrm>
            <a:off x="749953" y="997454"/>
            <a:ext cx="8404680" cy="1846503"/>
          </a:xfrm>
          <a:prstGeom prst="rect">
            <a:avLst/>
          </a:prstGeom>
          <a:noFill/>
          <a:ln>
            <a:noFill/>
          </a:ln>
        </p:spPr>
        <p:txBody>
          <a:bodyPr anchor="t">
            <a:noAutofit/>
          </a:bodyPr>
          <a:lstStyle>
            <a:lvl1pPr marL="0" indent="0" algn="l" defTabSz="914400" rtl="0" eaLnBrk="1" latinLnBrk="0" hangingPunct="1">
              <a:lnSpc>
                <a:spcPct val="100000"/>
              </a:lnSpc>
              <a:spcBef>
                <a:spcPts val="0"/>
              </a:spcBef>
              <a:spcAft>
                <a:spcPts val="600"/>
              </a:spcAft>
              <a:buFontTx/>
              <a:buNone/>
              <a:defRPr sz="1000" b="1" kern="1200">
                <a:solidFill>
                  <a:schemeClr val="tx1">
                    <a:lumMod val="75000"/>
                    <a:lumOff val="25000"/>
                  </a:schemeClr>
                </a:solidFill>
                <a:uFillTx/>
                <a:latin typeface="+mn-lt"/>
                <a:ea typeface="+mn-ea"/>
                <a:cs typeface="+mn-cs"/>
              </a:defRPr>
            </a:lvl1pPr>
            <a:lvl2pPr marL="0" indent="0" algn="l" defTabSz="914400" rtl="0" eaLnBrk="1" latinLnBrk="0" hangingPunct="1">
              <a:lnSpc>
                <a:spcPct val="100000"/>
              </a:lnSpc>
              <a:spcBef>
                <a:spcPts val="0"/>
              </a:spcBef>
              <a:spcAft>
                <a:spcPts val="600"/>
              </a:spcAft>
              <a:buFontTx/>
              <a:buNone/>
              <a:defRPr sz="1000" kern="1200">
                <a:solidFill>
                  <a:schemeClr val="tx1">
                    <a:lumMod val="75000"/>
                    <a:lumOff val="25000"/>
                  </a:schemeClr>
                </a:solidFill>
                <a:uFillTx/>
                <a:latin typeface="+mn-lt"/>
                <a:ea typeface="+mn-ea"/>
                <a:cs typeface="+mn-cs"/>
              </a:defRPr>
            </a:lvl2pPr>
            <a:lvl3pPr marL="216000" indent="-216000" algn="l" defTabSz="914400" rtl="0" eaLnBrk="1" latinLnBrk="0" hangingPunct="1">
              <a:lnSpc>
                <a:spcPct val="100000"/>
              </a:lnSpc>
              <a:spcBef>
                <a:spcPts val="0"/>
              </a:spcBef>
              <a:spcAft>
                <a:spcPts val="600"/>
              </a:spcAft>
              <a:buClr>
                <a:srgbClr val="920025"/>
              </a:buClr>
              <a:buFont typeface="Wingdings" panose="05000000000000000000" pitchFamily="2" charset="2"/>
              <a:buChar char="§"/>
              <a:defRPr sz="1000" kern="1200">
                <a:solidFill>
                  <a:schemeClr val="tx1">
                    <a:lumMod val="75000"/>
                    <a:lumOff val="25000"/>
                  </a:schemeClr>
                </a:solidFill>
                <a:uFillTx/>
                <a:latin typeface="+mn-lt"/>
                <a:ea typeface="+mn-ea"/>
                <a:cs typeface="+mn-cs"/>
              </a:defRPr>
            </a:lvl3pPr>
            <a:lvl4pPr marL="360000" indent="-144000" algn="l" defTabSz="914400" rtl="0" eaLnBrk="1" latinLnBrk="0" hangingPunct="1">
              <a:lnSpc>
                <a:spcPct val="100000"/>
              </a:lnSpc>
              <a:spcBef>
                <a:spcPts val="0"/>
              </a:spcBef>
              <a:spcAft>
                <a:spcPts val="600"/>
              </a:spcAft>
              <a:buClr>
                <a:srgbClr val="920025"/>
              </a:buClr>
              <a:buFont typeface="Wingdings" panose="05000000000000000000" pitchFamily="2" charset="2"/>
              <a:buChar char="§"/>
              <a:defRPr sz="1000" kern="1200">
                <a:solidFill>
                  <a:schemeClr val="tx1">
                    <a:lumMod val="75000"/>
                    <a:lumOff val="25000"/>
                  </a:schemeClr>
                </a:solidFill>
                <a:uFillTx/>
                <a:latin typeface="+mn-lt"/>
                <a:ea typeface="+mn-ea"/>
                <a:cs typeface="+mn-cs"/>
              </a:defRPr>
            </a:lvl4pPr>
            <a:lvl5pPr marL="576000" indent="-216000" algn="l" defTabSz="914400" rtl="0" eaLnBrk="1" latinLnBrk="0" hangingPunct="1">
              <a:lnSpc>
                <a:spcPct val="100000"/>
              </a:lnSpc>
              <a:spcBef>
                <a:spcPts val="0"/>
              </a:spcBef>
              <a:spcAft>
                <a:spcPts val="600"/>
              </a:spcAft>
              <a:buClr>
                <a:srgbClr val="920025"/>
              </a:buClr>
              <a:buFont typeface="Wingdings" panose="05000000000000000000" pitchFamily="2" charset="2"/>
              <a:buChar char="§"/>
              <a:defRPr sz="1000" kern="1200" baseline="0">
                <a:solidFill>
                  <a:schemeClr val="tx1">
                    <a:lumMod val="75000"/>
                    <a:lumOff val="25000"/>
                  </a:schemeClr>
                </a:solidFill>
                <a:uFillTx/>
                <a:latin typeface="+mn-lt"/>
                <a:ea typeface="+mn-ea"/>
                <a:cs typeface="+mn-cs"/>
              </a:defRPr>
            </a:lvl5pPr>
            <a:lvl6pPr marL="1098000" indent="-2304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sz="900" kern="1200">
                <a:solidFill>
                  <a:schemeClr val="tx2"/>
                </a:solidFill>
                <a:uFillTx/>
                <a:latin typeface="+mn-lt"/>
                <a:ea typeface="+mn-ea"/>
                <a:cs typeface="+mn-cs"/>
              </a:defRPr>
            </a:lvl6pPr>
            <a:lvl7pPr marL="1371600" indent="-2844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sz="900" kern="1200">
                <a:solidFill>
                  <a:schemeClr val="tx2"/>
                </a:solidFill>
                <a:uFillTx/>
                <a:latin typeface="+mn-lt"/>
                <a:ea typeface="+mn-ea"/>
                <a:cs typeface="+mn-cs"/>
              </a:defRPr>
            </a:lvl7pPr>
            <a:lvl8pPr marL="1645200" indent="-228600" algn="l" defTabSz="914400" rtl="0" eaLnBrk="1" latinLnBrk="0" hangingPunct="1">
              <a:lnSpc>
                <a:spcPct val="100000"/>
              </a:lnSpc>
              <a:spcBef>
                <a:spcPts val="0"/>
              </a:spcBef>
              <a:spcAft>
                <a:spcPts val="600"/>
              </a:spcAft>
              <a:buClr>
                <a:schemeClr val="tx2"/>
              </a:buClr>
              <a:buFont typeface="Arial" panose="020B0604020202020204" pitchFamily="34" charset="0"/>
              <a:buChar char="-"/>
              <a:defRPr sz="900" kern="1200">
                <a:solidFill>
                  <a:schemeClr val="tx2"/>
                </a:solidFill>
                <a:uFillTx/>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uFillTx/>
                <a:latin typeface="+mn-lt"/>
                <a:ea typeface="+mn-ea"/>
                <a:cs typeface="+mn-cs"/>
              </a:defRPr>
            </a:lvl9pPr>
          </a:lstStyle>
          <a:p>
            <a:pPr>
              <a:lnSpc>
                <a:spcPct val="100000"/>
              </a:lnSpc>
              <a:spcAft>
                <a:spcPts val="300"/>
              </a:spcAft>
            </a:pPr>
            <a:r>
              <a:rPr lang="cs-CZ" sz="1200" b="1" dirty="0">
                <a:solidFill>
                  <a:schemeClr val="tx1"/>
                </a:solidFill>
                <a:effectLst/>
                <a:latin typeface="Segoe UI Semibold" panose="020B0702040204020203" pitchFamily="34" charset="0"/>
                <a:ea typeface="Calibri" panose="020F0502020204030204" pitchFamily="34" charset="0"/>
                <a:cs typeface="Segoe UI Semibold" panose="020B0702040204020203" pitchFamily="34" charset="0"/>
              </a:rPr>
              <a:t>Kontaktní osoba:</a:t>
            </a:r>
          </a:p>
          <a:p>
            <a:pPr>
              <a:lnSpc>
                <a:spcPct val="100000"/>
              </a:lnSpc>
              <a:spcAft>
                <a:spcPts val="300"/>
              </a:spcAft>
            </a:pPr>
            <a:endParaRPr lang="cs-CZ" sz="12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endParaRPr>
          </a:p>
          <a:p>
            <a:pPr>
              <a:lnSpc>
                <a:spcPct val="100000"/>
              </a:lnSpc>
              <a:spcAft>
                <a:spcPts val="300"/>
              </a:spcAft>
            </a:pPr>
            <a:r>
              <a:rPr lang="cs-CZ" sz="1100" b="1"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ONDŘEJ ŠPAČEK</a:t>
            </a:r>
          </a:p>
          <a:p>
            <a:pPr>
              <a:lnSpc>
                <a:spcPct val="100000"/>
              </a:lnSpc>
              <a:spcAft>
                <a:spcPts val="300"/>
              </a:spcAft>
            </a:pPr>
            <a:r>
              <a:rPr lang="cs-CZ" sz="11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CEO</a:t>
            </a:r>
          </a:p>
          <a:p>
            <a:pPr>
              <a:lnSpc>
                <a:spcPct val="100000"/>
              </a:lnSpc>
              <a:spcAft>
                <a:spcPts val="300"/>
              </a:spcAft>
            </a:pPr>
            <a:r>
              <a:rPr lang="cs-CZ" sz="11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Rozvoj regionů, turismus, kultura a sport</a:t>
            </a:r>
          </a:p>
          <a:p>
            <a:pPr>
              <a:lnSpc>
                <a:spcPct val="100000"/>
              </a:lnSpc>
              <a:spcAft>
                <a:spcPts val="300"/>
              </a:spcAft>
            </a:pPr>
            <a:r>
              <a:rPr lang="cs-CZ" sz="11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 </a:t>
            </a:r>
          </a:p>
          <a:p>
            <a:pPr>
              <a:lnSpc>
                <a:spcPct val="100000"/>
              </a:lnSpc>
              <a:spcAft>
                <a:spcPts val="300"/>
              </a:spcAft>
            </a:pPr>
            <a:r>
              <a:rPr lang="en-US" sz="11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+420 </a:t>
            </a:r>
            <a:r>
              <a:rPr lang="cs-CZ" sz="11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602</a:t>
            </a:r>
            <a:r>
              <a:rPr lang="en-US" sz="11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 </a:t>
            </a:r>
            <a:r>
              <a:rPr lang="cs-CZ" sz="11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265 851</a:t>
            </a:r>
          </a:p>
          <a:p>
            <a:pPr>
              <a:lnSpc>
                <a:spcPct val="100000"/>
              </a:lnSpc>
              <a:spcAft>
                <a:spcPts val="300"/>
              </a:spcAft>
            </a:pPr>
            <a:r>
              <a:rPr lang="cs-CZ" sz="1100" b="0" noProof="1">
                <a:solidFill>
                  <a:schemeClr val="tx1"/>
                </a:solidFill>
                <a:effectLst/>
                <a:latin typeface="Segoe UI" panose="020B0502040204020203" pitchFamily="34" charset="0"/>
                <a:ea typeface="Calibri" panose="020F0502020204030204" pitchFamily="34" charset="0"/>
                <a:cs typeface="Segoe UI" panose="020B0502040204020203" pitchFamily="34" charset="0"/>
              </a:rPr>
              <a:t>o.spacek</a:t>
            </a:r>
            <a:r>
              <a:rPr lang="en-US" sz="11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@kreia.cz</a:t>
            </a:r>
            <a:endParaRPr lang="cs-CZ" sz="11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endParaRPr>
          </a:p>
          <a:p>
            <a:pPr>
              <a:lnSpc>
                <a:spcPct val="100000"/>
              </a:lnSpc>
              <a:spcAft>
                <a:spcPts val="300"/>
              </a:spcAft>
            </a:pPr>
            <a:r>
              <a:rPr lang="en-US" sz="11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rPr>
              <a:t>www.kreia.cz</a:t>
            </a:r>
            <a:endParaRPr lang="cs-CZ" sz="1800" b="0" dirty="0">
              <a:solidFill>
                <a:schemeClr val="tx1"/>
              </a:solidFill>
              <a:effectLst/>
              <a:latin typeface="Segoe UI" panose="020B0502040204020203" pitchFamily="34" charset="0"/>
              <a:ea typeface="Calibri" panose="020F0502020204030204" pitchFamily="34" charset="0"/>
              <a:cs typeface="Segoe UI" panose="020B0502040204020203" pitchFamily="34" charset="0"/>
            </a:endParaRPr>
          </a:p>
        </p:txBody>
      </p:sp>
      <p:pic>
        <p:nvPicPr>
          <p:cNvPr id="16" name="Obrázek 15">
            <a:extLst>
              <a:ext uri="{FF2B5EF4-FFF2-40B4-BE49-F238E27FC236}">
                <a16:creationId xmlns:a16="http://schemas.microsoft.com/office/drawing/2014/main" id="{6D4C1843-9A3F-452C-9EC9-25031B7F2ED5}"/>
              </a:ext>
            </a:extLst>
          </p:cNvPr>
          <p:cNvPicPr>
            <a:picLocks noChangeAspect="1"/>
          </p:cNvPicPr>
          <p:nvPr userDrawn="1"/>
        </p:nvPicPr>
        <p:blipFill>
          <a:blip r:embed="rId3" cstate="print">
            <a:extLst>
              <a:ext uri="{28A0092B-C50C-407E-A947-70E740481C1C}">
                <a14:useLocalDpi xmlns:a14="http://schemas.microsoft.com/office/drawing/2010/main"/>
              </a:ext>
            </a:extLst>
          </a:blip>
          <a:stretch>
            <a:fillRect/>
          </a:stretch>
        </p:blipFill>
        <p:spPr>
          <a:xfrm>
            <a:off x="749953" y="3064521"/>
            <a:ext cx="712051" cy="360000"/>
          </a:xfrm>
          <a:prstGeom prst="rect">
            <a:avLst/>
          </a:prstGeom>
        </p:spPr>
      </p:pic>
      <p:cxnSp>
        <p:nvCxnSpPr>
          <p:cNvPr id="13" name="Přímá spojnice 12">
            <a:extLst>
              <a:ext uri="{FF2B5EF4-FFF2-40B4-BE49-F238E27FC236}">
                <a16:creationId xmlns:a16="http://schemas.microsoft.com/office/drawing/2014/main" id="{C4B7BBA4-B9A5-4B56-85A7-F7B83A1B8672}"/>
              </a:ext>
            </a:extLst>
          </p:cNvPr>
          <p:cNvCxnSpPr/>
          <p:nvPr userDrawn="1"/>
        </p:nvCxnSpPr>
        <p:spPr>
          <a:xfrm>
            <a:off x="1522508" y="3074699"/>
            <a:ext cx="0" cy="288000"/>
          </a:xfrm>
          <a:prstGeom prst="line">
            <a:avLst/>
          </a:prstGeom>
          <a:ln w="19050">
            <a:solidFill>
              <a:schemeClr val="tx1">
                <a:lumMod val="50000"/>
                <a:lumOff val="50000"/>
              </a:schemeClr>
            </a:solidFill>
          </a:ln>
        </p:spPr>
        <p:style>
          <a:lnRef idx="1">
            <a:schemeClr val="accent1"/>
          </a:lnRef>
          <a:fillRef idx="0">
            <a:schemeClr val="accent1"/>
          </a:fillRef>
          <a:effectRef idx="0">
            <a:schemeClr val="accent1"/>
          </a:effectRef>
          <a:fontRef idx="minor">
            <a:schemeClr val="tx1"/>
          </a:fontRef>
        </p:style>
      </p:cxnSp>
      <p:pic>
        <p:nvPicPr>
          <p:cNvPr id="8" name="Obrázek 7">
            <a:extLst>
              <a:ext uri="{FF2B5EF4-FFF2-40B4-BE49-F238E27FC236}">
                <a16:creationId xmlns:a16="http://schemas.microsoft.com/office/drawing/2014/main" id="{3EE614B1-AE43-4C1E-AA69-AC6ABDAC197B}"/>
              </a:ext>
            </a:extLst>
          </p:cNvPr>
          <p:cNvPicPr>
            <a:picLocks noChangeAspect="1"/>
          </p:cNvPicPr>
          <p:nvPr userDrawn="1"/>
        </p:nvPicPr>
        <p:blipFill>
          <a:blip r:embed="rId4" cstate="print">
            <a:extLst>
              <a:ext uri="{28A0092B-C50C-407E-A947-70E740481C1C}">
                <a14:useLocalDpi xmlns:a14="http://schemas.microsoft.com/office/drawing/2010/main"/>
              </a:ext>
            </a:extLst>
          </a:blip>
          <a:stretch>
            <a:fillRect/>
          </a:stretch>
        </p:blipFill>
        <p:spPr>
          <a:xfrm>
            <a:off x="1587802" y="3087000"/>
            <a:ext cx="498436" cy="252000"/>
          </a:xfrm>
          <a:prstGeom prst="rect">
            <a:avLst/>
          </a:prstGeom>
        </p:spPr>
      </p:pic>
      <p:sp>
        <p:nvSpPr>
          <p:cNvPr id="7" name="TextovéPole 6">
            <a:extLst>
              <a:ext uri="{FF2B5EF4-FFF2-40B4-BE49-F238E27FC236}">
                <a16:creationId xmlns:a16="http://schemas.microsoft.com/office/drawing/2014/main" id="{2AB1C2A1-8495-E0FE-39E1-F71C163AAE48}"/>
              </a:ext>
            </a:extLst>
          </p:cNvPr>
          <p:cNvSpPr txBox="1"/>
          <p:nvPr userDrawn="1"/>
        </p:nvSpPr>
        <p:spPr>
          <a:xfrm>
            <a:off x="8256495" y="6641719"/>
            <a:ext cx="1658470" cy="216281"/>
          </a:xfrm>
          <a:prstGeom prst="rect">
            <a:avLst/>
          </a:prstGeom>
          <a:noFill/>
        </p:spPr>
        <p:txBody>
          <a:bodyPr wrap="square" lIns="54610" tIns="54610" rIns="54610" bIns="54610" rtlCol="0">
            <a:noAutofit/>
          </a:bodyPr>
          <a:lstStyle/>
          <a:p>
            <a:pPr algn="r">
              <a:spcAft>
                <a:spcPts val="600"/>
              </a:spcAft>
            </a:pPr>
            <a:r>
              <a:rPr lang="cs-CZ" sz="1000" b="0" i="1" dirty="0">
                <a:solidFill>
                  <a:schemeClr val="bg1"/>
                </a:solidFill>
                <a:latin typeface="Segoe UI" panose="020B0502040204020203" pitchFamily="34" charset="0"/>
                <a:cs typeface="Segoe UI" panose="020B0502040204020203" pitchFamily="34" charset="0"/>
              </a:rPr>
              <a:t>Zdroj: tachov-mesto.cz</a:t>
            </a:r>
          </a:p>
        </p:txBody>
      </p:sp>
    </p:spTree>
    <p:extLst>
      <p:ext uri="{BB962C8B-B14F-4D97-AF65-F5344CB8AC3E}">
        <p14:creationId xmlns:p14="http://schemas.microsoft.com/office/powerpoint/2010/main" val="565657550"/>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image" Target="../media/image2.png"/><Relationship Id="rId5" Type="http://schemas.openxmlformats.org/officeDocument/2006/relationships/slideLayout" Target="../slideLayouts/slideLayout5.xml"/><Relationship Id="rId10" Type="http://schemas.openxmlformats.org/officeDocument/2006/relationships/image" Target="../media/image1.png"/><Relationship Id="rId4" Type="http://schemas.openxmlformats.org/officeDocument/2006/relationships/slideLayout" Target="../slideLayouts/slideLayout4.xml"/><Relationship Id="rId9" Type="http://schemas.openxmlformats.org/officeDocument/2006/relationships/chart" Target="../charts/chart1.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aphicFrame>
        <p:nvGraphicFramePr>
          <p:cNvPr id="3" name="Graf 2">
            <a:extLst>
              <a:ext uri="{FF2B5EF4-FFF2-40B4-BE49-F238E27FC236}">
                <a16:creationId xmlns:a16="http://schemas.microsoft.com/office/drawing/2014/main" id="{792A3194-2C0E-4D1A-B2A1-B2623F1B0372}"/>
              </a:ext>
            </a:extLst>
          </p:cNvPr>
          <p:cNvGraphicFramePr/>
          <p:nvPr userDrawn="1">
            <p:extLst>
              <p:ext uri="{D42A27DB-BD31-4B8C-83A1-F6EECF244321}">
                <p14:modId xmlns:p14="http://schemas.microsoft.com/office/powerpoint/2010/main" val="2919072847"/>
              </p:ext>
            </p:extLst>
          </p:nvPr>
        </p:nvGraphicFramePr>
        <p:xfrm>
          <a:off x="9072000" y="6311922"/>
          <a:ext cx="432000" cy="432000"/>
        </p:xfrm>
        <a:graphic>
          <a:graphicData uri="http://schemas.openxmlformats.org/drawingml/2006/chart">
            <c:chart xmlns:c="http://schemas.openxmlformats.org/drawingml/2006/chart" xmlns:r="http://schemas.openxmlformats.org/officeDocument/2006/relationships" r:id="rId9"/>
          </a:graphicData>
        </a:graphic>
      </p:graphicFrame>
      <p:sp>
        <p:nvSpPr>
          <p:cNvPr id="2" name="Zástupný nadpis 1">
            <a:extLst>
              <a:ext uri="{FF2B5EF4-FFF2-40B4-BE49-F238E27FC236}">
                <a16:creationId xmlns:a16="http://schemas.microsoft.com/office/drawing/2014/main" id="{D0738A06-8A50-4311-A0F8-32C5825F26DF}"/>
              </a:ext>
            </a:extLst>
          </p:cNvPr>
          <p:cNvSpPr>
            <a:spLocks noGrp="1"/>
          </p:cNvSpPr>
          <p:nvPr>
            <p:ph type="title"/>
          </p:nvPr>
        </p:nvSpPr>
        <p:spPr>
          <a:xfrm>
            <a:off x="432000" y="288000"/>
            <a:ext cx="9072000" cy="576000"/>
          </a:xfrm>
          <a:prstGeom prst="rect">
            <a:avLst/>
          </a:prstGeom>
        </p:spPr>
        <p:txBody>
          <a:bodyPr vert="horz" lIns="36000" tIns="36000" rIns="36000" bIns="36000" rtlCol="0" anchor="ctr">
            <a:noAutofit/>
          </a:bodyPr>
          <a:lstStyle/>
          <a:p>
            <a:r>
              <a:rPr lang="cs-CZ" dirty="0"/>
              <a:t>Kliknutím lze upravit styl.</a:t>
            </a:r>
          </a:p>
        </p:txBody>
      </p:sp>
      <p:sp>
        <p:nvSpPr>
          <p:cNvPr id="15" name="Obdélník 14">
            <a:extLst>
              <a:ext uri="{FF2B5EF4-FFF2-40B4-BE49-F238E27FC236}">
                <a16:creationId xmlns:a16="http://schemas.microsoft.com/office/drawing/2014/main" id="{32712602-7AB6-4B82-99DF-94CF7C4B9FC8}"/>
              </a:ext>
            </a:extLst>
          </p:cNvPr>
          <p:cNvSpPr/>
          <p:nvPr userDrawn="1"/>
        </p:nvSpPr>
        <p:spPr>
          <a:xfrm>
            <a:off x="3333000" y="6332287"/>
            <a:ext cx="3240000" cy="360000"/>
          </a:xfrm>
          <a:prstGeom prst="rect">
            <a:avLst/>
          </a:prstGeom>
          <a:noFill/>
          <a:ln>
            <a:noFill/>
          </a:ln>
        </p:spPr>
        <p:style>
          <a:lnRef idx="2">
            <a:schemeClr val="accent1">
              <a:shade val="50000"/>
            </a:schemeClr>
          </a:lnRef>
          <a:fillRef idx="1">
            <a:schemeClr val="accent1"/>
          </a:fillRef>
          <a:effectRef idx="0">
            <a:schemeClr val="accent1"/>
          </a:effectRef>
          <a:fontRef idx="minor">
            <a:schemeClr val="lt1"/>
          </a:fontRef>
        </p:style>
        <p:txBody>
          <a:bodyPr lIns="36000" tIns="36000" rIns="36000" bIns="36000" rtlCol="0" anchor="ctr"/>
          <a:lstStyle/>
          <a:p>
            <a:pPr algn="ctr"/>
            <a:r>
              <a:rPr lang="cs-CZ" sz="700" dirty="0">
                <a:solidFill>
                  <a:schemeClr val="tx1"/>
                </a:solidFill>
                <a:latin typeface="Segoe UI" panose="020B0502040204020203" pitchFamily="34" charset="0"/>
                <a:cs typeface="Segoe UI" panose="020B0502040204020203" pitchFamily="34" charset="0"/>
              </a:rPr>
              <a:t>KROKEM s.r.o., IČ: 06946861</a:t>
            </a:r>
            <a:endParaRPr lang="cs-CZ" sz="100" dirty="0">
              <a:solidFill>
                <a:schemeClr val="tx1"/>
              </a:solidFill>
              <a:latin typeface="Segoe UI" panose="020B0502040204020203" pitchFamily="34" charset="0"/>
              <a:cs typeface="Segoe UI" panose="020B0502040204020203" pitchFamily="34" charset="0"/>
            </a:endParaRPr>
          </a:p>
        </p:txBody>
      </p:sp>
      <p:sp>
        <p:nvSpPr>
          <p:cNvPr id="21" name="Rectangle 58">
            <a:extLst>
              <a:ext uri="{FF2B5EF4-FFF2-40B4-BE49-F238E27FC236}">
                <a16:creationId xmlns:a16="http://schemas.microsoft.com/office/drawing/2014/main" id="{FAA2B3B3-5A73-4FB3-AC54-A5D5A21AB7D2}"/>
              </a:ext>
            </a:extLst>
          </p:cNvPr>
          <p:cNvSpPr/>
          <p:nvPr userDrawn="1"/>
        </p:nvSpPr>
        <p:spPr bwMode="gray">
          <a:xfrm>
            <a:off x="9018000" y="6337926"/>
            <a:ext cx="540000" cy="360000"/>
          </a:xfrm>
          <a:prstGeom prst="rect">
            <a:avLst/>
          </a:prstGeom>
          <a:ln>
            <a:miter lim="800000"/>
            <a:headEnd/>
            <a:tailEnd/>
          </a:ln>
        </p:spPr>
        <p:txBody>
          <a:bodyPr vert="horz" wrap="square" lIns="36000" tIns="36000" rIns="36000" bIns="36000" numCol="1" anchor="ctr" anchorCtr="0" compatLnSpc="1">
            <a:prstTxWarp prst="textNoShape">
              <a:avLst/>
            </a:prstTxWarp>
          </a:bodyPr>
          <a:lstStyle/>
          <a:p>
            <a:pPr marL="0" marR="0" lvl="0" indent="0" algn="ctr" defTabSz="914400" rtl="0" eaLnBrk="1" fontAlgn="base" latinLnBrk="0" hangingPunct="1">
              <a:lnSpc>
                <a:spcPct val="100000"/>
              </a:lnSpc>
              <a:spcBef>
                <a:spcPct val="40000"/>
              </a:spcBef>
              <a:spcAft>
                <a:spcPct val="0"/>
              </a:spcAft>
              <a:buClrTx/>
              <a:buSzTx/>
              <a:buFontTx/>
              <a:buNone/>
              <a:tabLst/>
              <a:defRPr/>
            </a:pPr>
            <a:fld id="{358FC8E3-FE67-4452-9F4E-9A47A20D0542}" type="slidenum">
              <a:rPr kumimoji="0" lang="cs-CZ" sz="900" b="0" i="0" u="none" strike="noStrike" kern="1200" cap="none" spc="0" normalizeH="0" baseline="0" noProof="0" smtClean="0">
                <a:ln>
                  <a:noFill/>
                </a:ln>
                <a:solidFill>
                  <a:schemeClr val="tx1"/>
                </a:solidFill>
                <a:effectLst/>
                <a:uLnTx/>
                <a:uFillTx/>
                <a:latin typeface="Segoe UI" panose="020B0502040204020203" pitchFamily="34" charset="0"/>
                <a:ea typeface="+mn-ea"/>
                <a:cs typeface="Segoe UI" panose="020B0502040204020203" pitchFamily="34" charset="0"/>
              </a:rPr>
              <a:pPr marL="0" marR="0" lvl="0" indent="0" algn="ctr" defTabSz="914400" rtl="0" eaLnBrk="1" fontAlgn="base" latinLnBrk="0" hangingPunct="1">
                <a:lnSpc>
                  <a:spcPct val="100000"/>
                </a:lnSpc>
                <a:spcBef>
                  <a:spcPct val="40000"/>
                </a:spcBef>
                <a:spcAft>
                  <a:spcPct val="0"/>
                </a:spcAft>
                <a:buClrTx/>
                <a:buSzTx/>
                <a:buFontTx/>
                <a:buNone/>
                <a:tabLst/>
                <a:defRPr/>
              </a:pPr>
              <a:t>‹#›</a:t>
            </a:fld>
            <a:endParaRPr kumimoji="0" lang="cs-CZ" sz="900" b="0" i="0" u="none" strike="noStrike" kern="1200" cap="none" spc="0" normalizeH="0" baseline="0" noProof="0" dirty="0">
              <a:ln>
                <a:noFill/>
              </a:ln>
              <a:solidFill>
                <a:schemeClr val="tx1"/>
              </a:solidFill>
              <a:effectLst/>
              <a:uLnTx/>
              <a:uFillTx/>
              <a:latin typeface="Segoe UI" panose="020B0502040204020203" pitchFamily="34" charset="0"/>
              <a:ea typeface="+mn-ea"/>
              <a:cs typeface="Segoe UI" panose="020B0502040204020203" pitchFamily="34" charset="0"/>
            </a:endParaRPr>
          </a:p>
        </p:txBody>
      </p:sp>
      <p:pic>
        <p:nvPicPr>
          <p:cNvPr id="6" name="Obrázek 5">
            <a:extLst>
              <a:ext uri="{FF2B5EF4-FFF2-40B4-BE49-F238E27FC236}">
                <a16:creationId xmlns:a16="http://schemas.microsoft.com/office/drawing/2014/main" id="{8EE96929-84AB-4885-ACA8-EF9E20C9BADA}"/>
              </a:ext>
            </a:extLst>
          </p:cNvPr>
          <p:cNvPicPr>
            <a:picLocks noChangeAspect="1"/>
          </p:cNvPicPr>
          <p:nvPr userDrawn="1"/>
        </p:nvPicPr>
        <p:blipFill>
          <a:blip r:embed="rId10" cstate="print">
            <a:extLst>
              <a:ext uri="{28A0092B-C50C-407E-A947-70E740481C1C}">
                <a14:useLocalDpi xmlns:a14="http://schemas.microsoft.com/office/drawing/2010/main"/>
              </a:ext>
            </a:extLst>
          </a:blip>
          <a:stretch>
            <a:fillRect/>
          </a:stretch>
        </p:blipFill>
        <p:spPr>
          <a:xfrm>
            <a:off x="432000" y="6311922"/>
            <a:ext cx="712051" cy="360000"/>
          </a:xfrm>
          <a:prstGeom prst="rect">
            <a:avLst/>
          </a:prstGeom>
        </p:spPr>
      </p:pic>
      <p:pic>
        <p:nvPicPr>
          <p:cNvPr id="9" name="Obrázek 8">
            <a:extLst>
              <a:ext uri="{FF2B5EF4-FFF2-40B4-BE49-F238E27FC236}">
                <a16:creationId xmlns:a16="http://schemas.microsoft.com/office/drawing/2014/main" id="{2E93D8AB-584A-45BA-AE9B-6E32FCE68365}"/>
              </a:ext>
            </a:extLst>
          </p:cNvPr>
          <p:cNvPicPr>
            <a:picLocks noChangeAspect="1"/>
          </p:cNvPicPr>
          <p:nvPr userDrawn="1"/>
        </p:nvPicPr>
        <p:blipFill>
          <a:blip r:embed="rId11" cstate="print">
            <a:extLst>
              <a:ext uri="{28A0092B-C50C-407E-A947-70E740481C1C}">
                <a14:useLocalDpi xmlns:a14="http://schemas.microsoft.com/office/drawing/2010/main"/>
              </a:ext>
            </a:extLst>
          </a:blip>
          <a:stretch>
            <a:fillRect/>
          </a:stretch>
        </p:blipFill>
        <p:spPr>
          <a:xfrm>
            <a:off x="1269849" y="6356702"/>
            <a:ext cx="498436" cy="252000"/>
          </a:xfrm>
          <a:prstGeom prst="rect">
            <a:avLst/>
          </a:prstGeom>
        </p:spPr>
      </p:pic>
      <p:cxnSp>
        <p:nvCxnSpPr>
          <p:cNvPr id="17" name="Přímá spojnice 16">
            <a:extLst>
              <a:ext uri="{FF2B5EF4-FFF2-40B4-BE49-F238E27FC236}">
                <a16:creationId xmlns:a16="http://schemas.microsoft.com/office/drawing/2014/main" id="{1059E64F-A8F4-40DE-95C2-99FDFC6C964A}"/>
              </a:ext>
            </a:extLst>
          </p:cNvPr>
          <p:cNvCxnSpPr/>
          <p:nvPr userDrawn="1"/>
        </p:nvCxnSpPr>
        <p:spPr>
          <a:xfrm>
            <a:off x="1204555" y="6318000"/>
            <a:ext cx="0" cy="288000"/>
          </a:xfrm>
          <a:prstGeom prst="line">
            <a:avLst/>
          </a:prstGeom>
          <a:ln w="19050">
            <a:solidFill>
              <a:schemeClr val="bg1">
                <a:lumMod val="75000"/>
              </a:schemeClr>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1570907553"/>
      </p:ext>
    </p:extLst>
  </p:cSld>
  <p:clrMap bg1="lt1" tx1="dk1" bg2="lt2" tx2="dk2" accent1="accent1" accent2="accent2" accent3="accent3" accent4="accent4" accent5="accent5" accent6="accent6" hlink="hlink" folHlink="folHlink"/>
  <p:sldLayoutIdLst>
    <p:sldLayoutId id="2147483650" r:id="rId1"/>
    <p:sldLayoutId id="2147483651" r:id="rId2"/>
    <p:sldLayoutId id="2147483652" r:id="rId3"/>
    <p:sldLayoutId id="2147483653" r:id="rId4"/>
    <p:sldLayoutId id="2147483663" r:id="rId5"/>
    <p:sldLayoutId id="2147483734" r:id="rId6"/>
    <p:sldLayoutId id="2147483659" r:id="rId7"/>
  </p:sldLayoutIdLst>
  <p:txStyles>
    <p:titleStyle>
      <a:lvl1pPr algn="l" defTabSz="914400" rtl="0" eaLnBrk="1" latinLnBrk="0" hangingPunct="1">
        <a:lnSpc>
          <a:spcPct val="100000"/>
        </a:lnSpc>
        <a:spcBef>
          <a:spcPts val="0"/>
        </a:spcBef>
        <a:spcAft>
          <a:spcPts val="300"/>
        </a:spcAft>
        <a:buNone/>
        <a:defRPr sz="2400" b="1" kern="1200">
          <a:solidFill>
            <a:schemeClr val="tx1"/>
          </a:solidFill>
          <a:latin typeface="Segoe UI Semibold" panose="020B0702040204020203" pitchFamily="34" charset="0"/>
          <a:ea typeface="+mj-ea"/>
          <a:cs typeface="Segoe UI Semibold" panose="020B0702040204020203" pitchFamily="34" charset="0"/>
        </a:defRPr>
      </a:lvl1pPr>
    </p:titleStyle>
    <p:bodyStyle>
      <a:lvl1pPr marL="0" indent="-180000" algn="l" defTabSz="914400" rtl="0" eaLnBrk="1" latinLnBrk="0" hangingPunct="1">
        <a:lnSpc>
          <a:spcPct val="100000"/>
        </a:lnSpc>
        <a:spcBef>
          <a:spcPts val="0"/>
        </a:spcBef>
        <a:spcAft>
          <a:spcPts val="300"/>
        </a:spcAft>
        <a:buFont typeface="Wingdings" panose="05000000000000000000" pitchFamily="2" charset="2"/>
        <a:buChar char="§"/>
        <a:defRPr sz="1100" kern="1200">
          <a:solidFill>
            <a:schemeClr val="tx1"/>
          </a:solidFill>
          <a:latin typeface="Segoe UI" panose="020B0502040204020203" pitchFamily="34" charset="0"/>
          <a:ea typeface="+mn-ea"/>
          <a:cs typeface="Segoe UI" panose="020B0502040204020203" pitchFamily="34" charset="0"/>
        </a:defRPr>
      </a:lvl1pPr>
      <a:lvl2pPr marL="360000" indent="-180000" algn="l" defTabSz="914400" rtl="0" eaLnBrk="1" latinLnBrk="0" hangingPunct="1">
        <a:lnSpc>
          <a:spcPct val="100000"/>
        </a:lnSpc>
        <a:spcBef>
          <a:spcPts val="0"/>
        </a:spcBef>
        <a:spcAft>
          <a:spcPts val="300"/>
        </a:spcAft>
        <a:buFont typeface="Wingdings" panose="05000000000000000000" pitchFamily="2" charset="2"/>
        <a:buChar char="§"/>
        <a:defRPr sz="1100" kern="1200">
          <a:solidFill>
            <a:schemeClr val="tx1"/>
          </a:solidFill>
          <a:latin typeface="Segoe UI" panose="020B0502040204020203" pitchFamily="34" charset="0"/>
          <a:ea typeface="+mn-ea"/>
          <a:cs typeface="Segoe UI" panose="020B0502040204020203" pitchFamily="34" charset="0"/>
        </a:defRPr>
      </a:lvl2pPr>
      <a:lvl3pPr marL="540000" indent="-180000" algn="l" defTabSz="914400" rtl="0" eaLnBrk="1" latinLnBrk="0" hangingPunct="1">
        <a:lnSpc>
          <a:spcPct val="100000"/>
        </a:lnSpc>
        <a:spcBef>
          <a:spcPts val="0"/>
        </a:spcBef>
        <a:spcAft>
          <a:spcPts val="300"/>
        </a:spcAft>
        <a:buFont typeface="Wingdings" panose="05000000000000000000" pitchFamily="2" charset="2"/>
        <a:buChar char="§"/>
        <a:defRPr sz="1100" kern="1200">
          <a:solidFill>
            <a:schemeClr val="tx1"/>
          </a:solidFill>
          <a:latin typeface="Segoe UI" panose="020B0502040204020203" pitchFamily="34" charset="0"/>
          <a:ea typeface="+mn-ea"/>
          <a:cs typeface="Segoe UI" panose="020B0502040204020203" pitchFamily="34" charset="0"/>
        </a:defRPr>
      </a:lvl3pPr>
      <a:lvl4pPr marL="720000" indent="-180000" algn="l" defTabSz="914400" rtl="0" eaLnBrk="1" latinLnBrk="0" hangingPunct="1">
        <a:lnSpc>
          <a:spcPct val="100000"/>
        </a:lnSpc>
        <a:spcBef>
          <a:spcPts val="0"/>
        </a:spcBef>
        <a:spcAft>
          <a:spcPts val="300"/>
        </a:spcAft>
        <a:buFont typeface="Wingdings" panose="05000000000000000000" pitchFamily="2" charset="2"/>
        <a:buChar char="§"/>
        <a:defRPr sz="1100" kern="1200">
          <a:solidFill>
            <a:schemeClr val="tx1"/>
          </a:solidFill>
          <a:latin typeface="Segoe UI" panose="020B0502040204020203" pitchFamily="34" charset="0"/>
          <a:ea typeface="+mn-ea"/>
          <a:cs typeface="Segoe UI" panose="020B0502040204020203" pitchFamily="34" charset="0"/>
        </a:defRPr>
      </a:lvl4pPr>
      <a:lvl5pPr marL="900000" indent="-180000" algn="l" defTabSz="914400" rtl="0" eaLnBrk="1" latinLnBrk="0" hangingPunct="1">
        <a:lnSpc>
          <a:spcPct val="100000"/>
        </a:lnSpc>
        <a:spcBef>
          <a:spcPts val="0"/>
        </a:spcBef>
        <a:spcAft>
          <a:spcPts val="300"/>
        </a:spcAft>
        <a:buFont typeface="Wingdings" panose="05000000000000000000" pitchFamily="2" charset="2"/>
        <a:buChar char="§"/>
        <a:defRPr sz="1100" kern="1200">
          <a:solidFill>
            <a:schemeClr val="tx1"/>
          </a:solidFill>
          <a:latin typeface="Segoe UI" panose="020B0502040204020203" pitchFamily="34" charset="0"/>
          <a:ea typeface="+mn-ea"/>
          <a:cs typeface="Segoe UI" panose="020B0502040204020203" pitchFamily="34" charset="0"/>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cs-CZ"/>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chart" Target="../charts/chart2.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chart" Target="../charts/chart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chart" Target="../charts/chart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8" Type="http://schemas.openxmlformats.org/officeDocument/2006/relationships/image" Target="../media/image10.jpeg"/><Relationship Id="rId13" Type="http://schemas.openxmlformats.org/officeDocument/2006/relationships/image" Target="../media/image15.png"/><Relationship Id="rId18" Type="http://schemas.openxmlformats.org/officeDocument/2006/relationships/image" Target="../media/image20.png"/><Relationship Id="rId3" Type="http://schemas.openxmlformats.org/officeDocument/2006/relationships/image" Target="../media/image5.png"/><Relationship Id="rId7" Type="http://schemas.openxmlformats.org/officeDocument/2006/relationships/image" Target="../media/image9.jpeg"/><Relationship Id="rId12" Type="http://schemas.openxmlformats.org/officeDocument/2006/relationships/image" Target="../media/image14.svg"/><Relationship Id="rId17" Type="http://schemas.openxmlformats.org/officeDocument/2006/relationships/image" Target="../media/image19.png"/><Relationship Id="rId2" Type="http://schemas.openxmlformats.org/officeDocument/2006/relationships/image" Target="../media/image4.png"/><Relationship Id="rId16" Type="http://schemas.openxmlformats.org/officeDocument/2006/relationships/image" Target="../media/image18.svg"/><Relationship Id="rId1" Type="http://schemas.openxmlformats.org/officeDocument/2006/relationships/slideLayout" Target="../slideLayouts/slideLayout1.xml"/><Relationship Id="rId6" Type="http://schemas.openxmlformats.org/officeDocument/2006/relationships/image" Target="../media/image8.png"/><Relationship Id="rId11" Type="http://schemas.openxmlformats.org/officeDocument/2006/relationships/image" Target="../media/image13.png"/><Relationship Id="rId5" Type="http://schemas.openxmlformats.org/officeDocument/2006/relationships/image" Target="../media/image7.jpeg"/><Relationship Id="rId15" Type="http://schemas.openxmlformats.org/officeDocument/2006/relationships/image" Target="../media/image17.png"/><Relationship Id="rId10" Type="http://schemas.openxmlformats.org/officeDocument/2006/relationships/image" Target="../media/image12.png"/><Relationship Id="rId19" Type="http://schemas.openxmlformats.org/officeDocument/2006/relationships/image" Target="../media/image21.svg"/><Relationship Id="rId4" Type="http://schemas.openxmlformats.org/officeDocument/2006/relationships/image" Target="../media/image6.jpeg"/><Relationship Id="rId9" Type="http://schemas.openxmlformats.org/officeDocument/2006/relationships/image" Target="../media/image11.png"/><Relationship Id="rId14" Type="http://schemas.openxmlformats.org/officeDocument/2006/relationships/image" Target="../media/image16.svg"/></Relationships>
</file>

<file path=ppt/slides/_rels/slide7.xml.rels><?xml version="1.0" encoding="UTF-8" standalone="yes"?>
<Relationships xmlns="http://schemas.openxmlformats.org/package/2006/relationships"><Relationship Id="rId3" Type="http://schemas.openxmlformats.org/officeDocument/2006/relationships/image" Target="../media/image23.svg"/><Relationship Id="rId2" Type="http://schemas.openxmlformats.org/officeDocument/2006/relationships/image" Target="../media/image22.png"/><Relationship Id="rId1" Type="http://schemas.openxmlformats.org/officeDocument/2006/relationships/slideLayout" Target="../slideLayouts/slideLayout1.xml"/><Relationship Id="rId5" Type="http://schemas.openxmlformats.org/officeDocument/2006/relationships/image" Target="../media/image25.svg"/><Relationship Id="rId4" Type="http://schemas.openxmlformats.org/officeDocument/2006/relationships/image" Target="../media/image24.png"/></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7.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691394981"/>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FAFA23-703C-9BB2-010E-4E9D53660AE9}"/>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179DA347-2B40-1A7E-1FEA-B6E742DBC55A}"/>
              </a:ext>
            </a:extLst>
          </p:cNvPr>
          <p:cNvSpPr>
            <a:spLocks noGrp="1"/>
          </p:cNvSpPr>
          <p:nvPr>
            <p:ph type="title"/>
          </p:nvPr>
        </p:nvSpPr>
        <p:spPr/>
        <p:txBody>
          <a:bodyPr/>
          <a:lstStyle/>
          <a:p>
            <a:r>
              <a:rPr lang="cs-CZ" dirty="0"/>
              <a:t>Výzkumná anketa a workshop - budoucnost objektu</a:t>
            </a:r>
          </a:p>
        </p:txBody>
      </p:sp>
      <p:sp>
        <p:nvSpPr>
          <p:cNvPr id="4" name="TextovéPole 3">
            <a:extLst>
              <a:ext uri="{FF2B5EF4-FFF2-40B4-BE49-F238E27FC236}">
                <a16:creationId xmlns:a16="http://schemas.microsoft.com/office/drawing/2014/main" id="{39FD1871-0684-4592-90D8-5E3E944E5A89}"/>
              </a:ext>
            </a:extLst>
          </p:cNvPr>
          <p:cNvSpPr txBox="1"/>
          <p:nvPr/>
        </p:nvSpPr>
        <p:spPr>
          <a:xfrm>
            <a:off x="431999" y="865555"/>
            <a:ext cx="4506000" cy="276999"/>
          </a:xfrm>
          <a:prstGeom prst="rect">
            <a:avLst/>
          </a:prstGeom>
          <a:noFill/>
        </p:spPr>
        <p:txBody>
          <a:bodyPr wrap="square" rtlCol="0">
            <a:spAutoFit/>
          </a:bodyPr>
          <a:lstStyle/>
          <a:p>
            <a:pPr marR="0" lvl="0" defTabSz="914400" rtl="0" eaLnBrk="1" fontAlgn="auto" latinLnBrk="0" hangingPunct="1">
              <a:lnSpc>
                <a:spcPct val="100000"/>
              </a:lnSpc>
              <a:spcBef>
                <a:spcPts val="0"/>
              </a:spcBef>
              <a:spcAft>
                <a:spcPts val="300"/>
              </a:spcAft>
              <a:buClrTx/>
              <a:buSzTx/>
              <a:tabLst/>
              <a:defRPr/>
            </a:pPr>
            <a:r>
              <a:rPr kumimoji="0" lang="cs-CZ" sz="12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Výzkumná anketa (říjen 2024, 603 respondentů)</a:t>
            </a:r>
          </a:p>
        </p:txBody>
      </p:sp>
      <p:graphicFrame>
        <p:nvGraphicFramePr>
          <p:cNvPr id="6" name="Graf 5">
            <a:extLst>
              <a:ext uri="{FF2B5EF4-FFF2-40B4-BE49-F238E27FC236}">
                <a16:creationId xmlns:a16="http://schemas.microsoft.com/office/drawing/2014/main" id="{A7342360-0CAC-C345-AEA9-8EC957A7C51D}"/>
              </a:ext>
            </a:extLst>
          </p:cNvPr>
          <p:cNvGraphicFramePr/>
          <p:nvPr>
            <p:extLst>
              <p:ext uri="{D42A27DB-BD31-4B8C-83A1-F6EECF244321}">
                <p14:modId xmlns:p14="http://schemas.microsoft.com/office/powerpoint/2010/main" val="4194242958"/>
              </p:ext>
            </p:extLst>
          </p:nvPr>
        </p:nvGraphicFramePr>
        <p:xfrm>
          <a:off x="447001" y="1267144"/>
          <a:ext cx="4505999" cy="3626436"/>
        </p:xfrm>
        <a:graphic>
          <a:graphicData uri="http://schemas.openxmlformats.org/drawingml/2006/chart">
            <c:chart xmlns:c="http://schemas.openxmlformats.org/drawingml/2006/chart" xmlns:r="http://schemas.openxmlformats.org/officeDocument/2006/relationships" r:id="rId2"/>
          </a:graphicData>
        </a:graphic>
      </p:graphicFrame>
      <p:sp>
        <p:nvSpPr>
          <p:cNvPr id="7" name="TextovéPole 6">
            <a:extLst>
              <a:ext uri="{FF2B5EF4-FFF2-40B4-BE49-F238E27FC236}">
                <a16:creationId xmlns:a16="http://schemas.microsoft.com/office/drawing/2014/main" id="{F20DEAE9-34E9-DF0F-25DF-9BD65248D794}"/>
              </a:ext>
            </a:extLst>
          </p:cNvPr>
          <p:cNvSpPr txBox="1"/>
          <p:nvPr/>
        </p:nvSpPr>
        <p:spPr>
          <a:xfrm>
            <a:off x="431999" y="4422128"/>
            <a:ext cx="4505999" cy="1015663"/>
          </a:xfrm>
          <a:prstGeom prst="rect">
            <a:avLst/>
          </a:prstGeom>
          <a:noFill/>
        </p:spPr>
        <p:txBody>
          <a:bodyPr wrap="square" rtlCol="0">
            <a:spAutoFit/>
          </a:bodyPr>
          <a:lstStyle/>
          <a:p>
            <a:r>
              <a:rPr lang="cs-CZ" sz="1200" b="1" dirty="0">
                <a:latin typeface="Segoe UI" panose="020B0502040204020203" pitchFamily="34" charset="0"/>
                <a:cs typeface="Segoe UI" panose="020B0502040204020203" pitchFamily="34" charset="0"/>
              </a:rPr>
              <a:t>Na náměstí patří, měl by se zachovat</a:t>
            </a:r>
          </a:p>
          <a:p>
            <a:r>
              <a:rPr lang="cs-CZ" sz="1200" b="1" dirty="0">
                <a:solidFill>
                  <a:schemeClr val="tx2">
                    <a:lumMod val="75000"/>
                  </a:schemeClr>
                </a:solidFill>
                <a:latin typeface="Segoe UI" panose="020B0502040204020203" pitchFamily="34" charset="0"/>
                <a:cs typeface="Segoe UI" panose="020B0502040204020203" pitchFamily="34" charset="0"/>
              </a:rPr>
              <a:t>248 respondentů (41%)</a:t>
            </a:r>
          </a:p>
          <a:p>
            <a:endParaRPr lang="cs-CZ" sz="1200" b="1" dirty="0">
              <a:latin typeface="Segoe UI" panose="020B0502040204020203" pitchFamily="34" charset="0"/>
              <a:cs typeface="Segoe UI" panose="020B0502040204020203" pitchFamily="34" charset="0"/>
            </a:endParaRPr>
          </a:p>
          <a:p>
            <a:r>
              <a:rPr lang="cs-CZ" sz="1200" b="1" dirty="0">
                <a:latin typeface="Segoe UI" panose="020B0502040204020203" pitchFamily="34" charset="0"/>
                <a:cs typeface="Segoe UI" panose="020B0502040204020203" pitchFamily="34" charset="0"/>
              </a:rPr>
              <a:t>Měl by se nahradit novým objektem</a:t>
            </a:r>
          </a:p>
          <a:p>
            <a:r>
              <a:rPr lang="cs-CZ" sz="1200" b="1" dirty="0">
                <a:solidFill>
                  <a:schemeClr val="bg2">
                    <a:lumMod val="75000"/>
                  </a:schemeClr>
                </a:solidFill>
                <a:latin typeface="Segoe UI" panose="020B0502040204020203" pitchFamily="34" charset="0"/>
                <a:cs typeface="Segoe UI" panose="020B0502040204020203" pitchFamily="34" charset="0"/>
              </a:rPr>
              <a:t>287 respondentů (48%)</a:t>
            </a:r>
          </a:p>
        </p:txBody>
      </p:sp>
      <p:sp>
        <p:nvSpPr>
          <p:cNvPr id="8" name="TextovéPole 7">
            <a:extLst>
              <a:ext uri="{FF2B5EF4-FFF2-40B4-BE49-F238E27FC236}">
                <a16:creationId xmlns:a16="http://schemas.microsoft.com/office/drawing/2014/main" id="{5130DA39-A400-4CCC-BD75-A67B57D0ACF5}"/>
              </a:ext>
            </a:extLst>
          </p:cNvPr>
          <p:cNvSpPr txBox="1"/>
          <p:nvPr/>
        </p:nvSpPr>
        <p:spPr>
          <a:xfrm>
            <a:off x="447000" y="5441637"/>
            <a:ext cx="4490997" cy="461665"/>
          </a:xfrm>
          <a:prstGeom prst="rect">
            <a:avLst/>
          </a:prstGeom>
          <a:noFill/>
        </p:spPr>
        <p:txBody>
          <a:bodyPr wrap="square" rtlCol="0">
            <a:spAutoFit/>
          </a:bodyPr>
          <a:lstStyle/>
          <a:p>
            <a:r>
              <a:rPr lang="cs-CZ" sz="1200" b="1" dirty="0">
                <a:latin typeface="Segoe UI" panose="020B0502040204020203" pitchFamily="34" charset="0"/>
                <a:cs typeface="Segoe UI" panose="020B0502040204020203" pitchFamily="34" charset="0"/>
              </a:rPr>
              <a:t>Neumím posoudit</a:t>
            </a:r>
          </a:p>
          <a:p>
            <a:r>
              <a:rPr lang="cs-CZ" sz="1200" b="1" dirty="0">
                <a:solidFill>
                  <a:srgbClr val="E3AC00"/>
                </a:solidFill>
                <a:latin typeface="Segoe UI" panose="020B0502040204020203" pitchFamily="34" charset="0"/>
                <a:cs typeface="Segoe UI" panose="020B0502040204020203" pitchFamily="34" charset="0"/>
              </a:rPr>
              <a:t>68 respondentů (11%)</a:t>
            </a:r>
          </a:p>
        </p:txBody>
      </p:sp>
      <p:sp>
        <p:nvSpPr>
          <p:cNvPr id="5" name="TextovéPole 4">
            <a:extLst>
              <a:ext uri="{FF2B5EF4-FFF2-40B4-BE49-F238E27FC236}">
                <a16:creationId xmlns:a16="http://schemas.microsoft.com/office/drawing/2014/main" id="{D7C2311A-CE3A-2714-2A65-5C9195633747}"/>
              </a:ext>
            </a:extLst>
          </p:cNvPr>
          <p:cNvSpPr txBox="1"/>
          <p:nvPr/>
        </p:nvSpPr>
        <p:spPr>
          <a:xfrm>
            <a:off x="4937997" y="3298131"/>
            <a:ext cx="4505999" cy="2816156"/>
          </a:xfrm>
          <a:prstGeom prst="rect">
            <a:avLst/>
          </a:prstGeom>
          <a:solidFill>
            <a:schemeClr val="bg1">
              <a:lumMod val="95000"/>
            </a:schemeClr>
          </a:solidFill>
        </p:spPr>
        <p:txBody>
          <a:bodyPr wrap="square">
            <a:spAutoFit/>
          </a:bodyPr>
          <a:lstStyle/>
          <a:p>
            <a:pPr marL="228600" marR="0" lvl="0" indent="-228600" defTabSz="914400" rtl="0" eaLnBrk="1" fontAlgn="auto" latinLnBrk="0" hangingPunct="1">
              <a:lnSpc>
                <a:spcPct val="100000"/>
              </a:lnSpc>
              <a:spcAft>
                <a:spcPts val="600"/>
              </a:spcAft>
              <a:buClrTx/>
              <a:buSzTx/>
              <a:buFontTx/>
              <a:buAutoNum type="arabicPeriod"/>
              <a:tabLst/>
              <a:defRPr/>
            </a:pPr>
            <a:r>
              <a:rPr kumimoji="0" lang="cs-CZ" sz="1200" b="1"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Restaurace, bar</a:t>
            </a:r>
          </a:p>
          <a:p>
            <a:pPr marL="228600" marR="0" lvl="0" indent="-228600" defTabSz="914400" rtl="0" eaLnBrk="1" fontAlgn="auto" latinLnBrk="0" hangingPunct="1">
              <a:lnSpc>
                <a:spcPct val="100000"/>
              </a:lnSpc>
              <a:spcAft>
                <a:spcPts val="600"/>
              </a:spcAft>
              <a:buClrTx/>
              <a:buSzTx/>
              <a:buFontTx/>
              <a:buAutoNum type="arabicPeriod"/>
              <a:tabLst/>
              <a:defRPr/>
            </a:pPr>
            <a:r>
              <a:rPr kumimoji="0" lang="cs-CZ" sz="1200" b="1"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Služby (krejčovství, kadeřnictví)</a:t>
            </a:r>
          </a:p>
          <a:p>
            <a:pPr marL="228600" marR="0" lvl="0" indent="-228600" defTabSz="914400" rtl="0" eaLnBrk="1" fontAlgn="auto" latinLnBrk="0" hangingPunct="1">
              <a:lnSpc>
                <a:spcPct val="100000"/>
              </a:lnSpc>
              <a:spcAft>
                <a:spcPts val="600"/>
              </a:spcAft>
              <a:buClrTx/>
              <a:buSzTx/>
              <a:buFontTx/>
              <a:buAutoNum type="arabicPeriod"/>
              <a:tabLst/>
              <a:defRPr/>
            </a:pPr>
            <a:r>
              <a:rPr kumimoji="0" lang="cs-CZ" sz="1200" b="1"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Hotel, konferenční sál, wellness</a:t>
            </a:r>
          </a:p>
          <a:p>
            <a:pPr marL="228600" marR="0" lvl="0" indent="-228600" defTabSz="914400" rtl="0" eaLnBrk="1" fontAlgn="auto" latinLnBrk="0" hangingPunct="1">
              <a:lnSpc>
                <a:spcPct val="100000"/>
              </a:lnSpc>
              <a:spcAft>
                <a:spcPts val="600"/>
              </a:spcAft>
              <a:buClrTx/>
              <a:buSzTx/>
              <a:buFontTx/>
              <a:buAutoNum type="arabicPeriod"/>
              <a:tabLst/>
              <a:defRPr/>
            </a:pPr>
            <a:r>
              <a:rPr kumimoji="0" lang="cs-CZ" sz="1200" b="1"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Kavárna, cukrárna</a:t>
            </a:r>
          </a:p>
          <a:p>
            <a:pPr marL="228600" marR="0" lvl="0" indent="-228600" defTabSz="914400" rtl="0" eaLnBrk="1" fontAlgn="auto" latinLnBrk="0" hangingPunct="1">
              <a:lnSpc>
                <a:spcPct val="100000"/>
              </a:lnSpc>
              <a:spcAft>
                <a:spcPts val="600"/>
              </a:spcAft>
              <a:buClrTx/>
              <a:buSzTx/>
              <a:buFontTx/>
              <a:buAutoNum type="arabicPeriod"/>
              <a:tabLst/>
              <a:defRPr/>
            </a:pPr>
            <a:r>
              <a:rPr kumimoji="0" lang="cs-CZ" sz="1200" b="1" i="0" u="none" strike="noStrike" kern="1200" cap="none" spc="0" normalizeH="0" baseline="0" noProof="0" dirty="0">
                <a:ln>
                  <a:noFill/>
                </a:ln>
                <a:solidFill>
                  <a:srgbClr val="000000"/>
                </a:solidFill>
                <a:effectLst/>
                <a:uLnTx/>
                <a:uFillTx/>
                <a:latin typeface="Segoe UI" panose="020B0502040204020203" pitchFamily="34" charset="0"/>
                <a:cs typeface="Segoe UI" panose="020B0502040204020203" pitchFamily="34" charset="0"/>
              </a:rPr>
              <a:t>Obchody</a:t>
            </a:r>
          </a:p>
          <a:p>
            <a:pPr marL="228600" lvl="0" indent="-228600">
              <a:spcAft>
                <a:spcPts val="600"/>
              </a:spcAft>
              <a:buFontTx/>
              <a:buAutoNum type="arabicPeriod" startAt="6"/>
              <a:defRPr/>
            </a:pPr>
            <a:r>
              <a:rPr lang="cs-CZ" sz="1200" b="1" dirty="0">
                <a:solidFill>
                  <a:srgbClr val="000000"/>
                </a:solidFill>
                <a:latin typeface="Segoe UI" panose="020B0502040204020203" pitchFamily="34" charset="0"/>
                <a:cs typeface="Segoe UI" panose="020B0502040204020203" pitchFamily="34" charset="0"/>
              </a:rPr>
              <a:t>Salonky, bistro </a:t>
            </a:r>
          </a:p>
          <a:p>
            <a:pPr marL="228600" lvl="0" indent="-228600">
              <a:spcAft>
                <a:spcPts val="600"/>
              </a:spcAft>
              <a:buFontTx/>
              <a:buAutoNum type="arabicPeriod" startAt="6"/>
              <a:defRPr/>
            </a:pPr>
            <a:r>
              <a:rPr lang="cs-CZ" sz="1200" b="1" dirty="0">
                <a:solidFill>
                  <a:srgbClr val="000000"/>
                </a:solidFill>
                <a:latin typeface="Segoe UI" panose="020B0502040204020203" pitchFamily="34" charset="0"/>
                <a:cs typeface="Segoe UI" panose="020B0502040204020203" pitchFamily="34" charset="0"/>
              </a:rPr>
              <a:t>Parkování</a:t>
            </a:r>
          </a:p>
          <a:p>
            <a:pPr marL="228600" lvl="0" indent="-228600">
              <a:spcAft>
                <a:spcPts val="600"/>
              </a:spcAft>
              <a:buFontTx/>
              <a:buAutoNum type="arabicPeriod" startAt="6"/>
              <a:defRPr/>
            </a:pPr>
            <a:r>
              <a:rPr lang="cs-CZ" sz="1200" b="1" dirty="0">
                <a:solidFill>
                  <a:srgbClr val="000000"/>
                </a:solidFill>
                <a:latin typeface="Segoe UI" panose="020B0502040204020203" pitchFamily="34" charset="0"/>
                <a:cs typeface="Segoe UI" panose="020B0502040204020203" pitchFamily="34" charset="0"/>
              </a:rPr>
              <a:t>Kanceláře, zeleň</a:t>
            </a:r>
          </a:p>
          <a:p>
            <a:pPr marL="228600" lvl="0" indent="-228600">
              <a:spcAft>
                <a:spcPts val="600"/>
              </a:spcAft>
              <a:buFontTx/>
              <a:buAutoNum type="arabicPeriod" startAt="6"/>
              <a:defRPr/>
            </a:pPr>
            <a:r>
              <a:rPr lang="cs-CZ" sz="1200" b="1" dirty="0">
                <a:solidFill>
                  <a:srgbClr val="000000"/>
                </a:solidFill>
                <a:latin typeface="Segoe UI" panose="020B0502040204020203" pitchFamily="34" charset="0"/>
                <a:cs typeface="Segoe UI" panose="020B0502040204020203" pitchFamily="34" charset="0"/>
              </a:rPr>
              <a:t>Coworking, kreativní centra</a:t>
            </a:r>
          </a:p>
          <a:p>
            <a:pPr marL="228600" lvl="0" indent="-228600">
              <a:spcAft>
                <a:spcPts val="600"/>
              </a:spcAft>
              <a:buFontTx/>
              <a:buAutoNum type="arabicPeriod" startAt="6"/>
              <a:defRPr/>
            </a:pPr>
            <a:r>
              <a:rPr lang="cs-CZ" sz="1200" b="1" dirty="0">
                <a:solidFill>
                  <a:srgbClr val="000000"/>
                </a:solidFill>
                <a:latin typeface="Segoe UI" panose="020B0502040204020203" pitchFamily="34" charset="0"/>
                <a:cs typeface="Segoe UI" panose="020B0502040204020203" pitchFamily="34" charset="0"/>
              </a:rPr>
              <a:t>Dětské centrum, hudební klub, knihovna, sociální služby, turistické zázemí</a:t>
            </a:r>
          </a:p>
        </p:txBody>
      </p:sp>
      <p:sp>
        <p:nvSpPr>
          <p:cNvPr id="9" name="TextovéPole 8">
            <a:extLst>
              <a:ext uri="{FF2B5EF4-FFF2-40B4-BE49-F238E27FC236}">
                <a16:creationId xmlns:a16="http://schemas.microsoft.com/office/drawing/2014/main" id="{17DD5195-604C-324A-CCAB-C23383F4ACBD}"/>
              </a:ext>
            </a:extLst>
          </p:cNvPr>
          <p:cNvSpPr txBox="1"/>
          <p:nvPr/>
        </p:nvSpPr>
        <p:spPr>
          <a:xfrm>
            <a:off x="4937997" y="864000"/>
            <a:ext cx="4506000" cy="2423740"/>
          </a:xfrm>
          <a:prstGeom prst="rect">
            <a:avLst/>
          </a:prstGeom>
          <a:noFill/>
        </p:spPr>
        <p:txBody>
          <a:bodyPr wrap="square" rtlCol="0">
            <a:spAutoFit/>
          </a:bodyPr>
          <a:lstStyle/>
          <a:p>
            <a:pPr marR="0" lvl="0" defTabSz="914400" rtl="0" eaLnBrk="1" fontAlgn="auto" latinLnBrk="0" hangingPunct="1">
              <a:lnSpc>
                <a:spcPct val="100000"/>
              </a:lnSpc>
              <a:spcBef>
                <a:spcPts val="0"/>
              </a:spcBef>
              <a:spcAft>
                <a:spcPts val="300"/>
              </a:spcAft>
              <a:buClrTx/>
              <a:buSzTx/>
              <a:tabLst/>
              <a:defRPr/>
            </a:pPr>
            <a:r>
              <a:rPr kumimoji="0" lang="cs-CZ" sz="12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Workshop (20. 11. 2024)</a:t>
            </a:r>
          </a:p>
          <a:p>
            <a:pPr marL="171450" marR="0" lvl="0" indent="-171450"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kumimoji="0" lang="cs-CZ" sz="1200" b="0"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Na </a:t>
            </a:r>
            <a:r>
              <a:rPr kumimoji="0" lang="cs-CZ" sz="12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rekonstrukci</a:t>
            </a:r>
            <a:r>
              <a:rPr kumimoji="0" lang="cs-CZ" sz="1200" b="0"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 bylo pohlíženo jako na </a:t>
            </a:r>
            <a:r>
              <a:rPr kumimoji="0" lang="cs-CZ" sz="1200"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volbu </a:t>
            </a:r>
            <a:r>
              <a:rPr kumimoji="0" lang="cs-CZ" sz="1200" b="0"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vyžadující nižší náklady, při které se zachovají některé architektonické kvality budovy jako jsou balkony či terasy. Pro mnoho obyvatel je budova již </a:t>
            </a:r>
            <a:r>
              <a:rPr kumimoji="0" lang="cs-CZ" sz="12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nedílnou součástí náměstí.</a:t>
            </a:r>
            <a:endParaRPr kumimoji="0" lang="cs-CZ" sz="1200" b="0"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endParaRPr>
          </a:p>
          <a:p>
            <a:pPr marL="171450" marR="0" lvl="0" indent="-171450"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cs-CZ" sz="1200" b="1" dirty="0">
                <a:solidFill>
                  <a:srgbClr val="000000"/>
                </a:solidFill>
                <a:latin typeface="Segoe UI" panose="020B0502040204020203" pitchFamily="34" charset="0"/>
                <a:cs typeface="Segoe UI" panose="020B0502040204020203" pitchFamily="34" charset="0"/>
              </a:rPr>
              <a:t>D</a:t>
            </a:r>
            <a:r>
              <a:rPr kumimoji="0" lang="cs-CZ" sz="1200" b="1" i="0" u="none" strike="noStrike" kern="1200" cap="none" spc="0" normalizeH="0" baseline="0" noProof="0" dirty="0" err="1">
                <a:ln>
                  <a:noFill/>
                </a:ln>
                <a:solidFill>
                  <a:srgbClr val="000000"/>
                </a:solidFill>
                <a:effectLst/>
                <a:uLnTx/>
                <a:uFillTx/>
                <a:latin typeface="Segoe UI" panose="020B0502040204020203" pitchFamily="34" charset="0"/>
                <a:ea typeface="+mn-ea"/>
                <a:cs typeface="Segoe UI" panose="020B0502040204020203" pitchFamily="34" charset="0"/>
              </a:rPr>
              <a:t>emolice</a:t>
            </a:r>
            <a:r>
              <a:rPr kumimoji="0" lang="cs-CZ" sz="12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 a vybudování nového objektu </a:t>
            </a:r>
            <a:r>
              <a:rPr kumimoji="0" lang="cs-CZ" sz="1200" b="0"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naopak nabízí </a:t>
            </a:r>
            <a:r>
              <a:rPr kumimoji="0" lang="cs-CZ" sz="12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vznik nové dominanty města </a:t>
            </a:r>
            <a:r>
              <a:rPr kumimoji="0" lang="cs-CZ" sz="1200" b="0"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s atraktivnějším vzhledem, která zapadá nejen do okolní architektury, ale i do celkového historického rázu náměstí. </a:t>
            </a:r>
          </a:p>
          <a:p>
            <a:pPr marL="171450" marR="0" lvl="0" indent="-171450" defTabSz="914400" rtl="0" eaLnBrk="1" fontAlgn="auto" latinLnBrk="0" hangingPunct="1">
              <a:lnSpc>
                <a:spcPct val="100000"/>
              </a:lnSpc>
              <a:spcBef>
                <a:spcPts val="0"/>
              </a:spcBef>
              <a:spcAft>
                <a:spcPts val="300"/>
              </a:spcAft>
              <a:buClrTx/>
              <a:buSzTx/>
              <a:buFont typeface="Arial" panose="020B0604020202020204" pitchFamily="34" charset="0"/>
              <a:buChar char="•"/>
              <a:tabLst/>
              <a:defRPr/>
            </a:pPr>
            <a:r>
              <a:rPr lang="cs-CZ" sz="1200" dirty="0">
                <a:solidFill>
                  <a:srgbClr val="000000"/>
                </a:solidFill>
                <a:latin typeface="Segoe UI" panose="020B0502040204020203" pitchFamily="34" charset="0"/>
                <a:cs typeface="Segoe UI" panose="020B0502040204020203" pitchFamily="34" charset="0"/>
              </a:rPr>
              <a:t>Účastníci</a:t>
            </a:r>
            <a:r>
              <a:rPr kumimoji="0" lang="cs-CZ" sz="1200" b="0"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 se shodli, že </a:t>
            </a:r>
            <a:r>
              <a:rPr kumimoji="0" lang="cs-CZ" sz="1200" b="1"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nová budova by měla zajišťovat zejména tyto funkce</a:t>
            </a:r>
            <a:r>
              <a:rPr kumimoji="0" lang="cs-CZ" sz="1200" b="0" i="0" u="none" strike="noStrike" kern="1200" cap="none" spc="0" normalizeH="0" baseline="0" noProof="0" dirty="0">
                <a:ln>
                  <a:noFill/>
                </a:ln>
                <a:solidFill>
                  <a:srgbClr val="000000"/>
                </a:solidFill>
                <a:effectLst/>
                <a:uLnTx/>
                <a:uFillTx/>
                <a:latin typeface="Segoe UI" panose="020B0502040204020203" pitchFamily="34" charset="0"/>
                <a:ea typeface="+mn-ea"/>
                <a:cs typeface="Segoe UI" panose="020B0502040204020203" pitchFamily="34" charset="0"/>
              </a:rPr>
              <a:t>, které považují za nejpotřebnější pro centrum města:</a:t>
            </a:r>
          </a:p>
        </p:txBody>
      </p:sp>
    </p:spTree>
    <p:extLst>
      <p:ext uri="{BB962C8B-B14F-4D97-AF65-F5344CB8AC3E}">
        <p14:creationId xmlns:p14="http://schemas.microsoft.com/office/powerpoint/2010/main" val="125704252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64D93E7A-5928-B9C1-7D36-0EA2613E3637}"/>
              </a:ext>
            </a:extLst>
          </p:cNvPr>
          <p:cNvSpPr>
            <a:spLocks noGrp="1"/>
          </p:cNvSpPr>
          <p:nvPr>
            <p:ph type="title"/>
          </p:nvPr>
        </p:nvSpPr>
        <p:spPr/>
        <p:txBody>
          <a:bodyPr/>
          <a:lstStyle/>
          <a:p>
            <a:r>
              <a:rPr lang="cs-CZ" dirty="0"/>
              <a:t>Představení základního konceptu funkčního uspořádání objektu</a:t>
            </a:r>
          </a:p>
        </p:txBody>
      </p:sp>
      <p:sp>
        <p:nvSpPr>
          <p:cNvPr id="5" name="TextovéPole 4">
            <a:extLst>
              <a:ext uri="{FF2B5EF4-FFF2-40B4-BE49-F238E27FC236}">
                <a16:creationId xmlns:a16="http://schemas.microsoft.com/office/drawing/2014/main" id="{3F9542B6-E485-ED63-73DB-F05A1062A32E}"/>
              </a:ext>
            </a:extLst>
          </p:cNvPr>
          <p:cNvSpPr txBox="1"/>
          <p:nvPr/>
        </p:nvSpPr>
        <p:spPr>
          <a:xfrm>
            <a:off x="432000" y="864000"/>
            <a:ext cx="9071999" cy="1569660"/>
          </a:xfrm>
          <a:prstGeom prst="rect">
            <a:avLst/>
          </a:prstGeom>
          <a:solidFill>
            <a:schemeClr val="bg1">
              <a:lumMod val="95000"/>
            </a:schemeClr>
          </a:solidFill>
        </p:spPr>
        <p:txBody>
          <a:bodyPr wrap="square">
            <a:spAutoFit/>
          </a:bodyPr>
          <a:lstStyle/>
          <a:p>
            <a:pPr algn="just"/>
            <a:r>
              <a:rPr lang="cs-CZ" sz="1200" b="1" dirty="0">
                <a:latin typeface="Segoe UI" panose="020B0502040204020203" pitchFamily="34" charset="0"/>
                <a:cs typeface="Segoe UI" panose="020B0502040204020203" pitchFamily="34" charset="0"/>
              </a:rPr>
              <a:t>Na základě zpracovaných analýz byl připraven výchozí návrh konceptu nového multifunkčního využití budovy bývalého Domu potravin </a:t>
            </a:r>
            <a:r>
              <a:rPr lang="cs-CZ" sz="1200" dirty="0">
                <a:latin typeface="Segoe UI" panose="020B0502040204020203" pitchFamily="34" charset="0"/>
                <a:cs typeface="Segoe UI" panose="020B0502040204020203" pitchFamily="34" charset="0"/>
              </a:rPr>
              <a:t>na Náměstí Republiky v Tachově, který by měl vzniknout </a:t>
            </a:r>
            <a:r>
              <a:rPr lang="cs-CZ" sz="1200" b="1" dirty="0">
                <a:latin typeface="Segoe UI" panose="020B0502040204020203" pitchFamily="34" charset="0"/>
                <a:cs typeface="Segoe UI" panose="020B0502040204020203" pitchFamily="34" charset="0"/>
              </a:rPr>
              <a:t>prostřednictvím komplexní rekonstrukce </a:t>
            </a:r>
            <a:r>
              <a:rPr lang="cs-CZ" sz="1200" dirty="0">
                <a:latin typeface="Segoe UI" panose="020B0502040204020203" pitchFamily="34" charset="0"/>
                <a:cs typeface="Segoe UI" panose="020B0502040204020203" pitchFamily="34" charset="0"/>
              </a:rPr>
              <a:t>současné budovy </a:t>
            </a:r>
            <a:r>
              <a:rPr lang="cs-CZ" sz="1200" b="1" dirty="0">
                <a:latin typeface="Segoe UI" panose="020B0502040204020203" pitchFamily="34" charset="0"/>
                <a:cs typeface="Segoe UI" panose="020B0502040204020203" pitchFamily="34" charset="0"/>
              </a:rPr>
              <a:t>nebo demolicí </a:t>
            </a:r>
            <a:r>
              <a:rPr lang="cs-CZ" sz="1200" dirty="0">
                <a:latin typeface="Segoe UI" panose="020B0502040204020203" pitchFamily="34" charset="0"/>
                <a:cs typeface="Segoe UI" panose="020B0502040204020203" pitchFamily="34" charset="0"/>
              </a:rPr>
              <a:t>současné budovy </a:t>
            </a:r>
            <a:r>
              <a:rPr lang="cs-CZ" sz="1200" b="1" dirty="0">
                <a:latin typeface="Segoe UI" panose="020B0502040204020203" pitchFamily="34" charset="0"/>
                <a:cs typeface="Segoe UI" panose="020B0502040204020203" pitchFamily="34" charset="0"/>
              </a:rPr>
              <a:t>a výstavbou nové budovy </a:t>
            </a:r>
            <a:r>
              <a:rPr lang="cs-CZ" sz="1200" dirty="0">
                <a:latin typeface="Segoe UI" panose="020B0502040204020203" pitchFamily="34" charset="0"/>
                <a:cs typeface="Segoe UI" panose="020B0502040204020203" pitchFamily="34" charset="0"/>
              </a:rPr>
              <a:t>o obdobném objemu. Mělo by se tedy jednat o </a:t>
            </a:r>
            <a:r>
              <a:rPr lang="cs-CZ" sz="1200" b="1" dirty="0">
                <a:latin typeface="Segoe UI" panose="020B0502040204020203" pitchFamily="34" charset="0"/>
                <a:cs typeface="Segoe UI" panose="020B0502040204020203" pitchFamily="34" charset="0"/>
              </a:rPr>
              <a:t>čtyřpodlažní budovu se zkosenou střechou o celkové užitné ploše jednoho podlaží na úrovni cca 725 m</a:t>
            </a:r>
            <a:r>
              <a:rPr lang="cs-CZ" sz="1200" b="1" baseline="30000" dirty="0">
                <a:latin typeface="Segoe UI" panose="020B0502040204020203" pitchFamily="34" charset="0"/>
                <a:cs typeface="Segoe UI" panose="020B0502040204020203" pitchFamily="34" charset="0"/>
              </a:rPr>
              <a:t>2</a:t>
            </a:r>
            <a:r>
              <a:rPr lang="cs-CZ" sz="1200" b="1" dirty="0">
                <a:latin typeface="Segoe UI" panose="020B0502040204020203" pitchFamily="34" charset="0"/>
                <a:cs typeface="Segoe UI" panose="020B0502040204020203" pitchFamily="34" charset="0"/>
              </a:rPr>
              <a:t>.</a:t>
            </a:r>
          </a:p>
          <a:p>
            <a:pPr marL="171450" indent="-171450" algn="just">
              <a:buFont typeface="Wingdings" panose="05000000000000000000" pitchFamily="2" charset="2"/>
              <a:buChar char="§"/>
            </a:pPr>
            <a:r>
              <a:rPr lang="cs-CZ" sz="1200" dirty="0">
                <a:latin typeface="Segoe UI" panose="020B0502040204020203" pitchFamily="34" charset="0"/>
                <a:cs typeface="Segoe UI" panose="020B0502040204020203" pitchFamily="34" charset="0"/>
              </a:rPr>
              <a:t>V rámci budovy jsou navrženy funkce, po kterých existuje v rámci Tachova </a:t>
            </a:r>
            <a:r>
              <a:rPr lang="cs-CZ" sz="1200" b="1" dirty="0">
                <a:latin typeface="Segoe UI" panose="020B0502040204020203" pitchFamily="34" charset="0"/>
                <a:cs typeface="Segoe UI" panose="020B0502040204020203" pitchFamily="34" charset="0"/>
              </a:rPr>
              <a:t>poptávka místních </a:t>
            </a:r>
            <a:r>
              <a:rPr lang="cs-CZ" sz="1200" dirty="0">
                <a:latin typeface="Segoe UI" panose="020B0502040204020203" pitchFamily="34" charset="0"/>
                <a:cs typeface="Segoe UI" panose="020B0502040204020203" pitchFamily="34" charset="0"/>
              </a:rPr>
              <a:t>obyvatel a současně </a:t>
            </a:r>
            <a:r>
              <a:rPr lang="cs-CZ" sz="1200" b="1" dirty="0">
                <a:latin typeface="Segoe UI" panose="020B0502040204020203" pitchFamily="34" charset="0"/>
                <a:cs typeface="Segoe UI" panose="020B0502040204020203" pitchFamily="34" charset="0"/>
              </a:rPr>
              <a:t>zvýší atraktivitu Tachova a potenciál jeho turistické návštěvnosti</a:t>
            </a:r>
            <a:r>
              <a:rPr lang="cs-CZ" sz="1200" dirty="0">
                <a:latin typeface="Segoe UI" panose="020B0502040204020203" pitchFamily="34" charset="0"/>
                <a:cs typeface="Segoe UI" panose="020B0502040204020203" pitchFamily="34" charset="0"/>
              </a:rPr>
              <a:t>. </a:t>
            </a:r>
          </a:p>
          <a:p>
            <a:pPr marL="171450" indent="-171450" algn="just">
              <a:buFont typeface="Wingdings" panose="05000000000000000000" pitchFamily="2" charset="2"/>
              <a:buChar char="§"/>
            </a:pPr>
            <a:r>
              <a:rPr lang="cs-CZ" sz="1200" dirty="0">
                <a:latin typeface="Segoe UI" panose="020B0502040204020203" pitchFamily="34" charset="0"/>
                <a:cs typeface="Segoe UI" panose="020B0502040204020203" pitchFamily="34" charset="0"/>
              </a:rPr>
              <a:t>Jedná se o funkce, které </a:t>
            </a:r>
            <a:r>
              <a:rPr lang="cs-CZ" sz="1200" b="1" dirty="0">
                <a:latin typeface="Segoe UI" panose="020B0502040204020203" pitchFamily="34" charset="0"/>
                <a:cs typeface="Segoe UI" panose="020B0502040204020203" pitchFamily="34" charset="0"/>
              </a:rPr>
              <a:t>navazují na historii budovy </a:t>
            </a:r>
            <a:r>
              <a:rPr lang="cs-CZ" sz="1200" dirty="0">
                <a:latin typeface="Segoe UI" panose="020B0502040204020203" pitchFamily="34" charset="0"/>
                <a:cs typeface="Segoe UI" panose="020B0502040204020203" pitchFamily="34" charset="0"/>
              </a:rPr>
              <a:t>a měly by </a:t>
            </a:r>
            <a:r>
              <a:rPr lang="cs-CZ" sz="1200" b="1" dirty="0">
                <a:latin typeface="Segoe UI" panose="020B0502040204020203" pitchFamily="34" charset="0"/>
                <a:cs typeface="Segoe UI" panose="020B0502040204020203" pitchFamily="34" charset="0"/>
              </a:rPr>
              <a:t>přispět k oživení Náměstí Republiky. </a:t>
            </a:r>
          </a:p>
          <a:p>
            <a:pPr marL="171450" indent="-171450" algn="just">
              <a:buFont typeface="Wingdings" panose="05000000000000000000" pitchFamily="2" charset="2"/>
              <a:buChar char="§"/>
            </a:pPr>
            <a:r>
              <a:rPr lang="cs-CZ" sz="1200" b="1" dirty="0">
                <a:latin typeface="Segoe UI" panose="020B0502040204020203" pitchFamily="34" charset="0"/>
                <a:cs typeface="Segoe UI" panose="020B0502040204020203" pitchFamily="34" charset="0"/>
              </a:rPr>
              <a:t>Funkce se vzájemně doplňují </a:t>
            </a:r>
            <a:r>
              <a:rPr lang="cs-CZ" sz="1200" dirty="0">
                <a:latin typeface="Segoe UI" panose="020B0502040204020203" pitchFamily="34" charset="0"/>
                <a:cs typeface="Segoe UI" panose="020B0502040204020203" pitchFamily="34" charset="0"/>
              </a:rPr>
              <a:t>a cílem jejich kombinace je využívat jejich synergické efekty. </a:t>
            </a:r>
          </a:p>
        </p:txBody>
      </p:sp>
      <p:sp>
        <p:nvSpPr>
          <p:cNvPr id="14" name="TextovéPole 13">
            <a:extLst>
              <a:ext uri="{FF2B5EF4-FFF2-40B4-BE49-F238E27FC236}">
                <a16:creationId xmlns:a16="http://schemas.microsoft.com/office/drawing/2014/main" id="{0D690E2C-DE85-6516-AED3-1926A001C19A}"/>
              </a:ext>
            </a:extLst>
          </p:cNvPr>
          <p:cNvSpPr txBox="1"/>
          <p:nvPr/>
        </p:nvSpPr>
        <p:spPr>
          <a:xfrm>
            <a:off x="432001" y="2481772"/>
            <a:ext cx="5196068" cy="3434273"/>
          </a:xfrm>
          <a:prstGeom prst="rect">
            <a:avLst/>
          </a:prstGeom>
          <a:noFill/>
        </p:spPr>
        <p:txBody>
          <a:bodyPr wrap="square">
            <a:spAutoFit/>
          </a:bodyPr>
          <a:lstStyle/>
          <a:p>
            <a:pPr>
              <a:spcAft>
                <a:spcPts val="800"/>
              </a:spcAft>
            </a:pPr>
            <a:r>
              <a:rPr lang="cs-CZ" sz="1400" b="1" dirty="0">
                <a:latin typeface="Segoe UI" panose="020B0502040204020203" pitchFamily="34" charset="0"/>
                <a:cs typeface="Segoe UI" panose="020B0502040204020203" pitchFamily="34" charset="0"/>
              </a:rPr>
              <a:t>Základní rozdělení plánovaných funkcí do pater objektu:</a:t>
            </a:r>
          </a:p>
          <a:p>
            <a:pPr>
              <a:spcAft>
                <a:spcPts val="300"/>
              </a:spcAft>
            </a:pPr>
            <a:r>
              <a:rPr lang="cs-CZ" sz="1200" b="1" dirty="0">
                <a:latin typeface="Segoe UI" panose="020B0502040204020203" pitchFamily="34" charset="0"/>
                <a:cs typeface="Segoe UI" panose="020B0502040204020203" pitchFamily="34" charset="0"/>
              </a:rPr>
              <a:t>Podzemní podlaží</a:t>
            </a:r>
          </a:p>
          <a:p>
            <a:pPr marL="171450" indent="-171450">
              <a:spcAft>
                <a:spcPts val="1800"/>
              </a:spcAft>
              <a:buFont typeface="Arial" panose="020B0604020202020204" pitchFamily="34" charset="0"/>
              <a:buChar char="•"/>
            </a:pPr>
            <a:r>
              <a:rPr lang="cs-CZ" sz="1200" dirty="0">
                <a:latin typeface="Segoe UI" panose="020B0502040204020203" pitchFamily="34" charset="0"/>
                <a:cs typeface="Segoe UI" panose="020B0502040204020203" pitchFamily="34" charset="0"/>
              </a:rPr>
              <a:t>Funkce: parkování (pouze ve variantě nový objekt)</a:t>
            </a:r>
            <a:endParaRPr lang="cs-CZ" sz="1200" b="1" dirty="0">
              <a:latin typeface="Segoe UI" panose="020B0502040204020203" pitchFamily="34" charset="0"/>
              <a:cs typeface="Segoe UI" panose="020B0502040204020203" pitchFamily="34" charset="0"/>
            </a:endParaRPr>
          </a:p>
          <a:p>
            <a:pPr>
              <a:spcAft>
                <a:spcPts val="300"/>
              </a:spcAft>
            </a:pPr>
            <a:r>
              <a:rPr lang="cs-CZ" sz="1200" b="1" dirty="0">
                <a:latin typeface="Segoe UI" panose="020B0502040204020203" pitchFamily="34" charset="0"/>
                <a:cs typeface="Segoe UI" panose="020B0502040204020203" pitchFamily="34" charset="0"/>
              </a:rPr>
              <a:t>Přízemí (0. patro)</a:t>
            </a:r>
          </a:p>
          <a:p>
            <a:pPr marL="171450" indent="-171450">
              <a:spcAft>
                <a:spcPts val="1500"/>
              </a:spcAft>
              <a:buFont typeface="Arial" panose="020B0604020202020204" pitchFamily="34" charset="0"/>
              <a:buChar char="•"/>
            </a:pPr>
            <a:r>
              <a:rPr lang="cs-CZ" sz="1200" dirty="0">
                <a:latin typeface="Segoe UI" panose="020B0502040204020203" pitchFamily="34" charset="0"/>
                <a:cs typeface="Segoe UI" panose="020B0502040204020203" pitchFamily="34" charset="0"/>
              </a:rPr>
              <a:t>Funkce: restaurace, bistro/kavárna ve formě otevřeného prostoru</a:t>
            </a:r>
          </a:p>
          <a:p>
            <a:pPr>
              <a:spcAft>
                <a:spcPts val="300"/>
              </a:spcAft>
            </a:pPr>
            <a:r>
              <a:rPr lang="cs-CZ" sz="1200" b="1" dirty="0">
                <a:latin typeface="Segoe UI" panose="020B0502040204020203" pitchFamily="34" charset="0"/>
                <a:cs typeface="Segoe UI" panose="020B0502040204020203" pitchFamily="34" charset="0"/>
              </a:rPr>
              <a:t>1. patro</a:t>
            </a:r>
          </a:p>
          <a:p>
            <a:pPr marL="171450" indent="-171450">
              <a:spcAft>
                <a:spcPts val="1800"/>
              </a:spcAft>
              <a:buFont typeface="Arial" panose="020B0604020202020204" pitchFamily="34" charset="0"/>
              <a:buChar char="•"/>
            </a:pPr>
            <a:r>
              <a:rPr lang="cs-CZ" sz="1200" dirty="0">
                <a:latin typeface="Segoe UI" panose="020B0502040204020203" pitchFamily="34" charset="0"/>
                <a:cs typeface="Segoe UI" panose="020B0502040204020203" pitchFamily="34" charset="0"/>
              </a:rPr>
              <a:t>Funkce: obchody a provozovny služeb (příprava na případnou změnu funkce, např. komunitní prostor, stacionář pro seniory)</a:t>
            </a:r>
            <a:endParaRPr lang="cs-CZ" sz="1200" b="1" dirty="0">
              <a:latin typeface="Segoe UI" panose="020B0502040204020203" pitchFamily="34" charset="0"/>
              <a:cs typeface="Segoe UI" panose="020B0502040204020203" pitchFamily="34" charset="0"/>
            </a:endParaRPr>
          </a:p>
          <a:p>
            <a:pPr>
              <a:spcAft>
                <a:spcPts val="300"/>
              </a:spcAft>
            </a:pPr>
            <a:r>
              <a:rPr lang="cs-CZ" sz="1200" b="1" dirty="0">
                <a:latin typeface="Segoe UI" panose="020B0502040204020203" pitchFamily="34" charset="0"/>
                <a:cs typeface="Segoe UI" panose="020B0502040204020203" pitchFamily="34" charset="0"/>
              </a:rPr>
              <a:t>2. patro a 3. patro</a:t>
            </a:r>
          </a:p>
          <a:p>
            <a:pPr marL="171450" indent="-171450">
              <a:spcAft>
                <a:spcPts val="300"/>
              </a:spcAft>
              <a:buFont typeface="Arial" panose="020B0604020202020204" pitchFamily="34" charset="0"/>
              <a:buChar char="•"/>
            </a:pPr>
            <a:r>
              <a:rPr lang="cs-CZ" sz="1200" dirty="0">
                <a:latin typeface="Segoe UI" panose="020B0502040204020203" pitchFamily="34" charset="0"/>
                <a:cs typeface="Segoe UI" panose="020B0502040204020203" pitchFamily="34" charset="0"/>
              </a:rPr>
              <a:t>Funkce: městský hotel s uvažovaným modelem self check-in: standardní dvoulůžkové pokoje (2. patro), rodinné / skupinové pokoje (nižší komfort vzhledem ke zkosené střeše) (3. patro), (příprava na případnou změnu funkce: např. pečovatelské byty, residence)</a:t>
            </a:r>
          </a:p>
        </p:txBody>
      </p:sp>
      <p:sp>
        <p:nvSpPr>
          <p:cNvPr id="3" name="Obdélník 2">
            <a:extLst>
              <a:ext uri="{FF2B5EF4-FFF2-40B4-BE49-F238E27FC236}">
                <a16:creationId xmlns:a16="http://schemas.microsoft.com/office/drawing/2014/main" id="{B96A7E0F-A5D0-A554-7170-ED4AA7F30995}"/>
              </a:ext>
            </a:extLst>
          </p:cNvPr>
          <p:cNvSpPr/>
          <p:nvPr/>
        </p:nvSpPr>
        <p:spPr>
          <a:xfrm>
            <a:off x="251846" y="2834674"/>
            <a:ext cx="180000" cy="180000"/>
          </a:xfrm>
          <a:prstGeom prst="rect">
            <a:avLst/>
          </a:prstGeom>
          <a:solidFill>
            <a:schemeClr val="tx1">
              <a:lumMod val="75000"/>
              <a:lumOff val="25000"/>
            </a:schemeClr>
          </a:solidFill>
          <a:ln>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4" name="Obdélník 3">
            <a:extLst>
              <a:ext uri="{FF2B5EF4-FFF2-40B4-BE49-F238E27FC236}">
                <a16:creationId xmlns:a16="http://schemas.microsoft.com/office/drawing/2014/main" id="{9E846C80-58E7-C1E1-E45B-B28B81CC9B52}"/>
              </a:ext>
            </a:extLst>
          </p:cNvPr>
          <p:cNvSpPr/>
          <p:nvPr/>
        </p:nvSpPr>
        <p:spPr>
          <a:xfrm>
            <a:off x="251846" y="3458503"/>
            <a:ext cx="180000" cy="180000"/>
          </a:xfrm>
          <a:prstGeom prst="rect">
            <a:avLst/>
          </a:prstGeom>
          <a:solidFill>
            <a:schemeClr val="accent4"/>
          </a:solidFill>
          <a:ln>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6" name="Obdélník 5">
            <a:extLst>
              <a:ext uri="{FF2B5EF4-FFF2-40B4-BE49-F238E27FC236}">
                <a16:creationId xmlns:a16="http://schemas.microsoft.com/office/drawing/2014/main" id="{F49E2DA9-3BE1-3F57-AFDC-56B5E710BB4A}"/>
              </a:ext>
            </a:extLst>
          </p:cNvPr>
          <p:cNvSpPr/>
          <p:nvPr/>
        </p:nvSpPr>
        <p:spPr>
          <a:xfrm>
            <a:off x="251846" y="4074010"/>
            <a:ext cx="180000" cy="180000"/>
          </a:xfrm>
          <a:prstGeom prst="rect">
            <a:avLst/>
          </a:prstGeom>
          <a:solidFill>
            <a:schemeClr val="accent3"/>
          </a:solidFill>
          <a:ln>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7" name="Obdélník 6">
            <a:extLst>
              <a:ext uri="{FF2B5EF4-FFF2-40B4-BE49-F238E27FC236}">
                <a16:creationId xmlns:a16="http://schemas.microsoft.com/office/drawing/2014/main" id="{4E9EA702-8379-420B-0FC7-030A2329FD77}"/>
              </a:ext>
            </a:extLst>
          </p:cNvPr>
          <p:cNvSpPr/>
          <p:nvPr/>
        </p:nvSpPr>
        <p:spPr>
          <a:xfrm>
            <a:off x="251846" y="4887484"/>
            <a:ext cx="180000" cy="180000"/>
          </a:xfrm>
          <a:prstGeom prst="rect">
            <a:avLst/>
          </a:prstGeom>
          <a:solidFill>
            <a:schemeClr val="accent1"/>
          </a:solidFill>
          <a:ln>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8" name="Obdélník 7">
            <a:extLst>
              <a:ext uri="{FF2B5EF4-FFF2-40B4-BE49-F238E27FC236}">
                <a16:creationId xmlns:a16="http://schemas.microsoft.com/office/drawing/2014/main" id="{8041D414-8249-2700-949C-15D844D009F9}"/>
              </a:ext>
            </a:extLst>
          </p:cNvPr>
          <p:cNvSpPr/>
          <p:nvPr/>
        </p:nvSpPr>
        <p:spPr>
          <a:xfrm>
            <a:off x="251846" y="5485861"/>
            <a:ext cx="180000" cy="180000"/>
          </a:xfrm>
          <a:prstGeom prst="rect">
            <a:avLst/>
          </a:prstGeom>
          <a:solidFill>
            <a:schemeClr val="accent1"/>
          </a:solidFill>
          <a:ln>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9" name="Obdélník 8">
            <a:extLst>
              <a:ext uri="{FF2B5EF4-FFF2-40B4-BE49-F238E27FC236}">
                <a16:creationId xmlns:a16="http://schemas.microsoft.com/office/drawing/2014/main" id="{5A346234-E246-D879-885C-5893D99CADCF}"/>
              </a:ext>
            </a:extLst>
          </p:cNvPr>
          <p:cNvSpPr/>
          <p:nvPr/>
        </p:nvSpPr>
        <p:spPr>
          <a:xfrm>
            <a:off x="5616000" y="2605744"/>
            <a:ext cx="576000" cy="1044000"/>
          </a:xfrm>
          <a:prstGeom prst="rect">
            <a:avLst/>
          </a:prstGeom>
          <a:solidFill>
            <a:schemeClr val="tx1">
              <a:lumMod val="75000"/>
              <a:lumOff val="25000"/>
            </a:schemeClr>
          </a:solidFill>
          <a:ln>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r>
              <a:rPr lang="cs-CZ" sz="1200" b="1" dirty="0">
                <a:latin typeface="Segoe UI" panose="020B0502040204020203" pitchFamily="34" charset="0"/>
                <a:ea typeface="Segoe UI Black" panose="020B0A02040204020203" pitchFamily="34" charset="0"/>
                <a:cs typeface="Segoe UI" panose="020B0502040204020203" pitchFamily="34" charset="0"/>
              </a:rPr>
              <a:t>725 m</a:t>
            </a:r>
            <a:r>
              <a:rPr lang="cs-CZ" sz="1200" b="1" baseline="30000" dirty="0">
                <a:latin typeface="Segoe UI" panose="020B0502040204020203" pitchFamily="34" charset="0"/>
                <a:ea typeface="Segoe UI Black" panose="020B0A02040204020203" pitchFamily="34" charset="0"/>
                <a:cs typeface="Segoe UI" panose="020B0502040204020203" pitchFamily="34" charset="0"/>
              </a:rPr>
              <a:t>2</a:t>
            </a:r>
          </a:p>
          <a:p>
            <a:pPr algn="ctr"/>
            <a:endParaRPr lang="cs-CZ" sz="1200" b="1" dirty="0">
              <a:latin typeface="Segoe UI" panose="020B0502040204020203" pitchFamily="34" charset="0"/>
              <a:ea typeface="Segoe UI Black" panose="020B0A02040204020203" pitchFamily="34" charset="0"/>
              <a:cs typeface="Segoe UI" panose="020B0502040204020203" pitchFamily="34" charset="0"/>
            </a:endParaRPr>
          </a:p>
          <a:p>
            <a:pPr algn="ctr"/>
            <a:endParaRPr lang="cs-CZ" sz="1200" b="1" dirty="0">
              <a:latin typeface="Segoe UI" panose="020B0502040204020203" pitchFamily="34" charset="0"/>
              <a:ea typeface="Segoe UI Black" panose="020B0A02040204020203" pitchFamily="34" charset="0"/>
              <a:cs typeface="Segoe UI" panose="020B0502040204020203" pitchFamily="34" charset="0"/>
            </a:endParaRPr>
          </a:p>
        </p:txBody>
      </p:sp>
      <p:sp>
        <p:nvSpPr>
          <p:cNvPr id="10" name="Obdélník 9">
            <a:extLst>
              <a:ext uri="{FF2B5EF4-FFF2-40B4-BE49-F238E27FC236}">
                <a16:creationId xmlns:a16="http://schemas.microsoft.com/office/drawing/2014/main" id="{30076F2E-DAD3-9E88-A5AA-9F7485D86CFE}"/>
              </a:ext>
            </a:extLst>
          </p:cNvPr>
          <p:cNvSpPr/>
          <p:nvPr/>
        </p:nvSpPr>
        <p:spPr>
          <a:xfrm>
            <a:off x="5760000" y="3207353"/>
            <a:ext cx="576000" cy="1044000"/>
          </a:xfrm>
          <a:prstGeom prst="rect">
            <a:avLst/>
          </a:prstGeom>
          <a:solidFill>
            <a:schemeClr val="accent4"/>
          </a:solidFill>
          <a:ln>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200" b="1" i="0" u="none" strike="noStrike" kern="1200" cap="none" spc="0" normalizeH="0" baseline="0" noProof="0" dirty="0">
                <a:ln>
                  <a:noFill/>
                </a:ln>
                <a:solidFill>
                  <a:srgbClr val="FFFFFF"/>
                </a:solidFill>
                <a:effectLst/>
                <a:uLnTx/>
                <a:uFillTx/>
                <a:latin typeface="Segoe UI" panose="020B0502040204020203" pitchFamily="34" charset="0"/>
                <a:ea typeface="Segoe UI Black" panose="020B0A02040204020203" pitchFamily="34" charset="0"/>
                <a:cs typeface="Segoe UI" panose="020B0502040204020203" pitchFamily="34" charset="0"/>
              </a:rPr>
              <a:t>725 m</a:t>
            </a:r>
            <a:r>
              <a:rPr kumimoji="0" lang="cs-CZ" sz="1200" b="1" i="0" u="none" strike="noStrike" kern="1200" cap="none" spc="0" normalizeH="0" baseline="30000" noProof="0" dirty="0">
                <a:ln>
                  <a:noFill/>
                </a:ln>
                <a:solidFill>
                  <a:srgbClr val="FFFFFF"/>
                </a:solidFill>
                <a:effectLst/>
                <a:uLnTx/>
                <a:uFillTx/>
                <a:latin typeface="Segoe UI" panose="020B0502040204020203" pitchFamily="34" charset="0"/>
                <a:ea typeface="Segoe UI Black" panose="020B0A02040204020203" pitchFamily="34" charset="0"/>
                <a:cs typeface="Segoe UI" panose="020B0502040204020203" pitchFamily="34" charset="0"/>
              </a:rPr>
              <a:t>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cs-CZ" sz="1200" b="1" i="0" u="none" strike="noStrike" kern="1200" cap="none" spc="0" normalizeH="0" baseline="0" noProof="0" dirty="0">
              <a:ln>
                <a:noFill/>
              </a:ln>
              <a:solidFill>
                <a:srgbClr val="FFFFFF"/>
              </a:solidFill>
              <a:effectLst/>
              <a:uLnTx/>
              <a:uFillTx/>
              <a:latin typeface="Segoe UI" panose="020B0502040204020203" pitchFamily="34" charset="0"/>
              <a:ea typeface="Segoe UI Black" panose="020B0A02040204020203" pitchFamily="34" charset="0"/>
              <a:cs typeface="Segoe UI" panose="020B0502040204020203" pitchFamily="34" charset="0"/>
            </a:endParaRPr>
          </a:p>
          <a:p>
            <a:pPr algn="ctr"/>
            <a:endParaRPr lang="cs-CZ" dirty="0"/>
          </a:p>
        </p:txBody>
      </p:sp>
      <p:sp>
        <p:nvSpPr>
          <p:cNvPr id="11" name="Obdélník 10">
            <a:extLst>
              <a:ext uri="{FF2B5EF4-FFF2-40B4-BE49-F238E27FC236}">
                <a16:creationId xmlns:a16="http://schemas.microsoft.com/office/drawing/2014/main" id="{348BAD52-D732-BA76-B287-D2D36C1040DE}"/>
              </a:ext>
            </a:extLst>
          </p:cNvPr>
          <p:cNvSpPr/>
          <p:nvPr/>
        </p:nvSpPr>
        <p:spPr>
          <a:xfrm>
            <a:off x="5904000" y="3881699"/>
            <a:ext cx="576000" cy="1044000"/>
          </a:xfrm>
          <a:prstGeom prst="rect">
            <a:avLst/>
          </a:prstGeom>
          <a:solidFill>
            <a:schemeClr val="accent3"/>
          </a:solidFill>
          <a:ln>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200" b="1" i="0" u="none" strike="noStrike" kern="1200" cap="none" spc="0" normalizeH="0" baseline="0" noProof="0" dirty="0">
                <a:ln>
                  <a:noFill/>
                </a:ln>
                <a:solidFill>
                  <a:srgbClr val="FFFFFF"/>
                </a:solidFill>
                <a:effectLst/>
                <a:uLnTx/>
                <a:uFillTx/>
                <a:latin typeface="Segoe UI" panose="020B0502040204020203" pitchFamily="34" charset="0"/>
                <a:ea typeface="Segoe UI Black" panose="020B0A02040204020203" pitchFamily="34" charset="0"/>
                <a:cs typeface="Segoe UI" panose="020B0502040204020203" pitchFamily="34" charset="0"/>
              </a:rPr>
              <a:t>725 m</a:t>
            </a:r>
            <a:r>
              <a:rPr kumimoji="0" lang="cs-CZ" sz="1200" b="1" i="0" u="none" strike="noStrike" kern="1200" cap="none" spc="0" normalizeH="0" baseline="30000" noProof="0" dirty="0">
                <a:ln>
                  <a:noFill/>
                </a:ln>
                <a:solidFill>
                  <a:srgbClr val="FFFFFF"/>
                </a:solidFill>
                <a:effectLst/>
                <a:uLnTx/>
                <a:uFillTx/>
                <a:latin typeface="Segoe UI" panose="020B0502040204020203" pitchFamily="34" charset="0"/>
                <a:ea typeface="Segoe UI Black" panose="020B0A02040204020203" pitchFamily="34" charset="0"/>
                <a:cs typeface="Segoe UI" panose="020B0502040204020203" pitchFamily="34" charset="0"/>
              </a:rPr>
              <a:t>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cs-CZ" sz="1200" b="1" i="0" u="none" strike="noStrike" kern="1200" cap="none" spc="0" normalizeH="0" baseline="0" noProof="0" dirty="0">
              <a:ln>
                <a:noFill/>
              </a:ln>
              <a:solidFill>
                <a:srgbClr val="FFFFFF"/>
              </a:solidFill>
              <a:effectLst/>
              <a:uLnTx/>
              <a:uFillTx/>
              <a:latin typeface="Segoe UI" panose="020B0502040204020203" pitchFamily="34" charset="0"/>
              <a:ea typeface="Segoe UI Black" panose="020B0A02040204020203" pitchFamily="34" charset="0"/>
              <a:cs typeface="Segoe UI" panose="020B0502040204020203" pitchFamily="34" charset="0"/>
            </a:endParaRPr>
          </a:p>
          <a:p>
            <a:pPr algn="ctr"/>
            <a:endParaRPr lang="cs-CZ" dirty="0"/>
          </a:p>
        </p:txBody>
      </p:sp>
      <p:sp>
        <p:nvSpPr>
          <p:cNvPr id="12" name="Obdélník 11">
            <a:extLst>
              <a:ext uri="{FF2B5EF4-FFF2-40B4-BE49-F238E27FC236}">
                <a16:creationId xmlns:a16="http://schemas.microsoft.com/office/drawing/2014/main" id="{9888BF25-3212-2ECD-31F5-00AF81698E0E}"/>
              </a:ext>
            </a:extLst>
          </p:cNvPr>
          <p:cNvSpPr/>
          <p:nvPr/>
        </p:nvSpPr>
        <p:spPr>
          <a:xfrm>
            <a:off x="6048000" y="4566436"/>
            <a:ext cx="576000" cy="1044000"/>
          </a:xfrm>
          <a:prstGeom prst="rect">
            <a:avLst/>
          </a:prstGeom>
          <a:solidFill>
            <a:schemeClr val="accent1"/>
          </a:solidFill>
          <a:ln>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200" b="1" i="0" u="none" strike="noStrike" kern="1200" cap="none" spc="0" normalizeH="0" baseline="0" noProof="0" dirty="0">
                <a:ln>
                  <a:noFill/>
                </a:ln>
                <a:solidFill>
                  <a:srgbClr val="FFFFFF"/>
                </a:solidFill>
                <a:effectLst/>
                <a:uLnTx/>
                <a:uFillTx/>
                <a:latin typeface="Segoe UI" panose="020B0502040204020203" pitchFamily="34" charset="0"/>
                <a:ea typeface="Segoe UI Black" panose="020B0A02040204020203" pitchFamily="34" charset="0"/>
                <a:cs typeface="Segoe UI" panose="020B0502040204020203" pitchFamily="34" charset="0"/>
              </a:rPr>
              <a:t>725 m</a:t>
            </a:r>
            <a:r>
              <a:rPr kumimoji="0" lang="cs-CZ" sz="1200" b="1" i="0" u="none" strike="noStrike" kern="1200" cap="none" spc="0" normalizeH="0" baseline="30000" noProof="0" dirty="0">
                <a:ln>
                  <a:noFill/>
                </a:ln>
                <a:solidFill>
                  <a:srgbClr val="FFFFFF"/>
                </a:solidFill>
                <a:effectLst/>
                <a:uLnTx/>
                <a:uFillTx/>
                <a:latin typeface="Segoe UI" panose="020B0502040204020203" pitchFamily="34" charset="0"/>
                <a:ea typeface="Segoe UI Black" panose="020B0A02040204020203" pitchFamily="34" charset="0"/>
                <a:cs typeface="Segoe UI" panose="020B0502040204020203" pitchFamily="34" charset="0"/>
              </a:rPr>
              <a:t>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cs-CZ" sz="1200" b="1" i="0" u="none" strike="noStrike" kern="1200" cap="none" spc="0" normalizeH="0" baseline="0" noProof="0" dirty="0">
              <a:ln>
                <a:noFill/>
              </a:ln>
              <a:solidFill>
                <a:srgbClr val="FFFFFF"/>
              </a:solidFill>
              <a:effectLst/>
              <a:uLnTx/>
              <a:uFillTx/>
              <a:latin typeface="Segoe UI" panose="020B0502040204020203" pitchFamily="34" charset="0"/>
              <a:ea typeface="Segoe UI Black" panose="020B0A02040204020203" pitchFamily="34" charset="0"/>
              <a:cs typeface="Segoe UI" panose="020B0502040204020203" pitchFamily="34" charset="0"/>
            </a:endParaRPr>
          </a:p>
          <a:p>
            <a:pPr algn="ctr"/>
            <a:endParaRPr lang="cs-CZ" dirty="0"/>
          </a:p>
        </p:txBody>
      </p:sp>
      <p:sp>
        <p:nvSpPr>
          <p:cNvPr id="13" name="Obdélník 12">
            <a:extLst>
              <a:ext uri="{FF2B5EF4-FFF2-40B4-BE49-F238E27FC236}">
                <a16:creationId xmlns:a16="http://schemas.microsoft.com/office/drawing/2014/main" id="{0FF21055-FBA2-40BB-E494-39F9240FD5F6}"/>
              </a:ext>
            </a:extLst>
          </p:cNvPr>
          <p:cNvSpPr/>
          <p:nvPr/>
        </p:nvSpPr>
        <p:spPr>
          <a:xfrm>
            <a:off x="6192000" y="5251173"/>
            <a:ext cx="576000" cy="1044000"/>
          </a:xfrm>
          <a:prstGeom prst="rect">
            <a:avLst/>
          </a:prstGeom>
          <a:solidFill>
            <a:schemeClr val="accent1"/>
          </a:solidFill>
          <a:ln>
            <a:solidFill>
              <a:schemeClr val="tx1">
                <a:lumMod val="75000"/>
                <a:lumOff val="25000"/>
              </a:schemeClr>
            </a:solid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marL="0" marR="0" lvl="0" indent="0" algn="ctr" defTabSz="914400" rtl="0" eaLnBrk="1" fontAlgn="auto" latinLnBrk="0" hangingPunct="1">
              <a:lnSpc>
                <a:spcPct val="100000"/>
              </a:lnSpc>
              <a:spcBef>
                <a:spcPts val="0"/>
              </a:spcBef>
              <a:spcAft>
                <a:spcPts val="0"/>
              </a:spcAft>
              <a:buClrTx/>
              <a:buSzTx/>
              <a:buFontTx/>
              <a:buNone/>
              <a:tabLst/>
              <a:defRPr/>
            </a:pPr>
            <a:r>
              <a:rPr kumimoji="0" lang="cs-CZ" sz="1200" b="1" i="0" u="none" strike="noStrike" kern="1200" cap="none" spc="0" normalizeH="0" baseline="0" noProof="0" dirty="0">
                <a:ln>
                  <a:noFill/>
                </a:ln>
                <a:solidFill>
                  <a:srgbClr val="FFFFFF"/>
                </a:solidFill>
                <a:effectLst/>
                <a:uLnTx/>
                <a:uFillTx/>
                <a:latin typeface="Segoe UI" panose="020B0502040204020203" pitchFamily="34" charset="0"/>
                <a:ea typeface="Segoe UI Black" panose="020B0A02040204020203" pitchFamily="34" charset="0"/>
                <a:cs typeface="Segoe UI" panose="020B0502040204020203" pitchFamily="34" charset="0"/>
              </a:rPr>
              <a:t>725 m</a:t>
            </a:r>
            <a:r>
              <a:rPr kumimoji="0" lang="cs-CZ" sz="1200" b="1" i="0" u="none" strike="noStrike" kern="1200" cap="none" spc="0" normalizeH="0" baseline="30000" noProof="0" dirty="0">
                <a:ln>
                  <a:noFill/>
                </a:ln>
                <a:solidFill>
                  <a:srgbClr val="FFFFFF"/>
                </a:solidFill>
                <a:effectLst/>
                <a:uLnTx/>
                <a:uFillTx/>
                <a:latin typeface="Segoe UI" panose="020B0502040204020203" pitchFamily="34" charset="0"/>
                <a:ea typeface="Segoe UI Black" panose="020B0A02040204020203" pitchFamily="34" charset="0"/>
                <a:cs typeface="Segoe UI" panose="020B0502040204020203" pitchFamily="34" charset="0"/>
              </a:rPr>
              <a:t>2</a:t>
            </a:r>
          </a:p>
          <a:p>
            <a:pPr marL="0" marR="0" lvl="0" indent="0" algn="ctr" defTabSz="914400" rtl="0" eaLnBrk="1" fontAlgn="auto" latinLnBrk="0" hangingPunct="1">
              <a:lnSpc>
                <a:spcPct val="100000"/>
              </a:lnSpc>
              <a:spcBef>
                <a:spcPts val="0"/>
              </a:spcBef>
              <a:spcAft>
                <a:spcPts val="0"/>
              </a:spcAft>
              <a:buClrTx/>
              <a:buSzTx/>
              <a:buFontTx/>
              <a:buNone/>
              <a:tabLst/>
              <a:defRPr/>
            </a:pPr>
            <a:endParaRPr kumimoji="0" lang="cs-CZ" sz="1200" b="1" i="0" u="none" strike="noStrike" kern="1200" cap="none" spc="0" normalizeH="0" baseline="0" noProof="0" dirty="0">
              <a:ln>
                <a:noFill/>
              </a:ln>
              <a:solidFill>
                <a:srgbClr val="FFFFFF"/>
              </a:solidFill>
              <a:effectLst/>
              <a:uLnTx/>
              <a:uFillTx/>
              <a:latin typeface="Segoe UI" panose="020B0502040204020203" pitchFamily="34" charset="0"/>
              <a:ea typeface="Segoe UI Black" panose="020B0A02040204020203" pitchFamily="34" charset="0"/>
              <a:cs typeface="Segoe UI" panose="020B0502040204020203" pitchFamily="34" charset="0"/>
            </a:endParaRPr>
          </a:p>
          <a:p>
            <a:pPr algn="ctr"/>
            <a:endParaRPr lang="cs-CZ" dirty="0"/>
          </a:p>
        </p:txBody>
      </p:sp>
      <p:sp>
        <p:nvSpPr>
          <p:cNvPr id="15" name="TextovéPole 14">
            <a:extLst>
              <a:ext uri="{FF2B5EF4-FFF2-40B4-BE49-F238E27FC236}">
                <a16:creationId xmlns:a16="http://schemas.microsoft.com/office/drawing/2014/main" id="{FAD348D7-E2CE-7377-7D80-9CC505AAAE0C}"/>
              </a:ext>
            </a:extLst>
          </p:cNvPr>
          <p:cNvSpPr txBox="1"/>
          <p:nvPr/>
        </p:nvSpPr>
        <p:spPr>
          <a:xfrm>
            <a:off x="6911999" y="2605744"/>
            <a:ext cx="2592000" cy="540000"/>
          </a:xfrm>
          <a:prstGeom prst="rect">
            <a:avLst/>
          </a:prstGeom>
          <a:solidFill>
            <a:schemeClr val="bg1">
              <a:lumMod val="75000"/>
            </a:schemeClr>
          </a:solidFill>
        </p:spPr>
        <p:txBody>
          <a:bodyPr wrap="square">
            <a:noAutofit/>
          </a:bodyPr>
          <a:lstStyle/>
          <a:p>
            <a:pPr algn="ctr"/>
            <a:r>
              <a:rPr lang="cs-CZ" sz="1200" b="1" dirty="0">
                <a:latin typeface="Segoe UI" panose="020B0502040204020203" pitchFamily="34" charset="0"/>
                <a:cs typeface="Segoe UI" panose="020B0502040204020203" pitchFamily="34" charset="0"/>
              </a:rPr>
              <a:t>Parkování: </a:t>
            </a:r>
          </a:p>
          <a:p>
            <a:pPr algn="ctr"/>
            <a:r>
              <a:rPr lang="cs-CZ" sz="1200" dirty="0">
                <a:latin typeface="Segoe UI" panose="020B0502040204020203" pitchFamily="34" charset="0"/>
                <a:cs typeface="Segoe UI" panose="020B0502040204020203" pitchFamily="34" charset="0"/>
              </a:rPr>
              <a:t>cca 26 parkovacích míst </a:t>
            </a:r>
          </a:p>
        </p:txBody>
      </p:sp>
      <p:sp>
        <p:nvSpPr>
          <p:cNvPr id="16" name="TextovéPole 15">
            <a:extLst>
              <a:ext uri="{FF2B5EF4-FFF2-40B4-BE49-F238E27FC236}">
                <a16:creationId xmlns:a16="http://schemas.microsoft.com/office/drawing/2014/main" id="{3C67CA98-EE6E-97BF-47FE-6A48644D4765}"/>
              </a:ext>
            </a:extLst>
          </p:cNvPr>
          <p:cNvSpPr txBox="1"/>
          <p:nvPr/>
        </p:nvSpPr>
        <p:spPr>
          <a:xfrm>
            <a:off x="6911999" y="3207353"/>
            <a:ext cx="2592000" cy="612000"/>
          </a:xfrm>
          <a:prstGeom prst="rect">
            <a:avLst/>
          </a:prstGeom>
          <a:solidFill>
            <a:schemeClr val="accent4">
              <a:lumMod val="20000"/>
              <a:lumOff val="80000"/>
            </a:schemeClr>
          </a:solidFill>
        </p:spPr>
        <p:txBody>
          <a:bodyPr wrap="square">
            <a:noAutofit/>
          </a:bodyPr>
          <a:lstStyle/>
          <a:p>
            <a:pPr algn="ctr"/>
            <a:r>
              <a:rPr lang="cs-CZ" sz="1200" b="1" dirty="0">
                <a:latin typeface="Segoe UI" panose="020B0502040204020203" pitchFamily="34" charset="0"/>
                <a:cs typeface="Segoe UI" panose="020B0502040204020203" pitchFamily="34" charset="0"/>
              </a:rPr>
              <a:t>Restaurace, bufet/kavárna:</a:t>
            </a:r>
          </a:p>
          <a:p>
            <a:pPr algn="ctr"/>
            <a:r>
              <a:rPr lang="cs-CZ" sz="1200" dirty="0">
                <a:latin typeface="Segoe UI" panose="020B0502040204020203" pitchFamily="34" charset="0"/>
                <a:cs typeface="Segoe UI" panose="020B0502040204020203" pitchFamily="34" charset="0"/>
              </a:rPr>
              <a:t>cca 120 míst v části restaurace </a:t>
            </a:r>
            <a:br>
              <a:rPr lang="cs-CZ" sz="1200" dirty="0">
                <a:latin typeface="Segoe UI" panose="020B0502040204020203" pitchFamily="34" charset="0"/>
                <a:cs typeface="Segoe UI" panose="020B0502040204020203" pitchFamily="34" charset="0"/>
              </a:rPr>
            </a:br>
            <a:r>
              <a:rPr lang="cs-CZ" sz="1200" dirty="0">
                <a:latin typeface="Segoe UI" panose="020B0502040204020203" pitchFamily="34" charset="0"/>
                <a:cs typeface="Segoe UI" panose="020B0502040204020203" pitchFamily="34" charset="0"/>
              </a:rPr>
              <a:t>a cca 50 míst v části bistro/kavárna</a:t>
            </a:r>
          </a:p>
        </p:txBody>
      </p:sp>
      <p:sp>
        <p:nvSpPr>
          <p:cNvPr id="17" name="TextovéPole 16">
            <a:extLst>
              <a:ext uri="{FF2B5EF4-FFF2-40B4-BE49-F238E27FC236}">
                <a16:creationId xmlns:a16="http://schemas.microsoft.com/office/drawing/2014/main" id="{88D0D445-66C1-32FC-052A-C0079B7FC2D1}"/>
              </a:ext>
            </a:extLst>
          </p:cNvPr>
          <p:cNvSpPr txBox="1"/>
          <p:nvPr/>
        </p:nvSpPr>
        <p:spPr>
          <a:xfrm>
            <a:off x="6911999" y="3881699"/>
            <a:ext cx="2592000" cy="612000"/>
          </a:xfrm>
          <a:prstGeom prst="rect">
            <a:avLst/>
          </a:prstGeom>
          <a:solidFill>
            <a:schemeClr val="accent3">
              <a:lumMod val="20000"/>
              <a:lumOff val="80000"/>
            </a:schemeClr>
          </a:solidFill>
        </p:spPr>
        <p:txBody>
          <a:bodyPr wrap="square">
            <a:noAutofit/>
          </a:bodyPr>
          <a:lstStyle/>
          <a:p>
            <a:pPr algn="ctr"/>
            <a:r>
              <a:rPr lang="cs-CZ" sz="1200" b="1" dirty="0">
                <a:latin typeface="Segoe UI" panose="020B0502040204020203" pitchFamily="34" charset="0"/>
                <a:cs typeface="Segoe UI" panose="020B0502040204020203" pitchFamily="34" charset="0"/>
              </a:rPr>
              <a:t>Obchody a provozovny služeb:</a:t>
            </a:r>
          </a:p>
          <a:p>
            <a:pPr algn="ctr"/>
            <a:r>
              <a:rPr lang="cs-CZ" sz="1200" dirty="0">
                <a:latin typeface="Segoe UI" panose="020B0502040204020203" pitchFamily="34" charset="0"/>
                <a:cs typeface="Segoe UI" panose="020B0502040204020203" pitchFamily="34" charset="0"/>
              </a:rPr>
              <a:t>cca 10 samostatných jednotek - obchody nebo pro služby </a:t>
            </a:r>
          </a:p>
        </p:txBody>
      </p:sp>
      <p:sp>
        <p:nvSpPr>
          <p:cNvPr id="18" name="TextovéPole 17">
            <a:extLst>
              <a:ext uri="{FF2B5EF4-FFF2-40B4-BE49-F238E27FC236}">
                <a16:creationId xmlns:a16="http://schemas.microsoft.com/office/drawing/2014/main" id="{67E3E3B6-7ED4-147F-7DDB-41C5B9C6AF35}"/>
              </a:ext>
            </a:extLst>
          </p:cNvPr>
          <p:cNvSpPr txBox="1"/>
          <p:nvPr/>
        </p:nvSpPr>
        <p:spPr>
          <a:xfrm>
            <a:off x="6911999" y="4566436"/>
            <a:ext cx="2592000" cy="612000"/>
          </a:xfrm>
          <a:prstGeom prst="rect">
            <a:avLst/>
          </a:prstGeom>
          <a:solidFill>
            <a:schemeClr val="accent1">
              <a:lumMod val="20000"/>
              <a:lumOff val="80000"/>
            </a:schemeClr>
          </a:solidFill>
        </p:spPr>
        <p:txBody>
          <a:bodyPr wrap="square">
            <a:noAutofit/>
          </a:bodyPr>
          <a:lstStyle/>
          <a:p>
            <a:pPr algn="ctr"/>
            <a:r>
              <a:rPr lang="cs-CZ" sz="1200" b="1" dirty="0">
                <a:latin typeface="Segoe UI" panose="020B0502040204020203" pitchFamily="34" charset="0"/>
                <a:cs typeface="Segoe UI" panose="020B0502040204020203" pitchFamily="34" charset="0"/>
              </a:rPr>
              <a:t>Hotel (2. patro):</a:t>
            </a:r>
          </a:p>
          <a:p>
            <a:pPr algn="ctr"/>
            <a:r>
              <a:rPr lang="cs-CZ" sz="1200" dirty="0">
                <a:latin typeface="Segoe UI" panose="020B0502040204020203" pitchFamily="34" charset="0"/>
                <a:cs typeface="Segoe UI" panose="020B0502040204020203" pitchFamily="34" charset="0"/>
              </a:rPr>
              <a:t>cca 24 standardních dvoulůžkových pokojů s vlastním soc. zařízením</a:t>
            </a:r>
          </a:p>
        </p:txBody>
      </p:sp>
      <p:sp>
        <p:nvSpPr>
          <p:cNvPr id="19" name="TextovéPole 18">
            <a:extLst>
              <a:ext uri="{FF2B5EF4-FFF2-40B4-BE49-F238E27FC236}">
                <a16:creationId xmlns:a16="http://schemas.microsoft.com/office/drawing/2014/main" id="{FA996292-2B05-C8A7-6FCA-3E7BC3BBFA94}"/>
              </a:ext>
            </a:extLst>
          </p:cNvPr>
          <p:cNvSpPr txBox="1"/>
          <p:nvPr/>
        </p:nvSpPr>
        <p:spPr>
          <a:xfrm>
            <a:off x="6911999" y="5251173"/>
            <a:ext cx="2592000" cy="1044000"/>
          </a:xfrm>
          <a:prstGeom prst="rect">
            <a:avLst/>
          </a:prstGeom>
          <a:solidFill>
            <a:schemeClr val="accent1">
              <a:lumMod val="20000"/>
              <a:lumOff val="80000"/>
            </a:schemeClr>
          </a:solidFill>
        </p:spPr>
        <p:txBody>
          <a:bodyPr wrap="square">
            <a:noAutofit/>
          </a:bodyPr>
          <a:lstStyle/>
          <a:p>
            <a:pPr algn="ctr"/>
            <a:r>
              <a:rPr lang="cs-CZ" sz="1200" b="1" dirty="0">
                <a:latin typeface="Segoe UI" panose="020B0502040204020203" pitchFamily="34" charset="0"/>
                <a:cs typeface="Segoe UI" panose="020B0502040204020203" pitchFamily="34" charset="0"/>
              </a:rPr>
              <a:t>Hotel (3. patro):</a:t>
            </a:r>
          </a:p>
          <a:p>
            <a:pPr algn="ctr"/>
            <a:r>
              <a:rPr lang="cs-CZ" sz="1200" dirty="0">
                <a:latin typeface="Segoe UI" panose="020B0502040204020203" pitchFamily="34" charset="0"/>
                <a:cs typeface="Segoe UI" panose="020B0502040204020203" pitchFamily="34" charset="0"/>
              </a:rPr>
              <a:t>cca 10 čtyřlůžkových apartmánů se základní obývací částí a kuchyňkou a vlastním sociálním zařízením</a:t>
            </a:r>
          </a:p>
        </p:txBody>
      </p:sp>
    </p:spTree>
    <p:extLst>
      <p:ext uri="{BB962C8B-B14F-4D97-AF65-F5344CB8AC3E}">
        <p14:creationId xmlns:p14="http://schemas.microsoft.com/office/powerpoint/2010/main" val="2171977775"/>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8D04EFF-E516-B4E4-7C32-FF00C6E9D0C7}"/>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0C5E754D-57F4-C896-D5DA-45C0EEAA4476}"/>
              </a:ext>
            </a:extLst>
          </p:cNvPr>
          <p:cNvSpPr>
            <a:spLocks noGrp="1"/>
          </p:cNvSpPr>
          <p:nvPr>
            <p:ph type="title"/>
          </p:nvPr>
        </p:nvSpPr>
        <p:spPr>
          <a:xfrm>
            <a:off x="432000" y="288000"/>
            <a:ext cx="9072000" cy="576000"/>
          </a:xfrm>
        </p:spPr>
        <p:txBody>
          <a:bodyPr/>
          <a:lstStyle/>
          <a:p>
            <a:r>
              <a:rPr lang="cs-CZ" dirty="0"/>
              <a:t>Srovnání předpokládaných výnosů a nákladů pro varianty</a:t>
            </a:r>
            <a:br>
              <a:rPr lang="cs-CZ" dirty="0"/>
            </a:br>
            <a:r>
              <a:rPr lang="cs-CZ" sz="1200" dirty="0"/>
              <a:t>ustálený provoz, v dnešních cenách</a:t>
            </a:r>
            <a:endParaRPr lang="cs-CZ" dirty="0"/>
          </a:p>
        </p:txBody>
      </p:sp>
      <p:graphicFrame>
        <p:nvGraphicFramePr>
          <p:cNvPr id="6" name="Graf 5">
            <a:extLst>
              <a:ext uri="{FF2B5EF4-FFF2-40B4-BE49-F238E27FC236}">
                <a16:creationId xmlns:a16="http://schemas.microsoft.com/office/drawing/2014/main" id="{51B51A5F-1DC8-FEC6-A06A-BD1C06D65B21}"/>
              </a:ext>
            </a:extLst>
          </p:cNvPr>
          <p:cNvGraphicFramePr>
            <a:graphicFrameLocks/>
          </p:cNvGraphicFramePr>
          <p:nvPr/>
        </p:nvGraphicFramePr>
        <p:xfrm>
          <a:off x="431999" y="864001"/>
          <a:ext cx="9071999" cy="5343616"/>
        </p:xfrm>
        <a:graphic>
          <a:graphicData uri="http://schemas.openxmlformats.org/drawingml/2006/chart">
            <c:chart xmlns:c="http://schemas.openxmlformats.org/drawingml/2006/chart" xmlns:r="http://schemas.openxmlformats.org/officeDocument/2006/relationships" r:id="rId2"/>
          </a:graphicData>
        </a:graphic>
      </p:graphicFrame>
    </p:spTree>
    <p:extLst>
      <p:ext uri="{BB962C8B-B14F-4D97-AF65-F5344CB8AC3E}">
        <p14:creationId xmlns:p14="http://schemas.microsoft.com/office/powerpoint/2010/main" val="4015605179"/>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035DBB6-BD52-6802-D1D6-A7CF290E5005}"/>
            </a:ext>
          </a:extLst>
        </p:cNvPr>
        <p:cNvGrpSpPr/>
        <p:nvPr/>
      </p:nvGrpSpPr>
      <p:grpSpPr>
        <a:xfrm>
          <a:off x="0" y="0"/>
          <a:ext cx="0" cy="0"/>
          <a:chOff x="0" y="0"/>
          <a:chExt cx="0" cy="0"/>
        </a:xfrm>
      </p:grpSpPr>
      <p:sp>
        <p:nvSpPr>
          <p:cNvPr id="4" name="Ovál 3">
            <a:extLst>
              <a:ext uri="{FF2B5EF4-FFF2-40B4-BE49-F238E27FC236}">
                <a16:creationId xmlns:a16="http://schemas.microsoft.com/office/drawing/2014/main" id="{2D767078-836F-A5AB-F6D4-1B824741DAD7}"/>
              </a:ext>
            </a:extLst>
          </p:cNvPr>
          <p:cNvSpPr/>
          <p:nvPr/>
        </p:nvSpPr>
        <p:spPr>
          <a:xfrm>
            <a:off x="7225047" y="5512158"/>
            <a:ext cx="360609" cy="360000"/>
          </a:xfrm>
          <a:prstGeom prst="ellipse">
            <a:avLst/>
          </a:prstGeom>
          <a:solidFill>
            <a:schemeClr val="bg2">
              <a:lumMod val="20000"/>
              <a:lumOff val="80000"/>
            </a:schemeClr>
          </a:solidFill>
          <a:ln w="28575">
            <a:noFill/>
          </a:ln>
        </p:spPr>
        <p:style>
          <a:lnRef idx="2">
            <a:schemeClr val="accent1">
              <a:shade val="15000"/>
            </a:schemeClr>
          </a:lnRef>
          <a:fillRef idx="1">
            <a:schemeClr val="accent1"/>
          </a:fillRef>
          <a:effectRef idx="0">
            <a:schemeClr val="accent1"/>
          </a:effectRef>
          <a:fontRef idx="minor">
            <a:schemeClr val="lt1"/>
          </a:fontRef>
        </p:style>
        <p:txBody>
          <a:bodyPr rtlCol="0" anchor="ctr"/>
          <a:lstStyle/>
          <a:p>
            <a:pPr algn="ctr"/>
            <a:endParaRPr lang="cs-CZ" dirty="0"/>
          </a:p>
        </p:txBody>
      </p:sp>
      <p:sp>
        <p:nvSpPr>
          <p:cNvPr id="2" name="Nadpis 1">
            <a:extLst>
              <a:ext uri="{FF2B5EF4-FFF2-40B4-BE49-F238E27FC236}">
                <a16:creationId xmlns:a16="http://schemas.microsoft.com/office/drawing/2014/main" id="{ABBD0BA8-6FCA-2DD5-F9E5-B6F355964B06}"/>
              </a:ext>
            </a:extLst>
          </p:cNvPr>
          <p:cNvSpPr>
            <a:spLocks noGrp="1"/>
          </p:cNvSpPr>
          <p:nvPr>
            <p:ph type="title"/>
          </p:nvPr>
        </p:nvSpPr>
        <p:spPr>
          <a:xfrm>
            <a:off x="432000" y="288000"/>
            <a:ext cx="9072000" cy="576000"/>
          </a:xfrm>
        </p:spPr>
        <p:txBody>
          <a:bodyPr/>
          <a:lstStyle/>
          <a:p>
            <a:r>
              <a:rPr lang="cs-CZ" dirty="0"/>
              <a:t>Varianta 2: Výstavba nové budovy</a:t>
            </a:r>
            <a:br>
              <a:rPr lang="cs-CZ" dirty="0"/>
            </a:br>
            <a:r>
              <a:rPr lang="cs-CZ" sz="1200" dirty="0"/>
              <a:t>Nominální cash-flow</a:t>
            </a:r>
            <a:r>
              <a:rPr lang="cs-CZ" sz="1200" noProof="0" dirty="0"/>
              <a:t> v prvních 40 letech provozu po dokončení výstavby při zohlednění přepokládané výše investice bez DPH, náběhové křivky do ustálení provozu (4. rok), očekávané</a:t>
            </a:r>
            <a:r>
              <a:rPr lang="cs-CZ" sz="1200" dirty="0"/>
              <a:t> inflaci ve výši 2 % ročně (inflační cíl ČNB) a daně ze zisku ve výši 15 %</a:t>
            </a:r>
            <a:endParaRPr lang="cs-CZ" dirty="0"/>
          </a:p>
        </p:txBody>
      </p:sp>
      <p:graphicFrame>
        <p:nvGraphicFramePr>
          <p:cNvPr id="3" name="Graf 2">
            <a:extLst>
              <a:ext uri="{FF2B5EF4-FFF2-40B4-BE49-F238E27FC236}">
                <a16:creationId xmlns:a16="http://schemas.microsoft.com/office/drawing/2014/main" id="{B614FFF6-3AAB-6879-6A09-84BF907BD91F}"/>
              </a:ext>
            </a:extLst>
          </p:cNvPr>
          <p:cNvGraphicFramePr>
            <a:graphicFrameLocks/>
          </p:cNvGraphicFramePr>
          <p:nvPr/>
        </p:nvGraphicFramePr>
        <p:xfrm>
          <a:off x="431999" y="1030310"/>
          <a:ext cx="9071999" cy="5164428"/>
        </p:xfrm>
        <a:graphic>
          <a:graphicData uri="http://schemas.openxmlformats.org/drawingml/2006/chart">
            <c:chart xmlns:c="http://schemas.openxmlformats.org/drawingml/2006/chart" xmlns:r="http://schemas.openxmlformats.org/officeDocument/2006/relationships" r:id="rId2"/>
          </a:graphicData>
        </a:graphic>
      </p:graphicFrame>
      <p:cxnSp>
        <p:nvCxnSpPr>
          <p:cNvPr id="5" name="Přímá spojnice 4">
            <a:extLst>
              <a:ext uri="{FF2B5EF4-FFF2-40B4-BE49-F238E27FC236}">
                <a16:creationId xmlns:a16="http://schemas.microsoft.com/office/drawing/2014/main" id="{7E803142-37F1-D4FB-3487-091834098C80}"/>
              </a:ext>
            </a:extLst>
          </p:cNvPr>
          <p:cNvCxnSpPr>
            <a:cxnSpLocks/>
          </p:cNvCxnSpPr>
          <p:nvPr/>
        </p:nvCxnSpPr>
        <p:spPr>
          <a:xfrm>
            <a:off x="7405352" y="2640169"/>
            <a:ext cx="0" cy="2871989"/>
          </a:xfrm>
          <a:prstGeom prst="line">
            <a:avLst/>
          </a:prstGeom>
          <a:ln w="28575">
            <a:solidFill>
              <a:schemeClr val="bg2"/>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2636280578"/>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EE6C895C-C5E2-5E5B-0BA0-F997C7845970}"/>
            </a:ext>
          </a:extLst>
        </p:cNvPr>
        <p:cNvGrpSpPr/>
        <p:nvPr/>
      </p:nvGrpSpPr>
      <p:grpSpPr>
        <a:xfrm>
          <a:off x="0" y="0"/>
          <a:ext cx="0" cy="0"/>
          <a:chOff x="0" y="0"/>
          <a:chExt cx="0" cy="0"/>
        </a:xfrm>
      </p:grpSpPr>
      <p:sp>
        <p:nvSpPr>
          <p:cNvPr id="2" name="Nadpis 1">
            <a:extLst>
              <a:ext uri="{FF2B5EF4-FFF2-40B4-BE49-F238E27FC236}">
                <a16:creationId xmlns:a16="http://schemas.microsoft.com/office/drawing/2014/main" id="{99F98FE1-4EDA-0646-0F8D-A0538BAA6D05}"/>
              </a:ext>
            </a:extLst>
          </p:cNvPr>
          <p:cNvSpPr>
            <a:spLocks noGrp="1"/>
          </p:cNvSpPr>
          <p:nvPr>
            <p:ph type="title"/>
          </p:nvPr>
        </p:nvSpPr>
        <p:spPr/>
        <p:txBody>
          <a:bodyPr/>
          <a:lstStyle/>
          <a:p>
            <a:r>
              <a:rPr lang="cs-CZ" dirty="0"/>
              <a:t>Prezentace kvant. dopadů – varianta výstavby nové budovy</a:t>
            </a:r>
          </a:p>
        </p:txBody>
      </p:sp>
      <p:sp>
        <p:nvSpPr>
          <p:cNvPr id="5" name="TextovéPole 4">
            <a:extLst>
              <a:ext uri="{FF2B5EF4-FFF2-40B4-BE49-F238E27FC236}">
                <a16:creationId xmlns:a16="http://schemas.microsoft.com/office/drawing/2014/main" id="{75AA9848-B49C-31E2-E232-E9A3CEDB8F3B}"/>
              </a:ext>
            </a:extLst>
          </p:cNvPr>
          <p:cNvSpPr txBox="1"/>
          <p:nvPr/>
        </p:nvSpPr>
        <p:spPr>
          <a:xfrm>
            <a:off x="402000" y="863999"/>
            <a:ext cx="2880000" cy="2160000"/>
          </a:xfrm>
          <a:prstGeom prst="rect">
            <a:avLst/>
          </a:prstGeom>
          <a:noFill/>
          <a:ln w="19050">
            <a:solidFill>
              <a:schemeClr val="accent1">
                <a:lumMod val="20000"/>
                <a:lumOff val="80000"/>
              </a:schemeClr>
            </a:solidFill>
          </a:ln>
        </p:spPr>
        <p:txBody>
          <a:bodyPr wrap="square" lIns="54610" tIns="54610" rIns="54610" bIns="5461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0"/>
              </a:spcBef>
              <a:spcAft>
                <a:spcPts val="300"/>
              </a:spcAft>
            </a:pPr>
            <a:r>
              <a:rPr lang="cs-CZ" sz="1200" b="1" dirty="0">
                <a:latin typeface="Segoe UI Semibold" panose="020B0702040204020203" pitchFamily="34" charset="0"/>
                <a:cs typeface="Segoe UI Semibold" panose="020B0702040204020203" pitchFamily="34" charset="0"/>
              </a:rPr>
              <a:t>Iniciovaná spotřeba</a:t>
            </a:r>
          </a:p>
        </p:txBody>
      </p:sp>
      <p:sp>
        <p:nvSpPr>
          <p:cNvPr id="7" name="TextovéPole 6">
            <a:extLst>
              <a:ext uri="{FF2B5EF4-FFF2-40B4-BE49-F238E27FC236}">
                <a16:creationId xmlns:a16="http://schemas.microsoft.com/office/drawing/2014/main" id="{8E8F9D87-A41C-B595-F8BD-07C3A785E8C1}"/>
              </a:ext>
            </a:extLst>
          </p:cNvPr>
          <p:cNvSpPr txBox="1"/>
          <p:nvPr/>
        </p:nvSpPr>
        <p:spPr>
          <a:xfrm>
            <a:off x="3513000" y="863999"/>
            <a:ext cx="2880000" cy="2160000"/>
          </a:xfrm>
          <a:prstGeom prst="rect">
            <a:avLst/>
          </a:prstGeom>
          <a:noFill/>
          <a:ln w="19050">
            <a:solidFill>
              <a:schemeClr val="accent5">
                <a:lumMod val="20000"/>
                <a:lumOff val="80000"/>
              </a:schemeClr>
            </a:solidFill>
          </a:ln>
        </p:spPr>
        <p:txBody>
          <a:bodyPr wrap="square" lIns="54610" tIns="54610" rIns="54610" bIns="5461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0"/>
              </a:spcBef>
              <a:spcAft>
                <a:spcPts val="300"/>
              </a:spcAft>
            </a:pPr>
            <a:r>
              <a:rPr lang="cs-CZ" sz="1200" dirty="0">
                <a:latin typeface="Segoe UI Semibold" panose="020B0702040204020203" pitchFamily="34" charset="0"/>
                <a:cs typeface="Segoe UI Semibold" panose="020B0702040204020203" pitchFamily="34" charset="0"/>
              </a:rPr>
              <a:t>Tržby v multiplikaci</a:t>
            </a:r>
          </a:p>
        </p:txBody>
      </p:sp>
      <p:sp>
        <p:nvSpPr>
          <p:cNvPr id="6" name="Šipka: doprava 5">
            <a:extLst>
              <a:ext uri="{FF2B5EF4-FFF2-40B4-BE49-F238E27FC236}">
                <a16:creationId xmlns:a16="http://schemas.microsoft.com/office/drawing/2014/main" id="{5717008F-5CFF-F3D2-DEF0-AEE65536D22D}"/>
              </a:ext>
            </a:extLst>
          </p:cNvPr>
          <p:cNvSpPr/>
          <p:nvPr/>
        </p:nvSpPr>
        <p:spPr>
          <a:xfrm>
            <a:off x="3181500" y="1733145"/>
            <a:ext cx="432000" cy="432000"/>
          </a:xfrm>
          <a:prstGeom prst="right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latin typeface="Segoe UI" panose="020B0502040204020203" pitchFamily="34" charset="0"/>
              <a:cs typeface="Segoe UI" panose="020B0502040204020203" pitchFamily="34" charset="0"/>
            </a:endParaRPr>
          </a:p>
        </p:txBody>
      </p:sp>
      <p:sp>
        <p:nvSpPr>
          <p:cNvPr id="9" name="TextovéPole 8">
            <a:extLst>
              <a:ext uri="{FF2B5EF4-FFF2-40B4-BE49-F238E27FC236}">
                <a16:creationId xmlns:a16="http://schemas.microsoft.com/office/drawing/2014/main" id="{CF7F9907-E125-4D1A-EDB6-9F42A333AC03}"/>
              </a:ext>
            </a:extLst>
          </p:cNvPr>
          <p:cNvSpPr txBox="1"/>
          <p:nvPr/>
        </p:nvSpPr>
        <p:spPr>
          <a:xfrm>
            <a:off x="6624000" y="863999"/>
            <a:ext cx="2880000" cy="2160000"/>
          </a:xfrm>
          <a:prstGeom prst="rect">
            <a:avLst/>
          </a:prstGeom>
          <a:noFill/>
          <a:ln w="19050">
            <a:solidFill>
              <a:schemeClr val="accent4">
                <a:lumMod val="20000"/>
                <a:lumOff val="80000"/>
              </a:schemeClr>
            </a:solidFill>
          </a:ln>
        </p:spPr>
        <p:txBody>
          <a:bodyPr wrap="square" lIns="54610" tIns="54610" rIns="54610" bIns="5461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0"/>
              </a:spcBef>
              <a:spcAft>
                <a:spcPts val="300"/>
              </a:spcAft>
            </a:pPr>
            <a:r>
              <a:rPr lang="cs-CZ" sz="1200" dirty="0">
                <a:latin typeface="Segoe UI Semibold" panose="020B0702040204020203" pitchFamily="34" charset="0"/>
                <a:cs typeface="Segoe UI Semibold" panose="020B0702040204020203" pitchFamily="34" charset="0"/>
              </a:rPr>
              <a:t>Příjmy pro veřejné rozpočty</a:t>
            </a:r>
          </a:p>
        </p:txBody>
      </p:sp>
      <p:sp>
        <p:nvSpPr>
          <p:cNvPr id="8" name="Šipka: doprava 7">
            <a:extLst>
              <a:ext uri="{FF2B5EF4-FFF2-40B4-BE49-F238E27FC236}">
                <a16:creationId xmlns:a16="http://schemas.microsoft.com/office/drawing/2014/main" id="{95D38A78-5568-CE39-2B6F-4EFF6751B34C}"/>
              </a:ext>
            </a:extLst>
          </p:cNvPr>
          <p:cNvSpPr/>
          <p:nvPr/>
        </p:nvSpPr>
        <p:spPr>
          <a:xfrm>
            <a:off x="6292500" y="1733145"/>
            <a:ext cx="432000" cy="432000"/>
          </a:xfrm>
          <a:prstGeom prst="right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latin typeface="Segoe UI" panose="020B0502040204020203" pitchFamily="34" charset="0"/>
              <a:cs typeface="Segoe UI" panose="020B0502040204020203" pitchFamily="34" charset="0"/>
            </a:endParaRPr>
          </a:p>
        </p:txBody>
      </p:sp>
      <p:sp>
        <p:nvSpPr>
          <p:cNvPr id="10" name="TextovéPole 9">
            <a:extLst>
              <a:ext uri="{FF2B5EF4-FFF2-40B4-BE49-F238E27FC236}">
                <a16:creationId xmlns:a16="http://schemas.microsoft.com/office/drawing/2014/main" id="{4CE34D4B-3C80-0CCF-7E69-0B02531636E2}"/>
              </a:ext>
            </a:extLst>
          </p:cNvPr>
          <p:cNvSpPr txBox="1"/>
          <p:nvPr/>
        </p:nvSpPr>
        <p:spPr>
          <a:xfrm>
            <a:off x="402000" y="3177000"/>
            <a:ext cx="2880000" cy="504000"/>
          </a:xfrm>
          <a:prstGeom prst="rect">
            <a:avLst/>
          </a:prstGeom>
          <a:noFill/>
          <a:ln w="19050">
            <a:solidFill>
              <a:schemeClr val="accent1"/>
            </a:solidFill>
          </a:ln>
        </p:spPr>
        <p:txBody>
          <a:bodyPr wrap="square" lIns="54610" tIns="54610" rIns="54610" bIns="5461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0"/>
              </a:spcBef>
              <a:spcAft>
                <a:spcPts val="300"/>
              </a:spcAft>
            </a:pPr>
            <a:r>
              <a:rPr lang="cs-CZ" sz="1600" b="1" dirty="0">
                <a:solidFill>
                  <a:schemeClr val="accent1">
                    <a:lumMod val="50000"/>
                  </a:schemeClr>
                </a:solidFill>
                <a:latin typeface="Segoe UI" panose="020B0502040204020203" pitchFamily="34" charset="0"/>
                <a:cs typeface="Segoe UI" panose="020B0502040204020203" pitchFamily="34" charset="0"/>
              </a:rPr>
              <a:t>cca 1,29 až 1,57 mld. Kč</a:t>
            </a:r>
            <a:endParaRPr lang="cs-CZ" sz="1600" i="1" dirty="0">
              <a:solidFill>
                <a:schemeClr val="accent1">
                  <a:lumMod val="50000"/>
                </a:schemeClr>
              </a:solidFill>
              <a:latin typeface="Segoe UI" panose="020B0502040204020203" pitchFamily="34" charset="0"/>
              <a:cs typeface="Segoe UI" panose="020B0502040204020203" pitchFamily="34" charset="0"/>
            </a:endParaRPr>
          </a:p>
        </p:txBody>
      </p:sp>
      <p:sp>
        <p:nvSpPr>
          <p:cNvPr id="11" name="TextBox 7">
            <a:extLst>
              <a:ext uri="{FF2B5EF4-FFF2-40B4-BE49-F238E27FC236}">
                <a16:creationId xmlns:a16="http://schemas.microsoft.com/office/drawing/2014/main" id="{FAAB8E77-A93D-C9EE-D6EF-D14A7FE713FA}"/>
              </a:ext>
            </a:extLst>
          </p:cNvPr>
          <p:cNvSpPr txBox="1">
            <a:spLocks/>
          </p:cNvSpPr>
          <p:nvPr/>
        </p:nvSpPr>
        <p:spPr>
          <a:xfrm>
            <a:off x="402000" y="3681384"/>
            <a:ext cx="2880000" cy="576000"/>
          </a:xfrm>
          <a:prstGeom prst="rect">
            <a:avLst/>
          </a:prstGeom>
          <a:solidFill>
            <a:schemeClr val="bg1">
              <a:lumMod val="95000"/>
            </a:schemeClr>
          </a:solidFill>
          <a:ln w="19050">
            <a:solidFill>
              <a:schemeClr val="accent1"/>
            </a:solidFill>
          </a:ln>
        </p:spPr>
        <p:txBody>
          <a:bodyPr wrap="square" lIns="72000" tIns="72000" rIns="72000" bIns="72000" rtlCol="0" anchor="ctr">
            <a:noAutofit/>
          </a:bodyPr>
          <a:lstStyle/>
          <a:p>
            <a:pPr algn="ctr">
              <a:spcBef>
                <a:spcPts val="0"/>
              </a:spcBef>
              <a:spcAft>
                <a:spcPts val="300"/>
              </a:spcAft>
            </a:pPr>
            <a:r>
              <a:rPr lang="cs-CZ" sz="1100" b="1" dirty="0">
                <a:latin typeface="Segoe UI" panose="020B0502040204020203" pitchFamily="34" charset="0"/>
                <a:cs typeface="Segoe UI" panose="020B0502040204020203" pitchFamily="34" charset="0"/>
              </a:rPr>
              <a:t>Spotřeba iniciovaná výstavbou a fungováním bývalého Domu potravin za prvních 20 let provozu</a:t>
            </a:r>
          </a:p>
        </p:txBody>
      </p:sp>
      <p:sp>
        <p:nvSpPr>
          <p:cNvPr id="12" name="TextovéPole 11">
            <a:extLst>
              <a:ext uri="{FF2B5EF4-FFF2-40B4-BE49-F238E27FC236}">
                <a16:creationId xmlns:a16="http://schemas.microsoft.com/office/drawing/2014/main" id="{202717E4-CFA8-6F1C-292F-7B5DC56CFD38}"/>
              </a:ext>
            </a:extLst>
          </p:cNvPr>
          <p:cNvSpPr txBox="1"/>
          <p:nvPr/>
        </p:nvSpPr>
        <p:spPr>
          <a:xfrm>
            <a:off x="3513000" y="3177000"/>
            <a:ext cx="2880000" cy="504000"/>
          </a:xfrm>
          <a:prstGeom prst="rect">
            <a:avLst/>
          </a:prstGeom>
          <a:noFill/>
          <a:ln w="19050">
            <a:solidFill>
              <a:schemeClr val="accent5"/>
            </a:solidFill>
          </a:ln>
        </p:spPr>
        <p:txBody>
          <a:bodyPr wrap="square" lIns="54610" tIns="54610" rIns="54610" bIns="5461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0"/>
              </a:spcBef>
              <a:spcAft>
                <a:spcPts val="300"/>
              </a:spcAft>
            </a:pPr>
            <a:r>
              <a:rPr lang="cs-CZ" sz="1600" b="1" dirty="0">
                <a:solidFill>
                  <a:schemeClr val="accent5">
                    <a:lumMod val="50000"/>
                  </a:schemeClr>
                </a:solidFill>
                <a:latin typeface="Segoe UI" panose="020B0502040204020203" pitchFamily="34" charset="0"/>
                <a:cs typeface="Segoe UI" panose="020B0502040204020203" pitchFamily="34" charset="0"/>
              </a:rPr>
              <a:t>cca 2,62 až 3,20 mld. Kč</a:t>
            </a:r>
            <a:endParaRPr lang="cs-CZ" sz="1600" i="1" dirty="0">
              <a:solidFill>
                <a:schemeClr val="accent5">
                  <a:lumMod val="50000"/>
                </a:schemeClr>
              </a:solidFill>
              <a:latin typeface="Segoe UI" panose="020B0502040204020203" pitchFamily="34" charset="0"/>
              <a:cs typeface="Segoe UI" panose="020B0502040204020203" pitchFamily="34" charset="0"/>
            </a:endParaRPr>
          </a:p>
        </p:txBody>
      </p:sp>
      <p:sp>
        <p:nvSpPr>
          <p:cNvPr id="13" name="TextBox 7">
            <a:extLst>
              <a:ext uri="{FF2B5EF4-FFF2-40B4-BE49-F238E27FC236}">
                <a16:creationId xmlns:a16="http://schemas.microsoft.com/office/drawing/2014/main" id="{B5845F99-F299-51AF-03FE-D865C1369412}"/>
              </a:ext>
            </a:extLst>
          </p:cNvPr>
          <p:cNvSpPr txBox="1">
            <a:spLocks/>
          </p:cNvSpPr>
          <p:nvPr/>
        </p:nvSpPr>
        <p:spPr>
          <a:xfrm>
            <a:off x="3513000" y="3681000"/>
            <a:ext cx="2880000" cy="576000"/>
          </a:xfrm>
          <a:prstGeom prst="rect">
            <a:avLst/>
          </a:prstGeom>
          <a:solidFill>
            <a:schemeClr val="bg1">
              <a:lumMod val="95000"/>
            </a:schemeClr>
          </a:solidFill>
          <a:ln w="19050">
            <a:solidFill>
              <a:schemeClr val="accent5"/>
            </a:solidFill>
          </a:ln>
        </p:spPr>
        <p:txBody>
          <a:bodyPr wrap="square" lIns="72000" tIns="72000" rIns="72000" bIns="72000" rtlCol="0" anchor="ctr">
            <a:noAutofit/>
          </a:bodyPr>
          <a:lstStyle/>
          <a:p>
            <a:pPr algn="ctr">
              <a:spcBef>
                <a:spcPts val="0"/>
              </a:spcBef>
              <a:spcAft>
                <a:spcPts val="300"/>
              </a:spcAft>
            </a:pPr>
            <a:r>
              <a:rPr lang="cs-CZ" sz="1100" b="1" dirty="0">
                <a:latin typeface="Segoe UI" panose="020B0502040204020203" pitchFamily="34" charset="0"/>
                <a:cs typeface="Segoe UI" panose="020B0502040204020203" pitchFamily="34" charset="0"/>
              </a:rPr>
              <a:t>Tržby v multiplikaci z výstavby a fungování bývalého Domu potravin za prvních 20 let provozu</a:t>
            </a:r>
          </a:p>
        </p:txBody>
      </p:sp>
      <p:sp>
        <p:nvSpPr>
          <p:cNvPr id="14" name="TextovéPole 13">
            <a:extLst>
              <a:ext uri="{FF2B5EF4-FFF2-40B4-BE49-F238E27FC236}">
                <a16:creationId xmlns:a16="http://schemas.microsoft.com/office/drawing/2014/main" id="{3B04AC66-7812-94D0-FDF1-DEE38047590B}"/>
              </a:ext>
            </a:extLst>
          </p:cNvPr>
          <p:cNvSpPr txBox="1"/>
          <p:nvPr/>
        </p:nvSpPr>
        <p:spPr>
          <a:xfrm>
            <a:off x="6624000" y="3177000"/>
            <a:ext cx="2880000" cy="504000"/>
          </a:xfrm>
          <a:prstGeom prst="rect">
            <a:avLst/>
          </a:prstGeom>
          <a:noFill/>
          <a:ln w="19050">
            <a:solidFill>
              <a:schemeClr val="accent4"/>
            </a:solidFill>
          </a:ln>
        </p:spPr>
        <p:txBody>
          <a:bodyPr wrap="square" lIns="54610" tIns="54610" rIns="54610" bIns="5461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0"/>
              </a:spcBef>
              <a:spcAft>
                <a:spcPts val="300"/>
              </a:spcAft>
            </a:pPr>
            <a:r>
              <a:rPr lang="cs-CZ" sz="1600" b="1" dirty="0">
                <a:solidFill>
                  <a:schemeClr val="accent4">
                    <a:lumMod val="50000"/>
                  </a:schemeClr>
                </a:solidFill>
                <a:latin typeface="Segoe UI" panose="020B0502040204020203" pitchFamily="34" charset="0"/>
                <a:cs typeface="Segoe UI" panose="020B0502040204020203" pitchFamily="34" charset="0"/>
              </a:rPr>
              <a:t>cca 515 až 630 mil. Kč</a:t>
            </a:r>
            <a:endParaRPr lang="cs-CZ" sz="1600" i="1" dirty="0">
              <a:solidFill>
                <a:schemeClr val="accent4">
                  <a:lumMod val="50000"/>
                </a:schemeClr>
              </a:solidFill>
              <a:latin typeface="Segoe UI" panose="020B0502040204020203" pitchFamily="34" charset="0"/>
              <a:cs typeface="Segoe UI" panose="020B0502040204020203" pitchFamily="34" charset="0"/>
            </a:endParaRPr>
          </a:p>
        </p:txBody>
      </p:sp>
      <p:sp>
        <p:nvSpPr>
          <p:cNvPr id="15" name="TextBox 7">
            <a:extLst>
              <a:ext uri="{FF2B5EF4-FFF2-40B4-BE49-F238E27FC236}">
                <a16:creationId xmlns:a16="http://schemas.microsoft.com/office/drawing/2014/main" id="{B4F69296-B3AB-104E-498E-72BFBD1F0725}"/>
              </a:ext>
            </a:extLst>
          </p:cNvPr>
          <p:cNvSpPr txBox="1">
            <a:spLocks/>
          </p:cNvSpPr>
          <p:nvPr/>
        </p:nvSpPr>
        <p:spPr>
          <a:xfrm>
            <a:off x="6624000" y="3681384"/>
            <a:ext cx="2880000" cy="576000"/>
          </a:xfrm>
          <a:prstGeom prst="rect">
            <a:avLst/>
          </a:prstGeom>
          <a:solidFill>
            <a:schemeClr val="bg1">
              <a:lumMod val="95000"/>
            </a:schemeClr>
          </a:solidFill>
          <a:ln w="19050">
            <a:solidFill>
              <a:schemeClr val="accent4"/>
            </a:solidFill>
          </a:ln>
        </p:spPr>
        <p:txBody>
          <a:bodyPr wrap="square" lIns="72000" tIns="72000" rIns="72000" bIns="72000" rtlCol="0" anchor="ctr">
            <a:noAutofit/>
          </a:bodyPr>
          <a:lstStyle/>
          <a:p>
            <a:pPr algn="ctr">
              <a:spcBef>
                <a:spcPts val="0"/>
              </a:spcBef>
              <a:spcAft>
                <a:spcPts val="300"/>
              </a:spcAft>
            </a:pPr>
            <a:r>
              <a:rPr lang="cs-CZ" sz="1100" b="1" dirty="0">
                <a:latin typeface="Segoe UI" panose="020B0502040204020203" pitchFamily="34" charset="0"/>
                <a:cs typeface="Segoe UI" panose="020B0502040204020203" pitchFamily="34" charset="0"/>
              </a:rPr>
              <a:t>Příjmy pro veř. rozpočty z výstavby a fungování bývalého Domu potravin za prvních 20 let provozu</a:t>
            </a:r>
          </a:p>
        </p:txBody>
      </p:sp>
      <p:pic>
        <p:nvPicPr>
          <p:cNvPr id="16" name="Obrázek 15">
            <a:extLst>
              <a:ext uri="{FF2B5EF4-FFF2-40B4-BE49-F238E27FC236}">
                <a16:creationId xmlns:a16="http://schemas.microsoft.com/office/drawing/2014/main" id="{BEC2FACB-9E70-F34F-4B6D-6DCB6AF8F72C}"/>
              </a:ext>
            </a:extLst>
          </p:cNvPr>
          <p:cNvPicPr>
            <a:picLocks noChangeAspect="1"/>
          </p:cNvPicPr>
          <p:nvPr/>
        </p:nvPicPr>
        <p:blipFill>
          <a:blip r:embed="rId2" cstate="print">
            <a:extLst>
              <a:ext uri="{28A0092B-C50C-407E-A947-70E740481C1C}">
                <a14:useLocalDpi xmlns:a14="http://schemas.microsoft.com/office/drawing/2010/main"/>
              </a:ext>
            </a:extLst>
          </a:blip>
          <a:stretch>
            <a:fillRect/>
          </a:stretch>
        </p:blipFill>
        <p:spPr>
          <a:xfrm>
            <a:off x="937061" y="1212647"/>
            <a:ext cx="360000" cy="360000"/>
          </a:xfrm>
          <a:prstGeom prst="rect">
            <a:avLst/>
          </a:prstGeom>
        </p:spPr>
      </p:pic>
      <p:sp>
        <p:nvSpPr>
          <p:cNvPr id="17" name="TextovéPole 16">
            <a:extLst>
              <a:ext uri="{FF2B5EF4-FFF2-40B4-BE49-F238E27FC236}">
                <a16:creationId xmlns:a16="http://schemas.microsoft.com/office/drawing/2014/main" id="{08D725E1-4739-815A-1070-33F846D2373B}"/>
              </a:ext>
            </a:extLst>
          </p:cNvPr>
          <p:cNvSpPr txBox="1"/>
          <p:nvPr/>
        </p:nvSpPr>
        <p:spPr>
          <a:xfrm>
            <a:off x="393104" y="1589164"/>
            <a:ext cx="1440000" cy="254747"/>
          </a:xfrm>
          <a:prstGeom prst="rect">
            <a:avLst/>
          </a:prstGeom>
          <a:noFill/>
          <a:ln w="19050">
            <a:noFill/>
          </a:ln>
        </p:spPr>
        <p:txBody>
          <a:bodyPr wrap="square" lIns="54610" tIns="54610" rIns="54610" bIns="5461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0"/>
              </a:spcBef>
              <a:spcAft>
                <a:spcPts val="300"/>
              </a:spcAft>
            </a:pPr>
            <a:r>
              <a:rPr lang="cs-CZ" sz="1100" i="1" dirty="0">
                <a:latin typeface="Segoe UI" panose="020B0502040204020203" pitchFamily="34" charset="0"/>
                <a:cs typeface="Segoe UI" panose="020B0502040204020203" pitchFamily="34" charset="0"/>
              </a:rPr>
              <a:t>Spotřeba spojená s výstavbou</a:t>
            </a:r>
          </a:p>
        </p:txBody>
      </p:sp>
      <p:pic>
        <p:nvPicPr>
          <p:cNvPr id="18" name="Obrázek 17">
            <a:extLst>
              <a:ext uri="{FF2B5EF4-FFF2-40B4-BE49-F238E27FC236}">
                <a16:creationId xmlns:a16="http://schemas.microsoft.com/office/drawing/2014/main" id="{EDA3E456-ABC2-6F85-8539-18E5291C7792}"/>
              </a:ext>
            </a:extLst>
          </p:cNvPr>
          <p:cNvPicPr>
            <a:picLocks noChangeAspect="1"/>
          </p:cNvPicPr>
          <p:nvPr/>
        </p:nvPicPr>
        <p:blipFill>
          <a:blip r:embed="rId3" cstate="print">
            <a:extLst>
              <a:ext uri="{28A0092B-C50C-407E-A947-70E740481C1C}">
                <a14:useLocalDpi xmlns:a14="http://schemas.microsoft.com/office/drawing/2010/main"/>
              </a:ext>
            </a:extLst>
          </a:blip>
          <a:stretch>
            <a:fillRect/>
          </a:stretch>
        </p:blipFill>
        <p:spPr>
          <a:xfrm>
            <a:off x="1662000" y="2030849"/>
            <a:ext cx="360000" cy="360000"/>
          </a:xfrm>
          <a:prstGeom prst="rect">
            <a:avLst/>
          </a:prstGeom>
        </p:spPr>
      </p:pic>
      <p:sp>
        <p:nvSpPr>
          <p:cNvPr id="20" name="TextovéPole 19">
            <a:extLst>
              <a:ext uri="{FF2B5EF4-FFF2-40B4-BE49-F238E27FC236}">
                <a16:creationId xmlns:a16="http://schemas.microsoft.com/office/drawing/2014/main" id="{E7D2EC04-32A6-6921-449B-87F96ED2A9E4}"/>
              </a:ext>
            </a:extLst>
          </p:cNvPr>
          <p:cNvSpPr txBox="1"/>
          <p:nvPr/>
        </p:nvSpPr>
        <p:spPr>
          <a:xfrm>
            <a:off x="402000" y="2395127"/>
            <a:ext cx="2880000" cy="254747"/>
          </a:xfrm>
          <a:prstGeom prst="rect">
            <a:avLst/>
          </a:prstGeom>
          <a:noFill/>
          <a:ln w="19050">
            <a:noFill/>
          </a:ln>
        </p:spPr>
        <p:txBody>
          <a:bodyPr wrap="square" lIns="54610" tIns="54610" rIns="54610" bIns="5461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0"/>
              </a:spcBef>
              <a:spcAft>
                <a:spcPts val="300"/>
              </a:spcAft>
            </a:pPr>
            <a:r>
              <a:rPr lang="cs-CZ" sz="1100" i="1" dirty="0">
                <a:latin typeface="Segoe UI" panose="020B0502040204020203" pitchFamily="34" charset="0"/>
                <a:cs typeface="Segoe UI" panose="020B0502040204020203" pitchFamily="34" charset="0"/>
              </a:rPr>
              <a:t>Spotřeba v návaznosti na návštěvu bývalého Domu potravin za služby a zboží mimo budovu (ubytování, doprava, atd.)</a:t>
            </a:r>
          </a:p>
        </p:txBody>
      </p:sp>
      <p:grpSp>
        <p:nvGrpSpPr>
          <p:cNvPr id="28" name="Skupina 27">
            <a:extLst>
              <a:ext uri="{FF2B5EF4-FFF2-40B4-BE49-F238E27FC236}">
                <a16:creationId xmlns:a16="http://schemas.microsoft.com/office/drawing/2014/main" id="{53D6F215-D7EB-4F81-C35D-AED5979BDEB3}"/>
              </a:ext>
            </a:extLst>
          </p:cNvPr>
          <p:cNvGrpSpPr/>
          <p:nvPr/>
        </p:nvGrpSpPr>
        <p:grpSpPr>
          <a:xfrm>
            <a:off x="4403611" y="1187795"/>
            <a:ext cx="1748955" cy="1737205"/>
            <a:chOff x="4403611" y="1187795"/>
            <a:chExt cx="1748955" cy="1737205"/>
          </a:xfrm>
        </p:grpSpPr>
        <p:pic>
          <p:nvPicPr>
            <p:cNvPr id="29" name="Picture 4" descr="C:\Users\Tereza\Documents\Economic impacT\AHF\seminář AHF březen 2012\kasa obrazky\primy efekt.JPG">
              <a:extLst>
                <a:ext uri="{FF2B5EF4-FFF2-40B4-BE49-F238E27FC236}">
                  <a16:creationId xmlns:a16="http://schemas.microsoft.com/office/drawing/2014/main" id="{F5DE668A-B357-E3CF-F6F7-1D05D02AB2E5}"/>
                </a:ext>
              </a:extLst>
            </p:cNvPr>
            <p:cNvPicPr>
              <a:picLocks noChangeAspect="1" noChangeArrowheads="1"/>
            </p:cNvPicPr>
            <p:nvPr/>
          </p:nvPicPr>
          <p:blipFill>
            <a:blip r:embed="rId4" cstate="print">
              <a:extLst>
                <a:ext uri="{28A0092B-C50C-407E-A947-70E740481C1C}">
                  <a14:useLocalDpi xmlns:a14="http://schemas.microsoft.com/office/drawing/2010/main"/>
                </a:ext>
              </a:extLst>
            </a:blip>
            <a:srcRect/>
            <a:stretch>
              <a:fillRect/>
            </a:stretch>
          </p:blipFill>
          <p:spPr bwMode="auto">
            <a:xfrm>
              <a:off x="4403611" y="1368000"/>
              <a:ext cx="898912" cy="1424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30" name="Picture 5" descr="C:\Users\Tereza\Documents\Economic impacT\AHF\seminář AHF březen 2012\kasa obrazky\neprime efekty.JPG">
              <a:extLst>
                <a:ext uri="{FF2B5EF4-FFF2-40B4-BE49-F238E27FC236}">
                  <a16:creationId xmlns:a16="http://schemas.microsoft.com/office/drawing/2014/main" id="{9C359240-DC6A-A608-5396-A14026367A87}"/>
                </a:ext>
              </a:extLst>
            </p:cNvPr>
            <p:cNvPicPr>
              <a:picLocks noChangeAspect="1" noChangeArrowheads="1"/>
            </p:cNvPicPr>
            <p:nvPr/>
          </p:nvPicPr>
          <p:blipFill>
            <a:blip r:embed="rId5" cstate="print">
              <a:extLst>
                <a:ext uri="{28A0092B-C50C-407E-A947-70E740481C1C}">
                  <a14:useLocalDpi xmlns:a14="http://schemas.microsoft.com/office/drawing/2010/main"/>
                </a:ext>
              </a:extLst>
            </a:blip>
            <a:srcRect/>
            <a:stretch>
              <a:fillRect/>
            </a:stretch>
          </p:blipFill>
          <p:spPr bwMode="auto">
            <a:xfrm>
              <a:off x="5302523" y="1187795"/>
              <a:ext cx="850043" cy="17372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sp>
        <p:nvSpPr>
          <p:cNvPr id="22" name="TextovéPole 21">
            <a:extLst>
              <a:ext uri="{FF2B5EF4-FFF2-40B4-BE49-F238E27FC236}">
                <a16:creationId xmlns:a16="http://schemas.microsoft.com/office/drawing/2014/main" id="{AEEE8464-30EF-19C5-D651-FB1CB2D61518}"/>
              </a:ext>
            </a:extLst>
          </p:cNvPr>
          <p:cNvSpPr txBox="1"/>
          <p:nvPr/>
        </p:nvSpPr>
        <p:spPr>
          <a:xfrm>
            <a:off x="1828953" y="1593228"/>
            <a:ext cx="1440000" cy="254747"/>
          </a:xfrm>
          <a:prstGeom prst="rect">
            <a:avLst/>
          </a:prstGeom>
          <a:noFill/>
          <a:ln w="19050">
            <a:noFill/>
          </a:ln>
        </p:spPr>
        <p:txBody>
          <a:bodyPr wrap="square" lIns="54610" tIns="54610" rIns="54610" bIns="5461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0"/>
              </a:spcBef>
              <a:spcAft>
                <a:spcPts val="300"/>
              </a:spcAft>
            </a:pPr>
            <a:r>
              <a:rPr lang="cs-CZ" sz="1100" i="1" dirty="0">
                <a:latin typeface="Segoe UI" panose="020B0502040204020203" pitchFamily="34" charset="0"/>
                <a:cs typeface="Segoe UI" panose="020B0502040204020203" pitchFamily="34" charset="0"/>
              </a:rPr>
              <a:t>Spotřeba za služby a zboží v bývalém Domu potravin</a:t>
            </a:r>
          </a:p>
        </p:txBody>
      </p:sp>
      <p:sp>
        <p:nvSpPr>
          <p:cNvPr id="23" name="TextovéPole 22">
            <a:extLst>
              <a:ext uri="{FF2B5EF4-FFF2-40B4-BE49-F238E27FC236}">
                <a16:creationId xmlns:a16="http://schemas.microsoft.com/office/drawing/2014/main" id="{1770FF08-557F-5ABA-E1BA-85E20BEC53B8}"/>
              </a:ext>
            </a:extLst>
          </p:cNvPr>
          <p:cNvSpPr txBox="1"/>
          <p:nvPr/>
        </p:nvSpPr>
        <p:spPr>
          <a:xfrm>
            <a:off x="3507805" y="2579819"/>
            <a:ext cx="1620000" cy="254747"/>
          </a:xfrm>
          <a:prstGeom prst="rect">
            <a:avLst/>
          </a:prstGeom>
          <a:noFill/>
          <a:ln w="19050">
            <a:noFill/>
          </a:ln>
        </p:spPr>
        <p:txBody>
          <a:bodyPr wrap="square" lIns="54610" tIns="54610" rIns="54610" bIns="5461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0"/>
              </a:spcBef>
              <a:spcAft>
                <a:spcPts val="300"/>
              </a:spcAft>
            </a:pPr>
            <a:r>
              <a:rPr lang="cs-CZ" sz="1100" i="1" dirty="0">
                <a:latin typeface="Segoe UI" panose="020B0502040204020203" pitchFamily="34" charset="0"/>
                <a:cs typeface="Segoe UI" panose="020B0502040204020203" pitchFamily="34" charset="0"/>
              </a:rPr>
              <a:t>Analýza odběratelsko-dodavatelských vztahů</a:t>
            </a:r>
          </a:p>
        </p:txBody>
      </p:sp>
      <p:sp>
        <p:nvSpPr>
          <p:cNvPr id="24" name="Ovál 23">
            <a:extLst>
              <a:ext uri="{FF2B5EF4-FFF2-40B4-BE49-F238E27FC236}">
                <a16:creationId xmlns:a16="http://schemas.microsoft.com/office/drawing/2014/main" id="{544812A4-DD61-D450-E81B-457EE81D15DB}"/>
              </a:ext>
            </a:extLst>
          </p:cNvPr>
          <p:cNvSpPr/>
          <p:nvPr/>
        </p:nvSpPr>
        <p:spPr>
          <a:xfrm>
            <a:off x="3687762" y="1720218"/>
            <a:ext cx="720000" cy="720000"/>
          </a:xfrm>
          <a:prstGeom prst="ellipse">
            <a:avLst/>
          </a:prstGeom>
          <a:solidFill>
            <a:schemeClr val="accent1">
              <a:lumMod val="20000"/>
              <a:lumOff val="8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latin typeface="Segoe UI" panose="020B0502040204020203" pitchFamily="34" charset="0"/>
              <a:cs typeface="Segoe UI" panose="020B0502040204020203" pitchFamily="34" charset="0"/>
            </a:endParaRPr>
          </a:p>
        </p:txBody>
      </p:sp>
      <p:pic>
        <p:nvPicPr>
          <p:cNvPr id="25" name="Obrázek 24">
            <a:extLst>
              <a:ext uri="{FF2B5EF4-FFF2-40B4-BE49-F238E27FC236}">
                <a16:creationId xmlns:a16="http://schemas.microsoft.com/office/drawing/2014/main" id="{F9FA3E74-64FD-8933-136A-D79A532CA8B5}"/>
              </a:ext>
            </a:extLst>
          </p:cNvPr>
          <p:cNvPicPr>
            <a:picLocks noChangeAspect="1"/>
          </p:cNvPicPr>
          <p:nvPr/>
        </p:nvPicPr>
        <p:blipFill>
          <a:blip r:embed="rId6" cstate="print">
            <a:extLst>
              <a:ext uri="{28A0092B-C50C-407E-A947-70E740481C1C}">
                <a14:useLocalDpi xmlns:a14="http://schemas.microsoft.com/office/drawing/2010/main"/>
              </a:ext>
            </a:extLst>
          </a:blip>
          <a:stretch>
            <a:fillRect/>
          </a:stretch>
        </p:blipFill>
        <p:spPr>
          <a:xfrm>
            <a:off x="3817370" y="1895717"/>
            <a:ext cx="180000" cy="180000"/>
          </a:xfrm>
          <a:prstGeom prst="rect">
            <a:avLst/>
          </a:prstGeom>
        </p:spPr>
      </p:pic>
      <p:grpSp>
        <p:nvGrpSpPr>
          <p:cNvPr id="52" name="Skupina 51">
            <a:extLst>
              <a:ext uri="{FF2B5EF4-FFF2-40B4-BE49-F238E27FC236}">
                <a16:creationId xmlns:a16="http://schemas.microsoft.com/office/drawing/2014/main" id="{7ABA0ADE-15C7-8481-AFB4-11A3F7E738EE}"/>
              </a:ext>
            </a:extLst>
          </p:cNvPr>
          <p:cNvGrpSpPr>
            <a:grpSpLocks noChangeAspect="1"/>
          </p:cNvGrpSpPr>
          <p:nvPr/>
        </p:nvGrpSpPr>
        <p:grpSpPr>
          <a:xfrm>
            <a:off x="7011342" y="1609636"/>
            <a:ext cx="724873" cy="720000"/>
            <a:chOff x="4403611" y="1187795"/>
            <a:chExt cx="1748955" cy="1737205"/>
          </a:xfrm>
        </p:grpSpPr>
        <p:pic>
          <p:nvPicPr>
            <p:cNvPr id="53" name="Picture 4" descr="C:\Users\Tereza\Documents\Economic impacT\AHF\seminář AHF březen 2012\kasa obrazky\primy efekt.JPG">
              <a:extLst>
                <a:ext uri="{FF2B5EF4-FFF2-40B4-BE49-F238E27FC236}">
                  <a16:creationId xmlns:a16="http://schemas.microsoft.com/office/drawing/2014/main" id="{3207C53B-99F1-9FBC-10AB-6ECE6587E92C}"/>
                </a:ext>
              </a:extLst>
            </p:cNvPr>
            <p:cNvPicPr>
              <a:picLocks noChangeAspect="1" noChangeArrowheads="1"/>
            </p:cNvPicPr>
            <p:nvPr/>
          </p:nvPicPr>
          <p:blipFill>
            <a:blip r:embed="rId7" cstate="print">
              <a:extLst>
                <a:ext uri="{28A0092B-C50C-407E-A947-70E740481C1C}">
                  <a14:useLocalDpi xmlns:a14="http://schemas.microsoft.com/office/drawing/2010/main"/>
                </a:ext>
              </a:extLst>
            </a:blip>
            <a:srcRect/>
            <a:stretch>
              <a:fillRect/>
            </a:stretch>
          </p:blipFill>
          <p:spPr bwMode="auto">
            <a:xfrm>
              <a:off x="4403611" y="1368000"/>
              <a:ext cx="898912" cy="142443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pic>
          <p:nvPicPr>
            <p:cNvPr id="54" name="Picture 5" descr="C:\Users\Tereza\Documents\Economic impacT\AHF\seminář AHF březen 2012\kasa obrazky\neprime efekty.JPG">
              <a:extLst>
                <a:ext uri="{FF2B5EF4-FFF2-40B4-BE49-F238E27FC236}">
                  <a16:creationId xmlns:a16="http://schemas.microsoft.com/office/drawing/2014/main" id="{F2A846C0-7BD5-16AE-6821-B60AFE836B4E}"/>
                </a:ext>
              </a:extLst>
            </p:cNvPr>
            <p:cNvPicPr>
              <a:picLocks noChangeAspect="1" noChangeArrowheads="1"/>
            </p:cNvPicPr>
            <p:nvPr/>
          </p:nvPicPr>
          <p:blipFill>
            <a:blip r:embed="rId8" cstate="print">
              <a:extLst>
                <a:ext uri="{28A0092B-C50C-407E-A947-70E740481C1C}">
                  <a14:useLocalDpi xmlns:a14="http://schemas.microsoft.com/office/drawing/2010/main"/>
                </a:ext>
              </a:extLst>
            </a:blip>
            <a:srcRect/>
            <a:stretch>
              <a:fillRect/>
            </a:stretch>
          </p:blipFill>
          <p:spPr bwMode="auto">
            <a:xfrm>
              <a:off x="5302523" y="1187795"/>
              <a:ext cx="850043" cy="1737205"/>
            </a:xfrm>
            <a:prstGeom prst="rect">
              <a:avLst/>
            </a:prstGeom>
            <a:noFill/>
            <a:ln>
              <a:noFill/>
            </a:ln>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pic>
      </p:grpSp>
      <p:pic>
        <p:nvPicPr>
          <p:cNvPr id="26" name="Obrázek 25">
            <a:extLst>
              <a:ext uri="{FF2B5EF4-FFF2-40B4-BE49-F238E27FC236}">
                <a16:creationId xmlns:a16="http://schemas.microsoft.com/office/drawing/2014/main" id="{6FEF64C0-37AB-14DB-5EBB-C78A0F8F9ABA}"/>
              </a:ext>
            </a:extLst>
          </p:cNvPr>
          <p:cNvPicPr>
            <a:picLocks noChangeAspect="1"/>
          </p:cNvPicPr>
          <p:nvPr/>
        </p:nvPicPr>
        <p:blipFill>
          <a:blip r:embed="rId9" cstate="print">
            <a:extLst>
              <a:ext uri="{28A0092B-C50C-407E-A947-70E740481C1C}">
                <a14:useLocalDpi xmlns:a14="http://schemas.microsoft.com/office/drawing/2010/main"/>
              </a:ext>
            </a:extLst>
          </a:blip>
          <a:stretch>
            <a:fillRect/>
          </a:stretch>
        </p:blipFill>
        <p:spPr>
          <a:xfrm>
            <a:off x="4126978" y="1896747"/>
            <a:ext cx="180000" cy="180000"/>
          </a:xfrm>
          <a:prstGeom prst="rect">
            <a:avLst/>
          </a:prstGeom>
        </p:spPr>
      </p:pic>
      <p:pic>
        <p:nvPicPr>
          <p:cNvPr id="27" name="Obrázek 26">
            <a:extLst>
              <a:ext uri="{FF2B5EF4-FFF2-40B4-BE49-F238E27FC236}">
                <a16:creationId xmlns:a16="http://schemas.microsoft.com/office/drawing/2014/main" id="{96073E4D-2A39-2F6C-F323-690189D36779}"/>
              </a:ext>
            </a:extLst>
          </p:cNvPr>
          <p:cNvPicPr>
            <a:picLocks noChangeAspect="1"/>
          </p:cNvPicPr>
          <p:nvPr/>
        </p:nvPicPr>
        <p:blipFill>
          <a:blip r:embed="rId10" cstate="print">
            <a:extLst>
              <a:ext uri="{28A0092B-C50C-407E-A947-70E740481C1C}">
                <a14:useLocalDpi xmlns:a14="http://schemas.microsoft.com/office/drawing/2010/main"/>
              </a:ext>
            </a:extLst>
          </a:blip>
          <a:stretch>
            <a:fillRect/>
          </a:stretch>
        </p:blipFill>
        <p:spPr>
          <a:xfrm>
            <a:off x="3958563" y="2138718"/>
            <a:ext cx="180000" cy="180000"/>
          </a:xfrm>
          <a:prstGeom prst="rect">
            <a:avLst/>
          </a:prstGeom>
        </p:spPr>
      </p:pic>
      <p:sp>
        <p:nvSpPr>
          <p:cNvPr id="31" name="Ovál 30">
            <a:extLst>
              <a:ext uri="{FF2B5EF4-FFF2-40B4-BE49-F238E27FC236}">
                <a16:creationId xmlns:a16="http://schemas.microsoft.com/office/drawing/2014/main" id="{786682B4-B738-0C97-7C6D-C667C57D2974}"/>
              </a:ext>
            </a:extLst>
          </p:cNvPr>
          <p:cNvSpPr/>
          <p:nvPr/>
        </p:nvSpPr>
        <p:spPr>
          <a:xfrm>
            <a:off x="6897086" y="1409145"/>
            <a:ext cx="1080000" cy="1080000"/>
          </a:xfrm>
          <a:prstGeom prst="ellipse">
            <a:avLst/>
          </a:prstGeom>
          <a:solidFill>
            <a:schemeClr val="accent5">
              <a:alpha val="1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latin typeface="Segoe UI" panose="020B0502040204020203" pitchFamily="34" charset="0"/>
              <a:cs typeface="Segoe UI" panose="020B0502040204020203" pitchFamily="34" charset="0"/>
            </a:endParaRPr>
          </a:p>
        </p:txBody>
      </p:sp>
      <p:sp>
        <p:nvSpPr>
          <p:cNvPr id="33" name="TextovéPole 32">
            <a:extLst>
              <a:ext uri="{FF2B5EF4-FFF2-40B4-BE49-F238E27FC236}">
                <a16:creationId xmlns:a16="http://schemas.microsoft.com/office/drawing/2014/main" id="{F296A222-4A80-7777-5CCD-4DE2F430779B}"/>
              </a:ext>
            </a:extLst>
          </p:cNvPr>
          <p:cNvSpPr txBox="1"/>
          <p:nvPr/>
        </p:nvSpPr>
        <p:spPr>
          <a:xfrm>
            <a:off x="6624000" y="2583697"/>
            <a:ext cx="2880000" cy="254747"/>
          </a:xfrm>
          <a:prstGeom prst="rect">
            <a:avLst/>
          </a:prstGeom>
          <a:noFill/>
          <a:ln w="19050">
            <a:noFill/>
          </a:ln>
        </p:spPr>
        <p:txBody>
          <a:bodyPr wrap="square" lIns="54610" tIns="54610" rIns="54610" bIns="5461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0"/>
              </a:spcBef>
              <a:spcAft>
                <a:spcPts val="300"/>
              </a:spcAft>
            </a:pPr>
            <a:r>
              <a:rPr lang="cs-CZ" sz="1100" i="1" dirty="0">
                <a:latin typeface="Segoe UI" panose="020B0502040204020203" pitchFamily="34" charset="0"/>
                <a:cs typeface="Segoe UI" panose="020B0502040204020203" pitchFamily="34" charset="0"/>
              </a:rPr>
              <a:t>Příjmy pro veřejné rozpočty na území ČR (DPH, SPD, DPFO, DPPO, SP, ZP, atd.) </a:t>
            </a:r>
          </a:p>
        </p:txBody>
      </p:sp>
      <p:sp>
        <p:nvSpPr>
          <p:cNvPr id="34" name="Šipka: doprava 33">
            <a:extLst>
              <a:ext uri="{FF2B5EF4-FFF2-40B4-BE49-F238E27FC236}">
                <a16:creationId xmlns:a16="http://schemas.microsoft.com/office/drawing/2014/main" id="{C08BD2D4-559A-6DF3-B427-48C390B2AF5B}"/>
              </a:ext>
            </a:extLst>
          </p:cNvPr>
          <p:cNvSpPr/>
          <p:nvPr/>
        </p:nvSpPr>
        <p:spPr>
          <a:xfrm>
            <a:off x="8034111" y="1899945"/>
            <a:ext cx="324000" cy="108000"/>
          </a:xfrm>
          <a:prstGeom prst="rightArrow">
            <a:avLst/>
          </a:prstGeom>
          <a:solidFill>
            <a:schemeClr val="accent4">
              <a:lumMod val="60000"/>
              <a:lumOff val="4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latin typeface="Segoe UI" panose="020B0502040204020203" pitchFamily="34" charset="0"/>
              <a:cs typeface="Segoe UI" panose="020B0502040204020203" pitchFamily="34" charset="0"/>
            </a:endParaRPr>
          </a:p>
        </p:txBody>
      </p:sp>
      <p:grpSp>
        <p:nvGrpSpPr>
          <p:cNvPr id="35" name="Skupina 34">
            <a:extLst>
              <a:ext uri="{FF2B5EF4-FFF2-40B4-BE49-F238E27FC236}">
                <a16:creationId xmlns:a16="http://schemas.microsoft.com/office/drawing/2014/main" id="{9192A76F-7E4A-22FA-BFD3-D7B86ACDF1C4}"/>
              </a:ext>
            </a:extLst>
          </p:cNvPr>
          <p:cNvGrpSpPr>
            <a:grpSpLocks noChangeAspect="1"/>
          </p:cNvGrpSpPr>
          <p:nvPr/>
        </p:nvGrpSpPr>
        <p:grpSpPr>
          <a:xfrm>
            <a:off x="8309109" y="1363071"/>
            <a:ext cx="1043972" cy="576000"/>
            <a:chOff x="846491" y="2155831"/>
            <a:chExt cx="7177300" cy="3960000"/>
          </a:xfrm>
          <a:solidFill>
            <a:schemeClr val="tx1"/>
          </a:solidFill>
        </p:grpSpPr>
        <p:sp>
          <p:nvSpPr>
            <p:cNvPr id="36" name="Shape 90">
              <a:extLst>
                <a:ext uri="{FF2B5EF4-FFF2-40B4-BE49-F238E27FC236}">
                  <a16:creationId xmlns:a16="http://schemas.microsoft.com/office/drawing/2014/main" id="{1CD4DC1C-D6B0-2EB6-5973-7FC0C16D9700}"/>
                </a:ext>
              </a:extLst>
            </p:cNvPr>
            <p:cNvSpPr>
              <a:spLocks/>
            </p:cNvSpPr>
            <p:nvPr/>
          </p:nvSpPr>
          <p:spPr>
            <a:xfrm>
              <a:off x="2283334" y="4443957"/>
              <a:ext cx="2246677" cy="1671874"/>
            </a:xfrm>
            <a:custGeom>
              <a:avLst/>
              <a:gdLst/>
              <a:ahLst/>
              <a:cxnLst>
                <a:cxn ang="0">
                  <a:pos x="wd2" y="hd2"/>
                </a:cxn>
                <a:cxn ang="5400000">
                  <a:pos x="wd2" y="hd2"/>
                </a:cxn>
                <a:cxn ang="10800000">
                  <a:pos x="wd2" y="hd2"/>
                </a:cxn>
                <a:cxn ang="16200000">
                  <a:pos x="wd2" y="hd2"/>
                </a:cxn>
              </a:cxnLst>
              <a:rect l="0" t="0" r="r" b="b"/>
              <a:pathLst>
                <a:path w="21598" h="21600" extrusionOk="0">
                  <a:moveTo>
                    <a:pt x="8027" y="21600"/>
                  </a:moveTo>
                  <a:cubicBezTo>
                    <a:pt x="7819" y="21600"/>
                    <a:pt x="7620" y="21408"/>
                    <a:pt x="7410" y="21204"/>
                  </a:cubicBezTo>
                  <a:cubicBezTo>
                    <a:pt x="7244" y="21044"/>
                    <a:pt x="7073" y="20879"/>
                    <a:pt x="6909" y="20829"/>
                  </a:cubicBezTo>
                  <a:cubicBezTo>
                    <a:pt x="6768" y="20786"/>
                    <a:pt x="6622" y="20748"/>
                    <a:pt x="6468" y="20707"/>
                  </a:cubicBezTo>
                  <a:cubicBezTo>
                    <a:pt x="6049" y="20597"/>
                    <a:pt x="5616" y="20483"/>
                    <a:pt x="5241" y="20266"/>
                  </a:cubicBezTo>
                  <a:cubicBezTo>
                    <a:pt x="4842" y="20035"/>
                    <a:pt x="4963" y="19653"/>
                    <a:pt x="5060" y="19346"/>
                  </a:cubicBezTo>
                  <a:cubicBezTo>
                    <a:pt x="5152" y="19054"/>
                    <a:pt x="5231" y="18802"/>
                    <a:pt x="5036" y="18578"/>
                  </a:cubicBezTo>
                  <a:cubicBezTo>
                    <a:pt x="4893" y="18415"/>
                    <a:pt x="4735" y="18308"/>
                    <a:pt x="4568" y="18194"/>
                  </a:cubicBezTo>
                  <a:cubicBezTo>
                    <a:pt x="4365" y="18057"/>
                    <a:pt x="4155" y="17914"/>
                    <a:pt x="3975" y="17665"/>
                  </a:cubicBezTo>
                  <a:cubicBezTo>
                    <a:pt x="3720" y="17309"/>
                    <a:pt x="3500" y="17139"/>
                    <a:pt x="3105" y="16991"/>
                  </a:cubicBezTo>
                  <a:cubicBezTo>
                    <a:pt x="2812" y="16882"/>
                    <a:pt x="2857" y="16597"/>
                    <a:pt x="2890" y="16389"/>
                  </a:cubicBezTo>
                  <a:cubicBezTo>
                    <a:pt x="2917" y="16221"/>
                    <a:pt x="2930" y="16112"/>
                    <a:pt x="2864" y="16043"/>
                  </a:cubicBezTo>
                  <a:cubicBezTo>
                    <a:pt x="2552" y="15926"/>
                    <a:pt x="2406" y="15531"/>
                    <a:pt x="2277" y="15183"/>
                  </a:cubicBezTo>
                  <a:cubicBezTo>
                    <a:pt x="2250" y="15109"/>
                    <a:pt x="2224" y="15038"/>
                    <a:pt x="2196" y="14972"/>
                  </a:cubicBezTo>
                  <a:cubicBezTo>
                    <a:pt x="2066" y="14654"/>
                    <a:pt x="1933" y="14494"/>
                    <a:pt x="1792" y="14499"/>
                  </a:cubicBezTo>
                  <a:cubicBezTo>
                    <a:pt x="1606" y="14507"/>
                    <a:pt x="1561" y="14687"/>
                    <a:pt x="1438" y="14720"/>
                  </a:cubicBezTo>
                  <a:cubicBezTo>
                    <a:pt x="1397" y="14732"/>
                    <a:pt x="1382" y="14720"/>
                    <a:pt x="1157" y="14142"/>
                  </a:cubicBezTo>
                  <a:cubicBezTo>
                    <a:pt x="1122" y="14052"/>
                    <a:pt x="1089" y="13956"/>
                    <a:pt x="1053" y="13854"/>
                  </a:cubicBezTo>
                  <a:cubicBezTo>
                    <a:pt x="881" y="13355"/>
                    <a:pt x="685" y="12790"/>
                    <a:pt x="257" y="12756"/>
                  </a:cubicBezTo>
                  <a:cubicBezTo>
                    <a:pt x="251" y="12755"/>
                    <a:pt x="140" y="12767"/>
                    <a:pt x="78" y="12793"/>
                  </a:cubicBezTo>
                  <a:cubicBezTo>
                    <a:pt x="78" y="12793"/>
                    <a:pt x="-2" y="12491"/>
                    <a:pt x="0" y="12437"/>
                  </a:cubicBezTo>
                  <a:cubicBezTo>
                    <a:pt x="21" y="11993"/>
                    <a:pt x="201" y="11720"/>
                    <a:pt x="374" y="11456"/>
                  </a:cubicBezTo>
                  <a:cubicBezTo>
                    <a:pt x="549" y="11191"/>
                    <a:pt x="714" y="10941"/>
                    <a:pt x="688" y="10527"/>
                  </a:cubicBezTo>
                  <a:cubicBezTo>
                    <a:pt x="685" y="10479"/>
                    <a:pt x="421" y="9226"/>
                    <a:pt x="969" y="9089"/>
                  </a:cubicBezTo>
                  <a:cubicBezTo>
                    <a:pt x="1499" y="8957"/>
                    <a:pt x="1716" y="8828"/>
                    <a:pt x="1735" y="8069"/>
                  </a:cubicBezTo>
                  <a:cubicBezTo>
                    <a:pt x="1745" y="7687"/>
                    <a:pt x="1674" y="6863"/>
                    <a:pt x="1998" y="6116"/>
                  </a:cubicBezTo>
                  <a:cubicBezTo>
                    <a:pt x="2054" y="5987"/>
                    <a:pt x="2122" y="5855"/>
                    <a:pt x="2188" y="5727"/>
                  </a:cubicBezTo>
                  <a:cubicBezTo>
                    <a:pt x="2342" y="5431"/>
                    <a:pt x="2500" y="5124"/>
                    <a:pt x="2537" y="4799"/>
                  </a:cubicBezTo>
                  <a:cubicBezTo>
                    <a:pt x="2554" y="4647"/>
                    <a:pt x="2513" y="4488"/>
                    <a:pt x="2470" y="4320"/>
                  </a:cubicBezTo>
                  <a:cubicBezTo>
                    <a:pt x="2416" y="4112"/>
                    <a:pt x="2360" y="3897"/>
                    <a:pt x="2419" y="3683"/>
                  </a:cubicBezTo>
                  <a:cubicBezTo>
                    <a:pt x="2549" y="3206"/>
                    <a:pt x="2595" y="2964"/>
                    <a:pt x="2517" y="2481"/>
                  </a:cubicBezTo>
                  <a:cubicBezTo>
                    <a:pt x="2484" y="2270"/>
                    <a:pt x="2594" y="1852"/>
                    <a:pt x="2594" y="1852"/>
                  </a:cubicBezTo>
                  <a:cubicBezTo>
                    <a:pt x="2723" y="1850"/>
                    <a:pt x="2833" y="1821"/>
                    <a:pt x="2931" y="1764"/>
                  </a:cubicBezTo>
                  <a:cubicBezTo>
                    <a:pt x="3122" y="1651"/>
                    <a:pt x="3293" y="1598"/>
                    <a:pt x="3469" y="1598"/>
                  </a:cubicBezTo>
                  <a:cubicBezTo>
                    <a:pt x="3656" y="1598"/>
                    <a:pt x="3844" y="1657"/>
                    <a:pt x="4070" y="1734"/>
                  </a:cubicBezTo>
                  <a:cubicBezTo>
                    <a:pt x="4445" y="1863"/>
                    <a:pt x="4979" y="1495"/>
                    <a:pt x="5152" y="1309"/>
                  </a:cubicBezTo>
                  <a:cubicBezTo>
                    <a:pt x="5283" y="1167"/>
                    <a:pt x="5419" y="1021"/>
                    <a:pt x="5655" y="1021"/>
                  </a:cubicBezTo>
                  <a:cubicBezTo>
                    <a:pt x="5836" y="1021"/>
                    <a:pt x="5953" y="1146"/>
                    <a:pt x="6056" y="1257"/>
                  </a:cubicBezTo>
                  <a:cubicBezTo>
                    <a:pt x="6344" y="1564"/>
                    <a:pt x="6798" y="1533"/>
                    <a:pt x="7284" y="1179"/>
                  </a:cubicBezTo>
                  <a:cubicBezTo>
                    <a:pt x="7570" y="974"/>
                    <a:pt x="7720" y="997"/>
                    <a:pt x="7924" y="1120"/>
                  </a:cubicBezTo>
                  <a:cubicBezTo>
                    <a:pt x="7944" y="1132"/>
                    <a:pt x="8041" y="1216"/>
                    <a:pt x="8153" y="1243"/>
                  </a:cubicBezTo>
                  <a:cubicBezTo>
                    <a:pt x="8282" y="1274"/>
                    <a:pt x="8427" y="1249"/>
                    <a:pt x="8461" y="1270"/>
                  </a:cubicBezTo>
                  <a:cubicBezTo>
                    <a:pt x="8515" y="1303"/>
                    <a:pt x="8543" y="1351"/>
                    <a:pt x="8567" y="1389"/>
                  </a:cubicBezTo>
                  <a:cubicBezTo>
                    <a:pt x="8654" y="1532"/>
                    <a:pt x="8821" y="1503"/>
                    <a:pt x="8981" y="1415"/>
                  </a:cubicBezTo>
                  <a:cubicBezTo>
                    <a:pt x="9113" y="1343"/>
                    <a:pt x="9215" y="1309"/>
                    <a:pt x="9331" y="1375"/>
                  </a:cubicBezTo>
                  <a:cubicBezTo>
                    <a:pt x="9577" y="1514"/>
                    <a:pt x="9630" y="1467"/>
                    <a:pt x="9895" y="1415"/>
                  </a:cubicBezTo>
                  <a:cubicBezTo>
                    <a:pt x="10376" y="1319"/>
                    <a:pt x="10380" y="1368"/>
                    <a:pt x="10858" y="1631"/>
                  </a:cubicBezTo>
                  <a:cubicBezTo>
                    <a:pt x="11247" y="1845"/>
                    <a:pt x="11282" y="1885"/>
                    <a:pt x="11501" y="1885"/>
                  </a:cubicBezTo>
                  <a:cubicBezTo>
                    <a:pt x="11964" y="1885"/>
                    <a:pt x="12452" y="1397"/>
                    <a:pt x="12524" y="862"/>
                  </a:cubicBezTo>
                  <a:cubicBezTo>
                    <a:pt x="12602" y="290"/>
                    <a:pt x="12766" y="0"/>
                    <a:pt x="13009" y="0"/>
                  </a:cubicBezTo>
                  <a:cubicBezTo>
                    <a:pt x="13168" y="0"/>
                    <a:pt x="13285" y="122"/>
                    <a:pt x="13392" y="343"/>
                  </a:cubicBezTo>
                  <a:cubicBezTo>
                    <a:pt x="13488" y="543"/>
                    <a:pt x="13522" y="599"/>
                    <a:pt x="13633" y="599"/>
                  </a:cubicBezTo>
                  <a:cubicBezTo>
                    <a:pt x="13669" y="599"/>
                    <a:pt x="13833" y="561"/>
                    <a:pt x="13878" y="561"/>
                  </a:cubicBezTo>
                  <a:cubicBezTo>
                    <a:pt x="14101" y="561"/>
                    <a:pt x="14158" y="799"/>
                    <a:pt x="14225" y="964"/>
                  </a:cubicBezTo>
                  <a:cubicBezTo>
                    <a:pt x="14372" y="1333"/>
                    <a:pt x="14436" y="1418"/>
                    <a:pt x="14542" y="1418"/>
                  </a:cubicBezTo>
                  <a:cubicBezTo>
                    <a:pt x="14596" y="1418"/>
                    <a:pt x="14836" y="1023"/>
                    <a:pt x="14836" y="1023"/>
                  </a:cubicBezTo>
                  <a:cubicBezTo>
                    <a:pt x="14836" y="1050"/>
                    <a:pt x="14816" y="1315"/>
                    <a:pt x="14812" y="1428"/>
                  </a:cubicBezTo>
                  <a:cubicBezTo>
                    <a:pt x="14801" y="1704"/>
                    <a:pt x="14790" y="1989"/>
                    <a:pt x="14666" y="2217"/>
                  </a:cubicBezTo>
                  <a:cubicBezTo>
                    <a:pt x="14561" y="2409"/>
                    <a:pt x="14551" y="2644"/>
                    <a:pt x="14541" y="2893"/>
                  </a:cubicBezTo>
                  <a:cubicBezTo>
                    <a:pt x="14534" y="3045"/>
                    <a:pt x="14528" y="3202"/>
                    <a:pt x="14499" y="3353"/>
                  </a:cubicBezTo>
                  <a:cubicBezTo>
                    <a:pt x="14396" y="3895"/>
                    <a:pt x="14350" y="4443"/>
                    <a:pt x="14355" y="5079"/>
                  </a:cubicBezTo>
                  <a:cubicBezTo>
                    <a:pt x="14357" y="5566"/>
                    <a:pt x="14435" y="6415"/>
                    <a:pt x="14920" y="6624"/>
                  </a:cubicBezTo>
                  <a:cubicBezTo>
                    <a:pt x="15052" y="6680"/>
                    <a:pt x="15386" y="6637"/>
                    <a:pt x="15513" y="6637"/>
                  </a:cubicBezTo>
                  <a:cubicBezTo>
                    <a:pt x="15648" y="6637"/>
                    <a:pt x="15754" y="6667"/>
                    <a:pt x="15848" y="6730"/>
                  </a:cubicBezTo>
                  <a:cubicBezTo>
                    <a:pt x="15879" y="6751"/>
                    <a:pt x="16088" y="6901"/>
                    <a:pt x="16196" y="6933"/>
                  </a:cubicBezTo>
                  <a:cubicBezTo>
                    <a:pt x="16449" y="7010"/>
                    <a:pt x="16414" y="7217"/>
                    <a:pt x="16389" y="7368"/>
                  </a:cubicBezTo>
                  <a:cubicBezTo>
                    <a:pt x="16332" y="7705"/>
                    <a:pt x="16673" y="7964"/>
                    <a:pt x="16955" y="7996"/>
                  </a:cubicBezTo>
                  <a:cubicBezTo>
                    <a:pt x="17003" y="8002"/>
                    <a:pt x="17339" y="7995"/>
                    <a:pt x="17381" y="7995"/>
                  </a:cubicBezTo>
                  <a:cubicBezTo>
                    <a:pt x="17511" y="7995"/>
                    <a:pt x="17658" y="8013"/>
                    <a:pt x="17852" y="8143"/>
                  </a:cubicBezTo>
                  <a:cubicBezTo>
                    <a:pt x="17907" y="8179"/>
                    <a:pt x="17962" y="8197"/>
                    <a:pt x="18021" y="8197"/>
                  </a:cubicBezTo>
                  <a:cubicBezTo>
                    <a:pt x="18095" y="8197"/>
                    <a:pt x="18170" y="8169"/>
                    <a:pt x="18248" y="8139"/>
                  </a:cubicBezTo>
                  <a:cubicBezTo>
                    <a:pt x="18448" y="8061"/>
                    <a:pt x="18483" y="8057"/>
                    <a:pt x="18597" y="8075"/>
                  </a:cubicBezTo>
                  <a:cubicBezTo>
                    <a:pt x="18711" y="8092"/>
                    <a:pt x="18806" y="8162"/>
                    <a:pt x="18878" y="8280"/>
                  </a:cubicBezTo>
                  <a:cubicBezTo>
                    <a:pt x="19058" y="8577"/>
                    <a:pt x="19038" y="9099"/>
                    <a:pt x="19024" y="9287"/>
                  </a:cubicBezTo>
                  <a:cubicBezTo>
                    <a:pt x="19071" y="9335"/>
                    <a:pt x="19528" y="9820"/>
                    <a:pt x="19756" y="9902"/>
                  </a:cubicBezTo>
                  <a:cubicBezTo>
                    <a:pt x="19934" y="9966"/>
                    <a:pt x="20116" y="9968"/>
                    <a:pt x="20309" y="9969"/>
                  </a:cubicBezTo>
                  <a:cubicBezTo>
                    <a:pt x="20493" y="9970"/>
                    <a:pt x="20684" y="9971"/>
                    <a:pt x="20871" y="10033"/>
                  </a:cubicBezTo>
                  <a:cubicBezTo>
                    <a:pt x="21169" y="10132"/>
                    <a:pt x="21373" y="10383"/>
                    <a:pt x="21511" y="10822"/>
                  </a:cubicBezTo>
                  <a:cubicBezTo>
                    <a:pt x="21550" y="10943"/>
                    <a:pt x="21549" y="11052"/>
                    <a:pt x="21509" y="11130"/>
                  </a:cubicBezTo>
                  <a:cubicBezTo>
                    <a:pt x="21485" y="11178"/>
                    <a:pt x="21434" y="11236"/>
                    <a:pt x="21331" y="11237"/>
                  </a:cubicBezTo>
                  <a:cubicBezTo>
                    <a:pt x="21106" y="11241"/>
                    <a:pt x="21065" y="11285"/>
                    <a:pt x="21017" y="11576"/>
                  </a:cubicBezTo>
                  <a:cubicBezTo>
                    <a:pt x="20999" y="11686"/>
                    <a:pt x="20900" y="11816"/>
                    <a:pt x="20741" y="12020"/>
                  </a:cubicBezTo>
                  <a:cubicBezTo>
                    <a:pt x="20597" y="12204"/>
                    <a:pt x="20379" y="12484"/>
                    <a:pt x="20405" y="12601"/>
                  </a:cubicBezTo>
                  <a:cubicBezTo>
                    <a:pt x="20414" y="12643"/>
                    <a:pt x="20474" y="12666"/>
                    <a:pt x="20509" y="12677"/>
                  </a:cubicBezTo>
                  <a:cubicBezTo>
                    <a:pt x="20840" y="12775"/>
                    <a:pt x="21021" y="12971"/>
                    <a:pt x="21221" y="13277"/>
                  </a:cubicBezTo>
                  <a:cubicBezTo>
                    <a:pt x="21327" y="13439"/>
                    <a:pt x="21483" y="13663"/>
                    <a:pt x="21598" y="13777"/>
                  </a:cubicBezTo>
                  <a:cubicBezTo>
                    <a:pt x="21598" y="13777"/>
                    <a:pt x="21455" y="13795"/>
                    <a:pt x="21314" y="13976"/>
                  </a:cubicBezTo>
                  <a:cubicBezTo>
                    <a:pt x="21224" y="14092"/>
                    <a:pt x="21121" y="14584"/>
                    <a:pt x="21121" y="14584"/>
                  </a:cubicBezTo>
                  <a:cubicBezTo>
                    <a:pt x="21049" y="14495"/>
                    <a:pt x="20986" y="14397"/>
                    <a:pt x="20925" y="14301"/>
                  </a:cubicBezTo>
                  <a:cubicBezTo>
                    <a:pt x="20825" y="14145"/>
                    <a:pt x="20730" y="13997"/>
                    <a:pt x="20603" y="13901"/>
                  </a:cubicBezTo>
                  <a:cubicBezTo>
                    <a:pt x="20392" y="13741"/>
                    <a:pt x="20131" y="13638"/>
                    <a:pt x="19879" y="13538"/>
                  </a:cubicBezTo>
                  <a:cubicBezTo>
                    <a:pt x="19708" y="13471"/>
                    <a:pt x="19532" y="13401"/>
                    <a:pt x="19372" y="13315"/>
                  </a:cubicBezTo>
                  <a:cubicBezTo>
                    <a:pt x="19320" y="13286"/>
                    <a:pt x="19266" y="13254"/>
                    <a:pt x="19210" y="13221"/>
                  </a:cubicBezTo>
                  <a:cubicBezTo>
                    <a:pt x="19007" y="13101"/>
                    <a:pt x="18777" y="12964"/>
                    <a:pt x="18563" y="12964"/>
                  </a:cubicBezTo>
                  <a:cubicBezTo>
                    <a:pt x="18481" y="12964"/>
                    <a:pt x="18408" y="12984"/>
                    <a:pt x="18340" y="13023"/>
                  </a:cubicBezTo>
                  <a:cubicBezTo>
                    <a:pt x="18209" y="13097"/>
                    <a:pt x="18101" y="13228"/>
                    <a:pt x="17987" y="13366"/>
                  </a:cubicBezTo>
                  <a:cubicBezTo>
                    <a:pt x="17819" y="13569"/>
                    <a:pt x="17645" y="13779"/>
                    <a:pt x="17386" y="13815"/>
                  </a:cubicBezTo>
                  <a:cubicBezTo>
                    <a:pt x="17310" y="13826"/>
                    <a:pt x="17238" y="13824"/>
                    <a:pt x="17142" y="13724"/>
                  </a:cubicBezTo>
                  <a:cubicBezTo>
                    <a:pt x="17042" y="13621"/>
                    <a:pt x="17069" y="13403"/>
                    <a:pt x="17081" y="13226"/>
                  </a:cubicBezTo>
                  <a:cubicBezTo>
                    <a:pt x="17086" y="13151"/>
                    <a:pt x="17090" y="13080"/>
                    <a:pt x="17087" y="13025"/>
                  </a:cubicBezTo>
                  <a:cubicBezTo>
                    <a:pt x="17073" y="12807"/>
                    <a:pt x="16999" y="12805"/>
                    <a:pt x="16852" y="12802"/>
                  </a:cubicBezTo>
                  <a:cubicBezTo>
                    <a:pt x="16727" y="12799"/>
                    <a:pt x="16571" y="12795"/>
                    <a:pt x="16472" y="12599"/>
                  </a:cubicBezTo>
                  <a:cubicBezTo>
                    <a:pt x="16357" y="12370"/>
                    <a:pt x="16154" y="12222"/>
                    <a:pt x="15955" y="12222"/>
                  </a:cubicBezTo>
                  <a:cubicBezTo>
                    <a:pt x="15844" y="12222"/>
                    <a:pt x="15740" y="12269"/>
                    <a:pt x="15654" y="12359"/>
                  </a:cubicBezTo>
                  <a:cubicBezTo>
                    <a:pt x="15327" y="12698"/>
                    <a:pt x="15361" y="13320"/>
                    <a:pt x="15385" y="13775"/>
                  </a:cubicBezTo>
                  <a:cubicBezTo>
                    <a:pt x="15417" y="14363"/>
                    <a:pt x="15339" y="14848"/>
                    <a:pt x="15141" y="15299"/>
                  </a:cubicBezTo>
                  <a:cubicBezTo>
                    <a:pt x="14913" y="15817"/>
                    <a:pt x="14797" y="16115"/>
                    <a:pt x="14872" y="16699"/>
                  </a:cubicBezTo>
                  <a:cubicBezTo>
                    <a:pt x="14902" y="16924"/>
                    <a:pt x="14877" y="17103"/>
                    <a:pt x="14802" y="17218"/>
                  </a:cubicBezTo>
                  <a:cubicBezTo>
                    <a:pt x="14750" y="17297"/>
                    <a:pt x="14677" y="17338"/>
                    <a:pt x="14589" y="17338"/>
                  </a:cubicBezTo>
                  <a:cubicBezTo>
                    <a:pt x="14529" y="17338"/>
                    <a:pt x="14408" y="17299"/>
                    <a:pt x="14300" y="17229"/>
                  </a:cubicBezTo>
                  <a:cubicBezTo>
                    <a:pt x="14145" y="17129"/>
                    <a:pt x="13961" y="17038"/>
                    <a:pt x="13794" y="17038"/>
                  </a:cubicBezTo>
                  <a:cubicBezTo>
                    <a:pt x="13709" y="17038"/>
                    <a:pt x="13636" y="17063"/>
                    <a:pt x="13568" y="17116"/>
                  </a:cubicBezTo>
                  <a:cubicBezTo>
                    <a:pt x="13490" y="17175"/>
                    <a:pt x="13476" y="17281"/>
                    <a:pt x="13462" y="17449"/>
                  </a:cubicBezTo>
                  <a:cubicBezTo>
                    <a:pt x="13457" y="17506"/>
                    <a:pt x="13452" y="17566"/>
                    <a:pt x="13442" y="17622"/>
                  </a:cubicBezTo>
                  <a:cubicBezTo>
                    <a:pt x="13396" y="17866"/>
                    <a:pt x="13220" y="18038"/>
                    <a:pt x="13079" y="18177"/>
                  </a:cubicBezTo>
                  <a:cubicBezTo>
                    <a:pt x="12982" y="18273"/>
                    <a:pt x="12393" y="18833"/>
                    <a:pt x="12243" y="19224"/>
                  </a:cubicBezTo>
                  <a:cubicBezTo>
                    <a:pt x="12136" y="19504"/>
                    <a:pt x="12208" y="19840"/>
                    <a:pt x="12278" y="20166"/>
                  </a:cubicBezTo>
                  <a:cubicBezTo>
                    <a:pt x="12305" y="20291"/>
                    <a:pt x="12330" y="20410"/>
                    <a:pt x="12346" y="20525"/>
                  </a:cubicBezTo>
                  <a:cubicBezTo>
                    <a:pt x="12373" y="20735"/>
                    <a:pt x="12337" y="20935"/>
                    <a:pt x="12247" y="21073"/>
                  </a:cubicBezTo>
                  <a:cubicBezTo>
                    <a:pt x="12174" y="21183"/>
                    <a:pt x="12076" y="21244"/>
                    <a:pt x="11969" y="21244"/>
                  </a:cubicBezTo>
                  <a:cubicBezTo>
                    <a:pt x="11840" y="21244"/>
                    <a:pt x="11715" y="21154"/>
                    <a:pt x="11615" y="20991"/>
                  </a:cubicBezTo>
                  <a:cubicBezTo>
                    <a:pt x="11560" y="20900"/>
                    <a:pt x="11517" y="20795"/>
                    <a:pt x="11475" y="20694"/>
                  </a:cubicBezTo>
                  <a:cubicBezTo>
                    <a:pt x="11390" y="20485"/>
                    <a:pt x="11308" y="20288"/>
                    <a:pt x="11133" y="20235"/>
                  </a:cubicBezTo>
                  <a:cubicBezTo>
                    <a:pt x="11029" y="20204"/>
                    <a:pt x="11005" y="20203"/>
                    <a:pt x="10776" y="20270"/>
                  </a:cubicBezTo>
                  <a:cubicBezTo>
                    <a:pt x="10687" y="20296"/>
                    <a:pt x="10596" y="20323"/>
                    <a:pt x="10501" y="20323"/>
                  </a:cubicBezTo>
                  <a:cubicBezTo>
                    <a:pt x="10336" y="20323"/>
                    <a:pt x="10198" y="20208"/>
                    <a:pt x="10083" y="20087"/>
                  </a:cubicBezTo>
                  <a:cubicBezTo>
                    <a:pt x="9967" y="19965"/>
                    <a:pt x="9807" y="19797"/>
                    <a:pt x="9699" y="19797"/>
                  </a:cubicBezTo>
                  <a:cubicBezTo>
                    <a:pt x="9667" y="19797"/>
                    <a:pt x="9643" y="19813"/>
                    <a:pt x="9622" y="19848"/>
                  </a:cubicBezTo>
                  <a:cubicBezTo>
                    <a:pt x="9554" y="19961"/>
                    <a:pt x="9517" y="20072"/>
                    <a:pt x="9481" y="20179"/>
                  </a:cubicBezTo>
                  <a:cubicBezTo>
                    <a:pt x="9404" y="20408"/>
                    <a:pt x="9332" y="20623"/>
                    <a:pt x="9001" y="20702"/>
                  </a:cubicBezTo>
                  <a:cubicBezTo>
                    <a:pt x="8709" y="20772"/>
                    <a:pt x="8603" y="20950"/>
                    <a:pt x="8441" y="21260"/>
                  </a:cubicBezTo>
                  <a:cubicBezTo>
                    <a:pt x="8321" y="21489"/>
                    <a:pt x="8186" y="21600"/>
                    <a:pt x="8027" y="21600"/>
                  </a:cubicBezTo>
                  <a:close/>
                </a:path>
              </a:pathLst>
            </a:custGeom>
            <a:grpFill/>
            <a:ln w="12700" cap="flat">
              <a:solidFill>
                <a:srgbClr val="FFFFFF"/>
              </a:solidFill>
              <a:prstDash val="solid"/>
              <a:miter lim="400000"/>
            </a:ln>
            <a:effectLst/>
          </p:spPr>
          <p:txBody>
            <a:bodyPr wrap="square" lIns="0" tIns="0" rIns="0" bIns="0" numCol="1" anchor="ctr">
              <a:noAutofit/>
            </a:bodyPr>
            <a:lstStyle/>
            <a:p>
              <a:pPr marL="0" marR="0" lvl="0" indent="0" defTabSz="914400" eaLnBrk="1" fontAlgn="auto" latinLnBrk="0" hangingPunct="1">
                <a:lnSpc>
                  <a:spcPct val="100000"/>
                </a:lnSpc>
                <a:spcBef>
                  <a:spcPts val="0"/>
                </a:spcBef>
                <a:spcAft>
                  <a:spcPts val="0"/>
                </a:spcAft>
                <a:buFontTx/>
                <a:buNone/>
                <a:defRPr>
                  <a:uFillTx/>
                </a:defRPr>
              </a:pPr>
              <a:endParaRPr kumimoji="0" sz="1800" b="0" i="0" u="none" strike="noStrike" kern="0" cap="none" spc="0" normalizeH="0" baseline="0" noProof="0" dirty="0">
                <a:ln>
                  <a:noFill/>
                </a:ln>
                <a:solidFill>
                  <a:srgbClr val="000000"/>
                </a:solidFill>
                <a:effectLst/>
                <a:uFillTx/>
                <a:latin typeface="Segoe UI" panose="020B0502040204020203" pitchFamily="34" charset="0"/>
                <a:cs typeface="Segoe UI" panose="020B0502040204020203" pitchFamily="34" charset="0"/>
              </a:endParaRPr>
            </a:p>
          </p:txBody>
        </p:sp>
        <p:sp>
          <p:nvSpPr>
            <p:cNvPr id="37" name="Shape 91">
              <a:extLst>
                <a:ext uri="{FF2B5EF4-FFF2-40B4-BE49-F238E27FC236}">
                  <a16:creationId xmlns:a16="http://schemas.microsoft.com/office/drawing/2014/main" id="{FA9722FF-2457-E497-587B-0CA5782F3AB6}"/>
                </a:ext>
              </a:extLst>
            </p:cNvPr>
            <p:cNvSpPr>
              <a:spLocks/>
            </p:cNvSpPr>
            <p:nvPr/>
          </p:nvSpPr>
          <p:spPr>
            <a:xfrm>
              <a:off x="6173324" y="3296537"/>
              <a:ext cx="1850467" cy="1460243"/>
            </a:xfrm>
            <a:custGeom>
              <a:avLst/>
              <a:gdLst/>
              <a:ahLst/>
              <a:cxnLst>
                <a:cxn ang="0">
                  <a:pos x="wd2" y="hd2"/>
                </a:cxn>
                <a:cxn ang="5400000">
                  <a:pos x="wd2" y="hd2"/>
                </a:cxn>
                <a:cxn ang="10800000">
                  <a:pos x="wd2" y="hd2"/>
                </a:cxn>
                <a:cxn ang="16200000">
                  <a:pos x="wd2" y="hd2"/>
                </a:cxn>
              </a:cxnLst>
              <a:rect l="0" t="0" r="r" b="b"/>
              <a:pathLst>
                <a:path w="21230" h="21375" extrusionOk="0">
                  <a:moveTo>
                    <a:pt x="15399" y="20679"/>
                  </a:moveTo>
                  <a:cubicBezTo>
                    <a:pt x="15295" y="20424"/>
                    <a:pt x="15181" y="20305"/>
                    <a:pt x="15022" y="20162"/>
                  </a:cubicBezTo>
                  <a:cubicBezTo>
                    <a:pt x="14761" y="19926"/>
                    <a:pt x="14777" y="19986"/>
                    <a:pt x="14623" y="19648"/>
                  </a:cubicBezTo>
                  <a:cubicBezTo>
                    <a:pt x="14444" y="19255"/>
                    <a:pt x="14323" y="19250"/>
                    <a:pt x="13938" y="19274"/>
                  </a:cubicBezTo>
                  <a:cubicBezTo>
                    <a:pt x="13651" y="19292"/>
                    <a:pt x="13418" y="19237"/>
                    <a:pt x="13038" y="18985"/>
                  </a:cubicBezTo>
                  <a:cubicBezTo>
                    <a:pt x="12539" y="18656"/>
                    <a:pt x="12337" y="18615"/>
                    <a:pt x="11795" y="18848"/>
                  </a:cubicBezTo>
                  <a:cubicBezTo>
                    <a:pt x="11346" y="19041"/>
                    <a:pt x="11123" y="19104"/>
                    <a:pt x="10841" y="18931"/>
                  </a:cubicBezTo>
                  <a:cubicBezTo>
                    <a:pt x="10719" y="18856"/>
                    <a:pt x="10674" y="18710"/>
                    <a:pt x="10638" y="18592"/>
                  </a:cubicBezTo>
                  <a:cubicBezTo>
                    <a:pt x="10565" y="18352"/>
                    <a:pt x="10550" y="18461"/>
                    <a:pt x="10279" y="18462"/>
                  </a:cubicBezTo>
                  <a:cubicBezTo>
                    <a:pt x="10233" y="18462"/>
                    <a:pt x="9881" y="18356"/>
                    <a:pt x="9836" y="18356"/>
                  </a:cubicBezTo>
                  <a:cubicBezTo>
                    <a:pt x="9794" y="18356"/>
                    <a:pt x="9684" y="18326"/>
                    <a:pt x="9679" y="18204"/>
                  </a:cubicBezTo>
                  <a:cubicBezTo>
                    <a:pt x="9670" y="17926"/>
                    <a:pt x="9548" y="17908"/>
                    <a:pt x="9315" y="17898"/>
                  </a:cubicBezTo>
                  <a:cubicBezTo>
                    <a:pt x="9169" y="17891"/>
                    <a:pt x="9018" y="17885"/>
                    <a:pt x="8923" y="17754"/>
                  </a:cubicBezTo>
                  <a:cubicBezTo>
                    <a:pt x="8861" y="17668"/>
                    <a:pt x="8836" y="17546"/>
                    <a:pt x="8846" y="17381"/>
                  </a:cubicBezTo>
                  <a:cubicBezTo>
                    <a:pt x="8875" y="16955"/>
                    <a:pt x="8749" y="16827"/>
                    <a:pt x="8438" y="16553"/>
                  </a:cubicBezTo>
                  <a:cubicBezTo>
                    <a:pt x="8232" y="16371"/>
                    <a:pt x="8028" y="16515"/>
                    <a:pt x="7919" y="16238"/>
                  </a:cubicBezTo>
                  <a:cubicBezTo>
                    <a:pt x="7857" y="16083"/>
                    <a:pt x="7809" y="15922"/>
                    <a:pt x="7762" y="15767"/>
                  </a:cubicBezTo>
                  <a:cubicBezTo>
                    <a:pt x="7700" y="15559"/>
                    <a:pt x="7641" y="15362"/>
                    <a:pt x="7551" y="15172"/>
                  </a:cubicBezTo>
                  <a:cubicBezTo>
                    <a:pt x="7444" y="15246"/>
                    <a:pt x="7315" y="15286"/>
                    <a:pt x="7180" y="15286"/>
                  </a:cubicBezTo>
                  <a:cubicBezTo>
                    <a:pt x="6967" y="15286"/>
                    <a:pt x="6781" y="15184"/>
                    <a:pt x="6682" y="15014"/>
                  </a:cubicBezTo>
                  <a:cubicBezTo>
                    <a:pt x="6620" y="14907"/>
                    <a:pt x="6563" y="14721"/>
                    <a:pt x="6642" y="14446"/>
                  </a:cubicBezTo>
                  <a:cubicBezTo>
                    <a:pt x="6714" y="14194"/>
                    <a:pt x="6718" y="14003"/>
                    <a:pt x="6654" y="13894"/>
                  </a:cubicBezTo>
                  <a:cubicBezTo>
                    <a:pt x="6600" y="13800"/>
                    <a:pt x="6491" y="13753"/>
                    <a:pt x="6330" y="13753"/>
                  </a:cubicBezTo>
                  <a:cubicBezTo>
                    <a:pt x="6262" y="13753"/>
                    <a:pt x="5690" y="13930"/>
                    <a:pt x="5586" y="13930"/>
                  </a:cubicBezTo>
                  <a:cubicBezTo>
                    <a:pt x="5467" y="13930"/>
                    <a:pt x="5362" y="13877"/>
                    <a:pt x="5265" y="13766"/>
                  </a:cubicBezTo>
                  <a:cubicBezTo>
                    <a:pt x="5052" y="13525"/>
                    <a:pt x="4919" y="13552"/>
                    <a:pt x="4780" y="13668"/>
                  </a:cubicBezTo>
                  <a:cubicBezTo>
                    <a:pt x="4599" y="13819"/>
                    <a:pt x="4459" y="13792"/>
                    <a:pt x="4276" y="13596"/>
                  </a:cubicBezTo>
                  <a:cubicBezTo>
                    <a:pt x="4125" y="13434"/>
                    <a:pt x="3944" y="13440"/>
                    <a:pt x="3765" y="13440"/>
                  </a:cubicBezTo>
                  <a:cubicBezTo>
                    <a:pt x="3637" y="13440"/>
                    <a:pt x="3539" y="13382"/>
                    <a:pt x="3445" y="13251"/>
                  </a:cubicBezTo>
                  <a:cubicBezTo>
                    <a:pt x="3372" y="13148"/>
                    <a:pt x="3301" y="13023"/>
                    <a:pt x="3233" y="12902"/>
                  </a:cubicBezTo>
                  <a:cubicBezTo>
                    <a:pt x="3121" y="12704"/>
                    <a:pt x="3006" y="12501"/>
                    <a:pt x="2875" y="12383"/>
                  </a:cubicBezTo>
                  <a:cubicBezTo>
                    <a:pt x="2759" y="12277"/>
                    <a:pt x="2218" y="12296"/>
                    <a:pt x="2079" y="12275"/>
                  </a:cubicBezTo>
                  <a:cubicBezTo>
                    <a:pt x="1878" y="12245"/>
                    <a:pt x="1450" y="12011"/>
                    <a:pt x="1318" y="12011"/>
                  </a:cubicBezTo>
                  <a:cubicBezTo>
                    <a:pt x="1162" y="12011"/>
                    <a:pt x="901" y="12110"/>
                    <a:pt x="808" y="11898"/>
                  </a:cubicBezTo>
                  <a:cubicBezTo>
                    <a:pt x="770" y="11810"/>
                    <a:pt x="787" y="11699"/>
                    <a:pt x="859" y="11567"/>
                  </a:cubicBezTo>
                  <a:cubicBezTo>
                    <a:pt x="952" y="11398"/>
                    <a:pt x="922" y="11327"/>
                    <a:pt x="848" y="11327"/>
                  </a:cubicBezTo>
                  <a:cubicBezTo>
                    <a:pt x="781" y="11327"/>
                    <a:pt x="403" y="11384"/>
                    <a:pt x="384" y="11384"/>
                  </a:cubicBezTo>
                  <a:cubicBezTo>
                    <a:pt x="239" y="11384"/>
                    <a:pt x="132" y="11331"/>
                    <a:pt x="68" y="11227"/>
                  </a:cubicBezTo>
                  <a:cubicBezTo>
                    <a:pt x="-61" y="11016"/>
                    <a:pt x="21" y="10672"/>
                    <a:pt x="94" y="10368"/>
                  </a:cubicBezTo>
                  <a:cubicBezTo>
                    <a:pt x="126" y="10233"/>
                    <a:pt x="131" y="9890"/>
                    <a:pt x="121" y="9846"/>
                  </a:cubicBezTo>
                  <a:cubicBezTo>
                    <a:pt x="86" y="9706"/>
                    <a:pt x="216" y="9480"/>
                    <a:pt x="319" y="9358"/>
                  </a:cubicBezTo>
                  <a:cubicBezTo>
                    <a:pt x="520" y="9156"/>
                    <a:pt x="498" y="8839"/>
                    <a:pt x="342" y="8688"/>
                  </a:cubicBezTo>
                  <a:cubicBezTo>
                    <a:pt x="237" y="8587"/>
                    <a:pt x="117" y="8472"/>
                    <a:pt x="90" y="8231"/>
                  </a:cubicBezTo>
                  <a:cubicBezTo>
                    <a:pt x="0" y="7444"/>
                    <a:pt x="124" y="7561"/>
                    <a:pt x="314" y="7219"/>
                  </a:cubicBezTo>
                  <a:cubicBezTo>
                    <a:pt x="579" y="6741"/>
                    <a:pt x="1020" y="6342"/>
                    <a:pt x="792" y="5756"/>
                  </a:cubicBezTo>
                  <a:cubicBezTo>
                    <a:pt x="777" y="5716"/>
                    <a:pt x="761" y="5680"/>
                    <a:pt x="746" y="5646"/>
                  </a:cubicBezTo>
                  <a:cubicBezTo>
                    <a:pt x="648" y="5422"/>
                    <a:pt x="604" y="5259"/>
                    <a:pt x="873" y="5043"/>
                  </a:cubicBezTo>
                  <a:cubicBezTo>
                    <a:pt x="998" y="4943"/>
                    <a:pt x="1008" y="4831"/>
                    <a:pt x="1021" y="4675"/>
                  </a:cubicBezTo>
                  <a:cubicBezTo>
                    <a:pt x="1033" y="4540"/>
                    <a:pt x="1047" y="4388"/>
                    <a:pt x="1145" y="4243"/>
                  </a:cubicBezTo>
                  <a:cubicBezTo>
                    <a:pt x="1375" y="3902"/>
                    <a:pt x="1329" y="3628"/>
                    <a:pt x="1275" y="3311"/>
                  </a:cubicBezTo>
                  <a:cubicBezTo>
                    <a:pt x="1235" y="3069"/>
                    <a:pt x="1189" y="2794"/>
                    <a:pt x="1270" y="2473"/>
                  </a:cubicBezTo>
                  <a:cubicBezTo>
                    <a:pt x="1375" y="2056"/>
                    <a:pt x="1632" y="1748"/>
                    <a:pt x="1880" y="1449"/>
                  </a:cubicBezTo>
                  <a:cubicBezTo>
                    <a:pt x="2041" y="1255"/>
                    <a:pt x="2340" y="777"/>
                    <a:pt x="2340" y="777"/>
                  </a:cubicBezTo>
                  <a:cubicBezTo>
                    <a:pt x="2497" y="881"/>
                    <a:pt x="3332" y="1539"/>
                    <a:pt x="3944" y="1508"/>
                  </a:cubicBezTo>
                  <a:cubicBezTo>
                    <a:pt x="4272" y="1492"/>
                    <a:pt x="4699" y="1440"/>
                    <a:pt x="5116" y="1300"/>
                  </a:cubicBezTo>
                  <a:cubicBezTo>
                    <a:pt x="5174" y="1280"/>
                    <a:pt x="5473" y="1174"/>
                    <a:pt x="5582" y="1143"/>
                  </a:cubicBezTo>
                  <a:cubicBezTo>
                    <a:pt x="6086" y="1002"/>
                    <a:pt x="6303" y="868"/>
                    <a:pt x="6416" y="595"/>
                  </a:cubicBezTo>
                  <a:cubicBezTo>
                    <a:pt x="6599" y="153"/>
                    <a:pt x="6825" y="-225"/>
                    <a:pt x="7097" y="159"/>
                  </a:cubicBezTo>
                  <a:cubicBezTo>
                    <a:pt x="7284" y="424"/>
                    <a:pt x="7350" y="1417"/>
                    <a:pt x="7357" y="1502"/>
                  </a:cubicBezTo>
                  <a:cubicBezTo>
                    <a:pt x="7417" y="2264"/>
                    <a:pt x="7461" y="2814"/>
                    <a:pt x="6671" y="3216"/>
                  </a:cubicBezTo>
                  <a:cubicBezTo>
                    <a:pt x="6574" y="3266"/>
                    <a:pt x="5507" y="3484"/>
                    <a:pt x="5417" y="3862"/>
                  </a:cubicBezTo>
                  <a:cubicBezTo>
                    <a:pt x="5352" y="4136"/>
                    <a:pt x="5667" y="4576"/>
                    <a:pt x="5980" y="4867"/>
                  </a:cubicBezTo>
                  <a:cubicBezTo>
                    <a:pt x="6215" y="5084"/>
                    <a:pt x="6443" y="4943"/>
                    <a:pt x="6696" y="4943"/>
                  </a:cubicBezTo>
                  <a:cubicBezTo>
                    <a:pt x="6801" y="4943"/>
                    <a:pt x="6956" y="4962"/>
                    <a:pt x="7094" y="5121"/>
                  </a:cubicBezTo>
                  <a:cubicBezTo>
                    <a:pt x="7349" y="5417"/>
                    <a:pt x="7531" y="6281"/>
                    <a:pt x="7682" y="6621"/>
                  </a:cubicBezTo>
                  <a:cubicBezTo>
                    <a:pt x="8017" y="7374"/>
                    <a:pt x="8456" y="7772"/>
                    <a:pt x="8953" y="7772"/>
                  </a:cubicBezTo>
                  <a:cubicBezTo>
                    <a:pt x="9253" y="7772"/>
                    <a:pt x="9571" y="7630"/>
                    <a:pt x="9899" y="7351"/>
                  </a:cubicBezTo>
                  <a:cubicBezTo>
                    <a:pt x="10020" y="7249"/>
                    <a:pt x="10185" y="7235"/>
                    <a:pt x="10346" y="7235"/>
                  </a:cubicBezTo>
                  <a:cubicBezTo>
                    <a:pt x="10448" y="7235"/>
                    <a:pt x="10837" y="7319"/>
                    <a:pt x="10919" y="7134"/>
                  </a:cubicBezTo>
                  <a:cubicBezTo>
                    <a:pt x="10999" y="6956"/>
                    <a:pt x="10894" y="6840"/>
                    <a:pt x="10630" y="6646"/>
                  </a:cubicBezTo>
                  <a:cubicBezTo>
                    <a:pt x="10480" y="6537"/>
                    <a:pt x="10231" y="6309"/>
                    <a:pt x="10318" y="6029"/>
                  </a:cubicBezTo>
                  <a:cubicBezTo>
                    <a:pt x="10392" y="5791"/>
                    <a:pt x="10664" y="5649"/>
                    <a:pt x="10884" y="5649"/>
                  </a:cubicBezTo>
                  <a:cubicBezTo>
                    <a:pt x="11168" y="5649"/>
                    <a:pt x="11320" y="5788"/>
                    <a:pt x="11596" y="6390"/>
                  </a:cubicBezTo>
                  <a:cubicBezTo>
                    <a:pt x="11712" y="6644"/>
                    <a:pt x="12073" y="7382"/>
                    <a:pt x="12556" y="7382"/>
                  </a:cubicBezTo>
                  <a:cubicBezTo>
                    <a:pt x="12595" y="7382"/>
                    <a:pt x="12866" y="7332"/>
                    <a:pt x="12951" y="7332"/>
                  </a:cubicBezTo>
                  <a:cubicBezTo>
                    <a:pt x="13490" y="7332"/>
                    <a:pt x="13820" y="8006"/>
                    <a:pt x="13918" y="8252"/>
                  </a:cubicBezTo>
                  <a:cubicBezTo>
                    <a:pt x="14264" y="9115"/>
                    <a:pt x="14355" y="8961"/>
                    <a:pt x="14593" y="8619"/>
                  </a:cubicBezTo>
                  <a:cubicBezTo>
                    <a:pt x="14727" y="8425"/>
                    <a:pt x="14879" y="8206"/>
                    <a:pt x="15102" y="8206"/>
                  </a:cubicBezTo>
                  <a:cubicBezTo>
                    <a:pt x="15353" y="8206"/>
                    <a:pt x="15522" y="8393"/>
                    <a:pt x="15817" y="8766"/>
                  </a:cubicBezTo>
                  <a:cubicBezTo>
                    <a:pt x="15966" y="8955"/>
                    <a:pt x="16121" y="9150"/>
                    <a:pt x="16306" y="9252"/>
                  </a:cubicBezTo>
                  <a:cubicBezTo>
                    <a:pt x="16592" y="9409"/>
                    <a:pt x="16642" y="9402"/>
                    <a:pt x="16928" y="9185"/>
                  </a:cubicBezTo>
                  <a:cubicBezTo>
                    <a:pt x="17139" y="9026"/>
                    <a:pt x="17326" y="8809"/>
                    <a:pt x="17562" y="9113"/>
                  </a:cubicBezTo>
                  <a:cubicBezTo>
                    <a:pt x="17786" y="9403"/>
                    <a:pt x="17831" y="10101"/>
                    <a:pt x="17822" y="10308"/>
                  </a:cubicBezTo>
                  <a:cubicBezTo>
                    <a:pt x="17795" y="10872"/>
                    <a:pt x="17923" y="11519"/>
                    <a:pt x="18183" y="12131"/>
                  </a:cubicBezTo>
                  <a:cubicBezTo>
                    <a:pt x="18448" y="12753"/>
                    <a:pt x="18755" y="13257"/>
                    <a:pt x="19097" y="13627"/>
                  </a:cubicBezTo>
                  <a:cubicBezTo>
                    <a:pt x="19279" y="13822"/>
                    <a:pt x="19485" y="13926"/>
                    <a:pt x="19704" y="14035"/>
                  </a:cubicBezTo>
                  <a:cubicBezTo>
                    <a:pt x="19893" y="14129"/>
                    <a:pt x="20088" y="14227"/>
                    <a:pt x="20264" y="14388"/>
                  </a:cubicBezTo>
                  <a:cubicBezTo>
                    <a:pt x="21030" y="15091"/>
                    <a:pt x="21539" y="16905"/>
                    <a:pt x="21019" y="17942"/>
                  </a:cubicBezTo>
                  <a:cubicBezTo>
                    <a:pt x="20684" y="18610"/>
                    <a:pt x="20197" y="18696"/>
                    <a:pt x="19810" y="18696"/>
                  </a:cubicBezTo>
                  <a:cubicBezTo>
                    <a:pt x="19599" y="18696"/>
                    <a:pt x="19379" y="18666"/>
                    <a:pt x="19166" y="18637"/>
                  </a:cubicBezTo>
                  <a:cubicBezTo>
                    <a:pt x="18958" y="18609"/>
                    <a:pt x="18498" y="18580"/>
                    <a:pt x="18475" y="18581"/>
                  </a:cubicBezTo>
                  <a:cubicBezTo>
                    <a:pt x="17887" y="18601"/>
                    <a:pt x="17522" y="18755"/>
                    <a:pt x="17402" y="19482"/>
                  </a:cubicBezTo>
                  <a:cubicBezTo>
                    <a:pt x="17322" y="19972"/>
                    <a:pt x="17017" y="20374"/>
                    <a:pt x="16749" y="20729"/>
                  </a:cubicBezTo>
                  <a:cubicBezTo>
                    <a:pt x="16655" y="20852"/>
                    <a:pt x="16503" y="21044"/>
                    <a:pt x="16370" y="21179"/>
                  </a:cubicBezTo>
                  <a:cubicBezTo>
                    <a:pt x="16302" y="21248"/>
                    <a:pt x="16243" y="21307"/>
                    <a:pt x="16193" y="21375"/>
                  </a:cubicBezTo>
                  <a:cubicBezTo>
                    <a:pt x="16193" y="21375"/>
                    <a:pt x="15636" y="21257"/>
                    <a:pt x="15399" y="20679"/>
                  </a:cubicBezTo>
                  <a:close/>
                </a:path>
              </a:pathLst>
            </a:custGeom>
            <a:grpFill/>
            <a:ln w="12700" cap="flat">
              <a:solidFill>
                <a:srgbClr val="FFFFFF"/>
              </a:solidFill>
              <a:prstDash val="solid"/>
              <a:miter lim="400000"/>
            </a:ln>
            <a:effectLst/>
          </p:spPr>
          <p:txBody>
            <a:bodyPr wrap="square" lIns="0" tIns="0" rIns="0" bIns="0" numCol="1" anchor="ctr">
              <a:noAutofit/>
            </a:bodyPr>
            <a:lstStyle/>
            <a:p>
              <a:pPr marL="0" marR="0" lvl="0" indent="0" defTabSz="914400" eaLnBrk="1" fontAlgn="auto" latinLnBrk="0" hangingPunct="1">
                <a:lnSpc>
                  <a:spcPct val="100000"/>
                </a:lnSpc>
                <a:spcBef>
                  <a:spcPts val="0"/>
                </a:spcBef>
                <a:spcAft>
                  <a:spcPts val="0"/>
                </a:spcAft>
                <a:buFontTx/>
                <a:buNone/>
                <a:defRPr>
                  <a:uFillTx/>
                </a:defRPr>
              </a:pPr>
              <a:endParaRPr kumimoji="0" sz="1800" b="0" i="0" u="none" strike="noStrike" kern="0" cap="none" spc="0" normalizeH="0" baseline="0" noProof="0" dirty="0">
                <a:ln>
                  <a:noFill/>
                </a:ln>
                <a:solidFill>
                  <a:srgbClr val="000000"/>
                </a:solidFill>
                <a:effectLst/>
                <a:uFillTx/>
                <a:latin typeface="Segoe UI" panose="020B0502040204020203" pitchFamily="34" charset="0"/>
                <a:cs typeface="Segoe UI" panose="020B0502040204020203" pitchFamily="34" charset="0"/>
              </a:endParaRPr>
            </a:p>
          </p:txBody>
        </p:sp>
        <p:sp>
          <p:nvSpPr>
            <p:cNvPr id="38" name="Shape 92">
              <a:extLst>
                <a:ext uri="{FF2B5EF4-FFF2-40B4-BE49-F238E27FC236}">
                  <a16:creationId xmlns:a16="http://schemas.microsoft.com/office/drawing/2014/main" id="{385399A8-B8D0-F7F8-F87F-AFEFF6FB6CF2}"/>
                </a:ext>
              </a:extLst>
            </p:cNvPr>
            <p:cNvSpPr>
              <a:spLocks/>
            </p:cNvSpPr>
            <p:nvPr/>
          </p:nvSpPr>
          <p:spPr>
            <a:xfrm>
              <a:off x="6159307" y="4537893"/>
              <a:ext cx="1434403" cy="1115314"/>
            </a:xfrm>
            <a:custGeom>
              <a:avLst/>
              <a:gdLst/>
              <a:ahLst/>
              <a:cxnLst>
                <a:cxn ang="0">
                  <a:pos x="wd2" y="hd2"/>
                </a:cxn>
                <a:cxn ang="5400000">
                  <a:pos x="wd2" y="hd2"/>
                </a:cxn>
                <a:cxn ang="10800000">
                  <a:pos x="wd2" y="hd2"/>
                </a:cxn>
                <a:cxn ang="16200000">
                  <a:pos x="wd2" y="hd2"/>
                </a:cxn>
              </a:cxnLst>
              <a:rect l="0" t="0" r="r" b="b"/>
              <a:pathLst>
                <a:path w="21561" h="21598" extrusionOk="0">
                  <a:moveTo>
                    <a:pt x="8757" y="21016"/>
                  </a:moveTo>
                  <a:cubicBezTo>
                    <a:pt x="8692" y="20742"/>
                    <a:pt x="8630" y="20482"/>
                    <a:pt x="8533" y="20295"/>
                  </a:cubicBezTo>
                  <a:cubicBezTo>
                    <a:pt x="8397" y="20035"/>
                    <a:pt x="8202" y="19862"/>
                    <a:pt x="7994" y="19679"/>
                  </a:cubicBezTo>
                  <a:cubicBezTo>
                    <a:pt x="7770" y="19482"/>
                    <a:pt x="7538" y="19278"/>
                    <a:pt x="7389" y="18954"/>
                  </a:cubicBezTo>
                  <a:cubicBezTo>
                    <a:pt x="7125" y="18384"/>
                    <a:pt x="6772" y="18151"/>
                    <a:pt x="6169" y="18151"/>
                  </a:cubicBezTo>
                  <a:cubicBezTo>
                    <a:pt x="5943" y="18144"/>
                    <a:pt x="4864" y="18266"/>
                    <a:pt x="4251" y="17543"/>
                  </a:cubicBezTo>
                  <a:cubicBezTo>
                    <a:pt x="4124" y="17394"/>
                    <a:pt x="4064" y="17191"/>
                    <a:pt x="4006" y="16995"/>
                  </a:cubicBezTo>
                  <a:cubicBezTo>
                    <a:pt x="3915" y="16684"/>
                    <a:pt x="3848" y="16492"/>
                    <a:pt x="3632" y="16463"/>
                  </a:cubicBezTo>
                  <a:cubicBezTo>
                    <a:pt x="3507" y="16446"/>
                    <a:pt x="3097" y="16444"/>
                    <a:pt x="3097" y="16444"/>
                  </a:cubicBezTo>
                  <a:cubicBezTo>
                    <a:pt x="2710" y="16444"/>
                    <a:pt x="2362" y="16405"/>
                    <a:pt x="2024" y="15929"/>
                  </a:cubicBezTo>
                  <a:cubicBezTo>
                    <a:pt x="1825" y="15649"/>
                    <a:pt x="1890" y="15356"/>
                    <a:pt x="1942" y="15120"/>
                  </a:cubicBezTo>
                  <a:cubicBezTo>
                    <a:pt x="2001" y="14852"/>
                    <a:pt x="2037" y="14691"/>
                    <a:pt x="1802" y="14523"/>
                  </a:cubicBezTo>
                  <a:cubicBezTo>
                    <a:pt x="1626" y="14396"/>
                    <a:pt x="1329" y="14508"/>
                    <a:pt x="1085" y="14646"/>
                  </a:cubicBezTo>
                  <a:cubicBezTo>
                    <a:pt x="895" y="14753"/>
                    <a:pt x="698" y="14864"/>
                    <a:pt x="495" y="14864"/>
                  </a:cubicBezTo>
                  <a:cubicBezTo>
                    <a:pt x="337" y="14864"/>
                    <a:pt x="45" y="14754"/>
                    <a:pt x="5" y="14478"/>
                  </a:cubicBezTo>
                  <a:cubicBezTo>
                    <a:pt x="-39" y="14180"/>
                    <a:pt x="217" y="13849"/>
                    <a:pt x="404" y="13608"/>
                  </a:cubicBezTo>
                  <a:cubicBezTo>
                    <a:pt x="458" y="13538"/>
                    <a:pt x="1240" y="12419"/>
                    <a:pt x="1352" y="12114"/>
                  </a:cubicBezTo>
                  <a:cubicBezTo>
                    <a:pt x="1394" y="12001"/>
                    <a:pt x="1404" y="11916"/>
                    <a:pt x="1382" y="11874"/>
                  </a:cubicBezTo>
                  <a:cubicBezTo>
                    <a:pt x="1331" y="11776"/>
                    <a:pt x="1035" y="11783"/>
                    <a:pt x="880" y="11790"/>
                  </a:cubicBezTo>
                  <a:cubicBezTo>
                    <a:pt x="780" y="11795"/>
                    <a:pt x="391" y="11753"/>
                    <a:pt x="658" y="11248"/>
                  </a:cubicBezTo>
                  <a:cubicBezTo>
                    <a:pt x="759" y="11057"/>
                    <a:pt x="649" y="10933"/>
                    <a:pt x="563" y="10789"/>
                  </a:cubicBezTo>
                  <a:cubicBezTo>
                    <a:pt x="426" y="10558"/>
                    <a:pt x="307" y="10358"/>
                    <a:pt x="261" y="10017"/>
                  </a:cubicBezTo>
                  <a:cubicBezTo>
                    <a:pt x="185" y="9452"/>
                    <a:pt x="410" y="9067"/>
                    <a:pt x="627" y="8751"/>
                  </a:cubicBezTo>
                  <a:cubicBezTo>
                    <a:pt x="627" y="8751"/>
                    <a:pt x="1017" y="8722"/>
                    <a:pt x="1208" y="8291"/>
                  </a:cubicBezTo>
                  <a:cubicBezTo>
                    <a:pt x="1338" y="8000"/>
                    <a:pt x="1552" y="7848"/>
                    <a:pt x="2184" y="7727"/>
                  </a:cubicBezTo>
                  <a:cubicBezTo>
                    <a:pt x="2528" y="7662"/>
                    <a:pt x="2822" y="7496"/>
                    <a:pt x="3359" y="6850"/>
                  </a:cubicBezTo>
                  <a:cubicBezTo>
                    <a:pt x="3488" y="6695"/>
                    <a:pt x="3609" y="6549"/>
                    <a:pt x="3732" y="6426"/>
                  </a:cubicBezTo>
                  <a:cubicBezTo>
                    <a:pt x="3908" y="6249"/>
                    <a:pt x="3867" y="6064"/>
                    <a:pt x="3778" y="5750"/>
                  </a:cubicBezTo>
                  <a:cubicBezTo>
                    <a:pt x="3691" y="5439"/>
                    <a:pt x="3582" y="5052"/>
                    <a:pt x="3880" y="4691"/>
                  </a:cubicBezTo>
                  <a:cubicBezTo>
                    <a:pt x="3990" y="4559"/>
                    <a:pt x="4075" y="4500"/>
                    <a:pt x="4157" y="4500"/>
                  </a:cubicBezTo>
                  <a:cubicBezTo>
                    <a:pt x="4307" y="4500"/>
                    <a:pt x="4359" y="4680"/>
                    <a:pt x="4402" y="4825"/>
                  </a:cubicBezTo>
                  <a:cubicBezTo>
                    <a:pt x="4482" y="5100"/>
                    <a:pt x="4536" y="5129"/>
                    <a:pt x="4678" y="5060"/>
                  </a:cubicBezTo>
                  <a:cubicBezTo>
                    <a:pt x="4794" y="5003"/>
                    <a:pt x="4933" y="4974"/>
                    <a:pt x="5089" y="4974"/>
                  </a:cubicBezTo>
                  <a:cubicBezTo>
                    <a:pt x="5256" y="4974"/>
                    <a:pt x="5437" y="5008"/>
                    <a:pt x="5599" y="5069"/>
                  </a:cubicBezTo>
                  <a:cubicBezTo>
                    <a:pt x="5857" y="5169"/>
                    <a:pt x="5900" y="5399"/>
                    <a:pt x="5934" y="5585"/>
                  </a:cubicBezTo>
                  <a:cubicBezTo>
                    <a:pt x="5953" y="5686"/>
                    <a:pt x="5971" y="5782"/>
                    <a:pt x="6020" y="5863"/>
                  </a:cubicBezTo>
                  <a:cubicBezTo>
                    <a:pt x="6140" y="6062"/>
                    <a:pt x="6190" y="5863"/>
                    <a:pt x="6209" y="5706"/>
                  </a:cubicBezTo>
                  <a:cubicBezTo>
                    <a:pt x="6262" y="5262"/>
                    <a:pt x="6131" y="4579"/>
                    <a:pt x="6702" y="4301"/>
                  </a:cubicBezTo>
                  <a:cubicBezTo>
                    <a:pt x="6890" y="4210"/>
                    <a:pt x="7099" y="4226"/>
                    <a:pt x="7422" y="4255"/>
                  </a:cubicBezTo>
                  <a:cubicBezTo>
                    <a:pt x="7896" y="4298"/>
                    <a:pt x="7911" y="4393"/>
                    <a:pt x="8196" y="4224"/>
                  </a:cubicBezTo>
                  <a:cubicBezTo>
                    <a:pt x="8407" y="4098"/>
                    <a:pt x="8200" y="3547"/>
                    <a:pt x="8110" y="3335"/>
                  </a:cubicBezTo>
                  <a:cubicBezTo>
                    <a:pt x="8031" y="3143"/>
                    <a:pt x="8023" y="2958"/>
                    <a:pt x="8089" y="2825"/>
                  </a:cubicBezTo>
                  <a:cubicBezTo>
                    <a:pt x="8175" y="2652"/>
                    <a:pt x="8437" y="2665"/>
                    <a:pt x="8551" y="2723"/>
                  </a:cubicBezTo>
                  <a:cubicBezTo>
                    <a:pt x="8700" y="2798"/>
                    <a:pt x="8717" y="2805"/>
                    <a:pt x="8810" y="2673"/>
                  </a:cubicBezTo>
                  <a:cubicBezTo>
                    <a:pt x="8841" y="2629"/>
                    <a:pt x="8880" y="2575"/>
                    <a:pt x="8932" y="2517"/>
                  </a:cubicBezTo>
                  <a:cubicBezTo>
                    <a:pt x="9018" y="2422"/>
                    <a:pt x="9110" y="2374"/>
                    <a:pt x="9205" y="2374"/>
                  </a:cubicBezTo>
                  <a:cubicBezTo>
                    <a:pt x="9377" y="2374"/>
                    <a:pt x="9514" y="2527"/>
                    <a:pt x="9636" y="2663"/>
                  </a:cubicBezTo>
                  <a:cubicBezTo>
                    <a:pt x="9773" y="2816"/>
                    <a:pt x="9792" y="2881"/>
                    <a:pt x="10042" y="2881"/>
                  </a:cubicBezTo>
                  <a:cubicBezTo>
                    <a:pt x="10085" y="2881"/>
                    <a:pt x="10461" y="2875"/>
                    <a:pt x="10491" y="2875"/>
                  </a:cubicBezTo>
                  <a:cubicBezTo>
                    <a:pt x="10818" y="2875"/>
                    <a:pt x="10874" y="2785"/>
                    <a:pt x="10796" y="2336"/>
                  </a:cubicBezTo>
                  <a:cubicBezTo>
                    <a:pt x="10684" y="1700"/>
                    <a:pt x="10838" y="1550"/>
                    <a:pt x="11117" y="1402"/>
                  </a:cubicBezTo>
                  <a:cubicBezTo>
                    <a:pt x="11293" y="1310"/>
                    <a:pt x="11380" y="1264"/>
                    <a:pt x="11440" y="1052"/>
                  </a:cubicBezTo>
                  <a:cubicBezTo>
                    <a:pt x="11484" y="896"/>
                    <a:pt x="11563" y="495"/>
                    <a:pt x="11795" y="421"/>
                  </a:cubicBezTo>
                  <a:cubicBezTo>
                    <a:pt x="12030" y="346"/>
                    <a:pt x="12321" y="534"/>
                    <a:pt x="12654" y="560"/>
                  </a:cubicBezTo>
                  <a:cubicBezTo>
                    <a:pt x="12932" y="582"/>
                    <a:pt x="13019" y="0"/>
                    <a:pt x="13019" y="0"/>
                  </a:cubicBezTo>
                  <a:cubicBezTo>
                    <a:pt x="13053" y="-2"/>
                    <a:pt x="13365" y="11"/>
                    <a:pt x="13476" y="39"/>
                  </a:cubicBezTo>
                  <a:cubicBezTo>
                    <a:pt x="13545" y="56"/>
                    <a:pt x="13588" y="87"/>
                    <a:pt x="13622" y="112"/>
                  </a:cubicBezTo>
                  <a:cubicBezTo>
                    <a:pt x="13710" y="176"/>
                    <a:pt x="13751" y="171"/>
                    <a:pt x="13818" y="116"/>
                  </a:cubicBezTo>
                  <a:cubicBezTo>
                    <a:pt x="13868" y="76"/>
                    <a:pt x="14018" y="4"/>
                    <a:pt x="14142" y="81"/>
                  </a:cubicBezTo>
                  <a:cubicBezTo>
                    <a:pt x="14275" y="164"/>
                    <a:pt x="14326" y="331"/>
                    <a:pt x="14371" y="479"/>
                  </a:cubicBezTo>
                  <a:cubicBezTo>
                    <a:pt x="14452" y="748"/>
                    <a:pt x="14582" y="882"/>
                    <a:pt x="14879" y="882"/>
                  </a:cubicBezTo>
                  <a:cubicBezTo>
                    <a:pt x="15115" y="882"/>
                    <a:pt x="15360" y="775"/>
                    <a:pt x="15619" y="663"/>
                  </a:cubicBezTo>
                  <a:cubicBezTo>
                    <a:pt x="15885" y="548"/>
                    <a:pt x="16160" y="429"/>
                    <a:pt x="16433" y="429"/>
                  </a:cubicBezTo>
                  <a:cubicBezTo>
                    <a:pt x="16744" y="429"/>
                    <a:pt x="17044" y="612"/>
                    <a:pt x="17418" y="862"/>
                  </a:cubicBezTo>
                  <a:cubicBezTo>
                    <a:pt x="17586" y="974"/>
                    <a:pt x="17746" y="1081"/>
                    <a:pt x="17912" y="1158"/>
                  </a:cubicBezTo>
                  <a:cubicBezTo>
                    <a:pt x="18199" y="1293"/>
                    <a:pt x="18437" y="1202"/>
                    <a:pt x="18719" y="1202"/>
                  </a:cubicBezTo>
                  <a:cubicBezTo>
                    <a:pt x="18916" y="1202"/>
                    <a:pt x="19167" y="1233"/>
                    <a:pt x="19367" y="1469"/>
                  </a:cubicBezTo>
                  <a:cubicBezTo>
                    <a:pt x="19460" y="1579"/>
                    <a:pt x="19520" y="1711"/>
                    <a:pt x="19578" y="1840"/>
                  </a:cubicBezTo>
                  <a:cubicBezTo>
                    <a:pt x="19728" y="2173"/>
                    <a:pt x="19809" y="2224"/>
                    <a:pt x="20043" y="2438"/>
                  </a:cubicBezTo>
                  <a:cubicBezTo>
                    <a:pt x="20257" y="2633"/>
                    <a:pt x="20450" y="2823"/>
                    <a:pt x="20604" y="3226"/>
                  </a:cubicBezTo>
                  <a:cubicBezTo>
                    <a:pt x="20860" y="3892"/>
                    <a:pt x="21561" y="4119"/>
                    <a:pt x="21561" y="4119"/>
                  </a:cubicBezTo>
                  <a:cubicBezTo>
                    <a:pt x="21561" y="4119"/>
                    <a:pt x="21281" y="4411"/>
                    <a:pt x="21227" y="4938"/>
                  </a:cubicBezTo>
                  <a:cubicBezTo>
                    <a:pt x="21138" y="5800"/>
                    <a:pt x="20676" y="6264"/>
                    <a:pt x="20109" y="6737"/>
                  </a:cubicBezTo>
                  <a:cubicBezTo>
                    <a:pt x="19832" y="6968"/>
                    <a:pt x="19453" y="7128"/>
                    <a:pt x="19052" y="7298"/>
                  </a:cubicBezTo>
                  <a:cubicBezTo>
                    <a:pt x="18277" y="7624"/>
                    <a:pt x="17477" y="7962"/>
                    <a:pt x="17391" y="8832"/>
                  </a:cubicBezTo>
                  <a:cubicBezTo>
                    <a:pt x="17363" y="9117"/>
                    <a:pt x="17233" y="9310"/>
                    <a:pt x="17108" y="9497"/>
                  </a:cubicBezTo>
                  <a:cubicBezTo>
                    <a:pt x="16975" y="9696"/>
                    <a:pt x="16849" y="9885"/>
                    <a:pt x="16843" y="10187"/>
                  </a:cubicBezTo>
                  <a:cubicBezTo>
                    <a:pt x="16838" y="10385"/>
                    <a:pt x="16839" y="10578"/>
                    <a:pt x="16840" y="10764"/>
                  </a:cubicBezTo>
                  <a:cubicBezTo>
                    <a:pt x="16844" y="11263"/>
                    <a:pt x="16847" y="11733"/>
                    <a:pt x="16744" y="12263"/>
                  </a:cubicBezTo>
                  <a:cubicBezTo>
                    <a:pt x="16403" y="14014"/>
                    <a:pt x="15956" y="15606"/>
                    <a:pt x="14255" y="15849"/>
                  </a:cubicBezTo>
                  <a:cubicBezTo>
                    <a:pt x="13524" y="15954"/>
                    <a:pt x="13324" y="16570"/>
                    <a:pt x="13092" y="17283"/>
                  </a:cubicBezTo>
                  <a:cubicBezTo>
                    <a:pt x="12931" y="17779"/>
                    <a:pt x="12764" y="18292"/>
                    <a:pt x="12403" y="18670"/>
                  </a:cubicBezTo>
                  <a:cubicBezTo>
                    <a:pt x="12144" y="18940"/>
                    <a:pt x="11863" y="19176"/>
                    <a:pt x="11591" y="19404"/>
                  </a:cubicBezTo>
                  <a:cubicBezTo>
                    <a:pt x="11299" y="19649"/>
                    <a:pt x="10998" y="19903"/>
                    <a:pt x="10729" y="20194"/>
                  </a:cubicBezTo>
                  <a:cubicBezTo>
                    <a:pt x="10620" y="20312"/>
                    <a:pt x="10517" y="20433"/>
                    <a:pt x="10417" y="20549"/>
                  </a:cubicBezTo>
                  <a:cubicBezTo>
                    <a:pt x="10012" y="21021"/>
                    <a:pt x="9630" y="21467"/>
                    <a:pt x="9004" y="21598"/>
                  </a:cubicBezTo>
                  <a:cubicBezTo>
                    <a:pt x="9004" y="21598"/>
                    <a:pt x="8796" y="21184"/>
                    <a:pt x="8757" y="21016"/>
                  </a:cubicBezTo>
                  <a:close/>
                </a:path>
              </a:pathLst>
            </a:custGeom>
            <a:grpFill/>
            <a:ln w="12700" cap="flat">
              <a:solidFill>
                <a:srgbClr val="FFFFFF"/>
              </a:solidFill>
              <a:prstDash val="solid"/>
              <a:miter lim="400000"/>
            </a:ln>
            <a:effectLst/>
          </p:spPr>
          <p:txBody>
            <a:bodyPr wrap="square" lIns="0" tIns="0" rIns="0" bIns="0" numCol="1" anchor="ctr">
              <a:noAutofit/>
            </a:bodyPr>
            <a:lstStyle/>
            <a:p>
              <a:pPr marL="0" marR="0" lvl="0" indent="0" defTabSz="914400" eaLnBrk="1" fontAlgn="auto" latinLnBrk="0" hangingPunct="1">
                <a:lnSpc>
                  <a:spcPct val="100000"/>
                </a:lnSpc>
                <a:spcBef>
                  <a:spcPts val="0"/>
                </a:spcBef>
                <a:spcAft>
                  <a:spcPts val="0"/>
                </a:spcAft>
                <a:buFontTx/>
                <a:buNone/>
                <a:defRPr>
                  <a:uFillTx/>
                </a:defRPr>
              </a:pPr>
              <a:endParaRPr kumimoji="0" sz="1800" b="0" i="0" u="none" strike="noStrike" kern="0" cap="none" spc="0" normalizeH="0" baseline="0" noProof="0" dirty="0">
                <a:ln>
                  <a:noFill/>
                </a:ln>
                <a:solidFill>
                  <a:srgbClr val="000000"/>
                </a:solidFill>
                <a:effectLst/>
                <a:uFillTx/>
                <a:latin typeface="Segoe UI" panose="020B0502040204020203" pitchFamily="34" charset="0"/>
                <a:cs typeface="Segoe UI" panose="020B0502040204020203" pitchFamily="34" charset="0"/>
              </a:endParaRPr>
            </a:p>
          </p:txBody>
        </p:sp>
        <p:sp>
          <p:nvSpPr>
            <p:cNvPr id="39" name="Shape 93">
              <a:extLst>
                <a:ext uri="{FF2B5EF4-FFF2-40B4-BE49-F238E27FC236}">
                  <a16:creationId xmlns:a16="http://schemas.microsoft.com/office/drawing/2014/main" id="{6419BD6E-DB18-AA42-80DE-5398FE8AC4F1}"/>
                </a:ext>
              </a:extLst>
            </p:cNvPr>
            <p:cNvSpPr>
              <a:spLocks/>
            </p:cNvSpPr>
            <p:nvPr/>
          </p:nvSpPr>
          <p:spPr>
            <a:xfrm>
              <a:off x="5689703" y="3115366"/>
              <a:ext cx="1336652" cy="1882952"/>
            </a:xfrm>
            <a:custGeom>
              <a:avLst/>
              <a:gdLst/>
              <a:ahLst/>
              <a:cxnLst>
                <a:cxn ang="0">
                  <a:pos x="wd2" y="hd2"/>
                </a:cxn>
                <a:cxn ang="5400000">
                  <a:pos x="wd2" y="hd2"/>
                </a:cxn>
                <a:cxn ang="10800000">
                  <a:pos x="wd2" y="hd2"/>
                </a:cxn>
                <a:cxn ang="16200000">
                  <a:pos x="wd2" y="hd2"/>
                </a:cxn>
              </a:cxnLst>
              <a:rect l="0" t="0" r="r" b="b"/>
              <a:pathLst>
                <a:path w="21471" h="21600" extrusionOk="0">
                  <a:moveTo>
                    <a:pt x="8144" y="21600"/>
                  </a:moveTo>
                  <a:cubicBezTo>
                    <a:pt x="8121" y="21600"/>
                    <a:pt x="7989" y="21204"/>
                    <a:pt x="7839" y="21058"/>
                  </a:cubicBezTo>
                  <a:cubicBezTo>
                    <a:pt x="7747" y="20964"/>
                    <a:pt x="7697" y="20827"/>
                    <a:pt x="7645" y="20681"/>
                  </a:cubicBezTo>
                  <a:cubicBezTo>
                    <a:pt x="7566" y="20466"/>
                    <a:pt x="7485" y="20243"/>
                    <a:pt x="7264" y="20210"/>
                  </a:cubicBezTo>
                  <a:cubicBezTo>
                    <a:pt x="7181" y="20198"/>
                    <a:pt x="6533" y="20238"/>
                    <a:pt x="6316" y="20054"/>
                  </a:cubicBezTo>
                  <a:cubicBezTo>
                    <a:pt x="6236" y="19987"/>
                    <a:pt x="6210" y="19898"/>
                    <a:pt x="6238" y="19788"/>
                  </a:cubicBezTo>
                  <a:cubicBezTo>
                    <a:pt x="6263" y="19689"/>
                    <a:pt x="6513" y="19266"/>
                    <a:pt x="6459" y="19195"/>
                  </a:cubicBezTo>
                  <a:cubicBezTo>
                    <a:pt x="6418" y="19141"/>
                    <a:pt x="6300" y="19098"/>
                    <a:pt x="6108" y="19067"/>
                  </a:cubicBezTo>
                  <a:cubicBezTo>
                    <a:pt x="5876" y="19029"/>
                    <a:pt x="5538" y="18974"/>
                    <a:pt x="5421" y="18814"/>
                  </a:cubicBezTo>
                  <a:cubicBezTo>
                    <a:pt x="5364" y="18736"/>
                    <a:pt x="5367" y="18647"/>
                    <a:pt x="5429" y="18549"/>
                  </a:cubicBezTo>
                  <a:cubicBezTo>
                    <a:pt x="5494" y="18449"/>
                    <a:pt x="5390" y="18386"/>
                    <a:pt x="5137" y="18268"/>
                  </a:cubicBezTo>
                  <a:cubicBezTo>
                    <a:pt x="4992" y="18200"/>
                    <a:pt x="4843" y="18130"/>
                    <a:pt x="4766" y="18034"/>
                  </a:cubicBezTo>
                  <a:cubicBezTo>
                    <a:pt x="4522" y="17725"/>
                    <a:pt x="4009" y="17543"/>
                    <a:pt x="3761" y="17717"/>
                  </a:cubicBezTo>
                  <a:cubicBezTo>
                    <a:pt x="3568" y="17851"/>
                    <a:pt x="3878" y="18327"/>
                    <a:pt x="3936" y="18485"/>
                  </a:cubicBezTo>
                  <a:cubicBezTo>
                    <a:pt x="4078" y="18873"/>
                    <a:pt x="3688" y="19077"/>
                    <a:pt x="3264" y="19221"/>
                  </a:cubicBezTo>
                  <a:cubicBezTo>
                    <a:pt x="3244" y="19461"/>
                    <a:pt x="3071" y="19613"/>
                    <a:pt x="2813" y="19613"/>
                  </a:cubicBezTo>
                  <a:cubicBezTo>
                    <a:pt x="2669" y="19613"/>
                    <a:pt x="2514" y="19565"/>
                    <a:pt x="2352" y="19470"/>
                  </a:cubicBezTo>
                  <a:cubicBezTo>
                    <a:pt x="2345" y="19466"/>
                    <a:pt x="1754" y="18997"/>
                    <a:pt x="1822" y="18883"/>
                  </a:cubicBezTo>
                  <a:cubicBezTo>
                    <a:pt x="1866" y="18809"/>
                    <a:pt x="2069" y="18631"/>
                    <a:pt x="2085" y="18533"/>
                  </a:cubicBezTo>
                  <a:cubicBezTo>
                    <a:pt x="2101" y="18432"/>
                    <a:pt x="1813" y="18125"/>
                    <a:pt x="1771" y="18003"/>
                  </a:cubicBezTo>
                  <a:cubicBezTo>
                    <a:pt x="1672" y="17722"/>
                    <a:pt x="1560" y="17403"/>
                    <a:pt x="1808" y="17081"/>
                  </a:cubicBezTo>
                  <a:cubicBezTo>
                    <a:pt x="1956" y="16888"/>
                    <a:pt x="1938" y="16812"/>
                    <a:pt x="1913" y="16785"/>
                  </a:cubicBezTo>
                  <a:cubicBezTo>
                    <a:pt x="1827" y="16687"/>
                    <a:pt x="1505" y="16742"/>
                    <a:pt x="1347" y="16742"/>
                  </a:cubicBezTo>
                  <a:cubicBezTo>
                    <a:pt x="1081" y="16742"/>
                    <a:pt x="883" y="16682"/>
                    <a:pt x="791" y="16574"/>
                  </a:cubicBezTo>
                  <a:cubicBezTo>
                    <a:pt x="702" y="16470"/>
                    <a:pt x="720" y="16332"/>
                    <a:pt x="841" y="16186"/>
                  </a:cubicBezTo>
                  <a:cubicBezTo>
                    <a:pt x="858" y="16165"/>
                    <a:pt x="873" y="16133"/>
                    <a:pt x="888" y="16098"/>
                  </a:cubicBezTo>
                  <a:cubicBezTo>
                    <a:pt x="933" y="15996"/>
                    <a:pt x="1002" y="15843"/>
                    <a:pt x="1253" y="15843"/>
                  </a:cubicBezTo>
                  <a:cubicBezTo>
                    <a:pt x="1407" y="15843"/>
                    <a:pt x="1651" y="15995"/>
                    <a:pt x="1766" y="15837"/>
                  </a:cubicBezTo>
                  <a:cubicBezTo>
                    <a:pt x="1809" y="15777"/>
                    <a:pt x="1800" y="15686"/>
                    <a:pt x="1739" y="15564"/>
                  </a:cubicBezTo>
                  <a:cubicBezTo>
                    <a:pt x="1801" y="15365"/>
                    <a:pt x="1907" y="15370"/>
                    <a:pt x="1807" y="14980"/>
                  </a:cubicBezTo>
                  <a:cubicBezTo>
                    <a:pt x="1764" y="14812"/>
                    <a:pt x="1724" y="14654"/>
                    <a:pt x="1778" y="14540"/>
                  </a:cubicBezTo>
                  <a:cubicBezTo>
                    <a:pt x="1837" y="14418"/>
                    <a:pt x="1999" y="14347"/>
                    <a:pt x="2142" y="14285"/>
                  </a:cubicBezTo>
                  <a:cubicBezTo>
                    <a:pt x="2216" y="14253"/>
                    <a:pt x="2286" y="14223"/>
                    <a:pt x="2333" y="14189"/>
                  </a:cubicBezTo>
                  <a:cubicBezTo>
                    <a:pt x="2447" y="14110"/>
                    <a:pt x="2505" y="13934"/>
                    <a:pt x="2474" y="13763"/>
                  </a:cubicBezTo>
                  <a:cubicBezTo>
                    <a:pt x="2449" y="13623"/>
                    <a:pt x="2371" y="13513"/>
                    <a:pt x="2266" y="13469"/>
                  </a:cubicBezTo>
                  <a:cubicBezTo>
                    <a:pt x="2207" y="13444"/>
                    <a:pt x="2112" y="13421"/>
                    <a:pt x="2012" y="13397"/>
                  </a:cubicBezTo>
                  <a:cubicBezTo>
                    <a:pt x="1728" y="13328"/>
                    <a:pt x="1299" y="13225"/>
                    <a:pt x="1415" y="12943"/>
                  </a:cubicBezTo>
                  <a:cubicBezTo>
                    <a:pt x="1445" y="12869"/>
                    <a:pt x="1474" y="12809"/>
                    <a:pt x="1499" y="12758"/>
                  </a:cubicBezTo>
                  <a:cubicBezTo>
                    <a:pt x="1607" y="12536"/>
                    <a:pt x="1609" y="12532"/>
                    <a:pt x="1233" y="12284"/>
                  </a:cubicBezTo>
                  <a:cubicBezTo>
                    <a:pt x="1027" y="12149"/>
                    <a:pt x="604" y="11445"/>
                    <a:pt x="636" y="11232"/>
                  </a:cubicBezTo>
                  <a:cubicBezTo>
                    <a:pt x="662" y="11060"/>
                    <a:pt x="704" y="10912"/>
                    <a:pt x="745" y="10770"/>
                  </a:cubicBezTo>
                  <a:cubicBezTo>
                    <a:pt x="847" y="10413"/>
                    <a:pt x="928" y="10131"/>
                    <a:pt x="661" y="9707"/>
                  </a:cubicBezTo>
                  <a:cubicBezTo>
                    <a:pt x="604" y="9616"/>
                    <a:pt x="518" y="9516"/>
                    <a:pt x="428" y="9409"/>
                  </a:cubicBezTo>
                  <a:cubicBezTo>
                    <a:pt x="171" y="9106"/>
                    <a:pt x="-121" y="8763"/>
                    <a:pt x="52" y="8428"/>
                  </a:cubicBezTo>
                  <a:cubicBezTo>
                    <a:pt x="178" y="8183"/>
                    <a:pt x="491" y="8153"/>
                    <a:pt x="768" y="8127"/>
                  </a:cubicBezTo>
                  <a:cubicBezTo>
                    <a:pt x="956" y="8110"/>
                    <a:pt x="1134" y="8093"/>
                    <a:pt x="1255" y="8015"/>
                  </a:cubicBezTo>
                  <a:cubicBezTo>
                    <a:pt x="1603" y="7792"/>
                    <a:pt x="1597" y="7616"/>
                    <a:pt x="1589" y="7349"/>
                  </a:cubicBezTo>
                  <a:cubicBezTo>
                    <a:pt x="1586" y="7261"/>
                    <a:pt x="1583" y="7162"/>
                    <a:pt x="1595" y="7053"/>
                  </a:cubicBezTo>
                  <a:cubicBezTo>
                    <a:pt x="1664" y="6394"/>
                    <a:pt x="2033" y="5786"/>
                    <a:pt x="2391" y="5198"/>
                  </a:cubicBezTo>
                  <a:cubicBezTo>
                    <a:pt x="2444" y="5110"/>
                    <a:pt x="2904" y="4278"/>
                    <a:pt x="2904" y="4278"/>
                  </a:cubicBezTo>
                  <a:cubicBezTo>
                    <a:pt x="3342" y="4210"/>
                    <a:pt x="3791" y="4179"/>
                    <a:pt x="4225" y="4149"/>
                  </a:cubicBezTo>
                  <a:cubicBezTo>
                    <a:pt x="4340" y="4141"/>
                    <a:pt x="4453" y="4133"/>
                    <a:pt x="4563" y="4125"/>
                  </a:cubicBezTo>
                  <a:cubicBezTo>
                    <a:pt x="4989" y="4093"/>
                    <a:pt x="5239" y="3981"/>
                    <a:pt x="5306" y="3794"/>
                  </a:cubicBezTo>
                  <a:cubicBezTo>
                    <a:pt x="5433" y="3437"/>
                    <a:pt x="4894" y="2871"/>
                    <a:pt x="4347" y="2622"/>
                  </a:cubicBezTo>
                  <a:cubicBezTo>
                    <a:pt x="3391" y="2187"/>
                    <a:pt x="2587" y="1316"/>
                    <a:pt x="2474" y="595"/>
                  </a:cubicBezTo>
                  <a:cubicBezTo>
                    <a:pt x="2445" y="409"/>
                    <a:pt x="2498" y="263"/>
                    <a:pt x="2632" y="161"/>
                  </a:cubicBezTo>
                  <a:cubicBezTo>
                    <a:pt x="2773" y="54"/>
                    <a:pt x="2998" y="0"/>
                    <a:pt x="3301" y="0"/>
                  </a:cubicBezTo>
                  <a:cubicBezTo>
                    <a:pt x="4920" y="0"/>
                    <a:pt x="8652" y="1559"/>
                    <a:pt x="9168" y="1870"/>
                  </a:cubicBezTo>
                  <a:cubicBezTo>
                    <a:pt x="9575" y="2115"/>
                    <a:pt x="10019" y="2287"/>
                    <a:pt x="10488" y="2468"/>
                  </a:cubicBezTo>
                  <a:cubicBezTo>
                    <a:pt x="10681" y="2543"/>
                    <a:pt x="11176" y="2744"/>
                    <a:pt x="11176" y="2744"/>
                  </a:cubicBezTo>
                  <a:cubicBezTo>
                    <a:pt x="11176" y="2744"/>
                    <a:pt x="10707" y="3145"/>
                    <a:pt x="10482" y="3297"/>
                  </a:cubicBezTo>
                  <a:cubicBezTo>
                    <a:pt x="10140" y="3527"/>
                    <a:pt x="9816" y="3745"/>
                    <a:pt x="9685" y="4035"/>
                  </a:cubicBezTo>
                  <a:cubicBezTo>
                    <a:pt x="9588" y="4248"/>
                    <a:pt x="9644" y="4435"/>
                    <a:pt x="9698" y="4615"/>
                  </a:cubicBezTo>
                  <a:cubicBezTo>
                    <a:pt x="9777" y="4878"/>
                    <a:pt x="9859" y="5150"/>
                    <a:pt x="9469" y="5474"/>
                  </a:cubicBezTo>
                  <a:cubicBezTo>
                    <a:pt x="9374" y="5552"/>
                    <a:pt x="9361" y="5635"/>
                    <a:pt x="9346" y="5731"/>
                  </a:cubicBezTo>
                  <a:cubicBezTo>
                    <a:pt x="9325" y="5863"/>
                    <a:pt x="9301" y="6014"/>
                    <a:pt x="9038" y="6132"/>
                  </a:cubicBezTo>
                  <a:cubicBezTo>
                    <a:pt x="8753" y="6260"/>
                    <a:pt x="8881" y="6319"/>
                    <a:pt x="9005" y="6496"/>
                  </a:cubicBezTo>
                  <a:cubicBezTo>
                    <a:pt x="9392" y="7052"/>
                    <a:pt x="8759" y="7476"/>
                    <a:pt x="8292" y="7816"/>
                  </a:cubicBezTo>
                  <a:cubicBezTo>
                    <a:pt x="8192" y="7889"/>
                    <a:pt x="7935" y="7986"/>
                    <a:pt x="8041" y="8480"/>
                  </a:cubicBezTo>
                  <a:cubicBezTo>
                    <a:pt x="8067" y="8608"/>
                    <a:pt x="8175" y="8666"/>
                    <a:pt x="8310" y="8739"/>
                  </a:cubicBezTo>
                  <a:cubicBezTo>
                    <a:pt x="8430" y="8804"/>
                    <a:pt x="8565" y="8877"/>
                    <a:pt x="8634" y="9006"/>
                  </a:cubicBezTo>
                  <a:cubicBezTo>
                    <a:pt x="8756" y="9236"/>
                    <a:pt x="8470" y="9396"/>
                    <a:pt x="8282" y="9504"/>
                  </a:cubicBezTo>
                  <a:cubicBezTo>
                    <a:pt x="8209" y="9545"/>
                    <a:pt x="8041" y="9641"/>
                    <a:pt x="8077" y="9723"/>
                  </a:cubicBezTo>
                  <a:cubicBezTo>
                    <a:pt x="8093" y="9760"/>
                    <a:pt x="8115" y="9809"/>
                    <a:pt x="8131" y="9878"/>
                  </a:cubicBezTo>
                  <a:cubicBezTo>
                    <a:pt x="8150" y="9960"/>
                    <a:pt x="8101" y="10074"/>
                    <a:pt x="8040" y="10219"/>
                  </a:cubicBezTo>
                  <a:cubicBezTo>
                    <a:pt x="7962" y="10402"/>
                    <a:pt x="7855" y="10653"/>
                    <a:pt x="7968" y="10757"/>
                  </a:cubicBezTo>
                  <a:cubicBezTo>
                    <a:pt x="8013" y="10798"/>
                    <a:pt x="8102" y="10828"/>
                    <a:pt x="8229" y="10818"/>
                  </a:cubicBezTo>
                  <a:cubicBezTo>
                    <a:pt x="8469" y="10800"/>
                    <a:pt x="8769" y="10774"/>
                    <a:pt x="8880" y="10774"/>
                  </a:cubicBezTo>
                  <a:cubicBezTo>
                    <a:pt x="8942" y="10774"/>
                    <a:pt x="9128" y="10775"/>
                    <a:pt x="9206" y="10870"/>
                  </a:cubicBezTo>
                  <a:cubicBezTo>
                    <a:pt x="9275" y="10952"/>
                    <a:pt x="9188" y="11099"/>
                    <a:pt x="9112" y="11198"/>
                  </a:cubicBezTo>
                  <a:cubicBezTo>
                    <a:pt x="9065" y="11259"/>
                    <a:pt x="9068" y="11328"/>
                    <a:pt x="9194" y="11328"/>
                  </a:cubicBezTo>
                  <a:cubicBezTo>
                    <a:pt x="9244" y="11328"/>
                    <a:pt x="9481" y="11310"/>
                    <a:pt x="9538" y="11310"/>
                  </a:cubicBezTo>
                  <a:cubicBezTo>
                    <a:pt x="9769" y="11310"/>
                    <a:pt x="9935" y="11358"/>
                    <a:pt x="10111" y="11409"/>
                  </a:cubicBezTo>
                  <a:cubicBezTo>
                    <a:pt x="10665" y="11570"/>
                    <a:pt x="10734" y="11503"/>
                    <a:pt x="11199" y="11503"/>
                  </a:cubicBezTo>
                  <a:cubicBezTo>
                    <a:pt x="11386" y="11503"/>
                    <a:pt x="11628" y="11518"/>
                    <a:pt x="11851" y="11631"/>
                  </a:cubicBezTo>
                  <a:cubicBezTo>
                    <a:pt x="12066" y="11739"/>
                    <a:pt x="12237" y="11909"/>
                    <a:pt x="12404" y="12075"/>
                  </a:cubicBezTo>
                  <a:cubicBezTo>
                    <a:pt x="12500" y="12170"/>
                    <a:pt x="12591" y="12261"/>
                    <a:pt x="12685" y="12334"/>
                  </a:cubicBezTo>
                  <a:cubicBezTo>
                    <a:pt x="12786" y="12413"/>
                    <a:pt x="12870" y="12429"/>
                    <a:pt x="12964" y="12429"/>
                  </a:cubicBezTo>
                  <a:cubicBezTo>
                    <a:pt x="13392" y="12429"/>
                    <a:pt x="13511" y="12400"/>
                    <a:pt x="13828" y="12591"/>
                  </a:cubicBezTo>
                  <a:cubicBezTo>
                    <a:pt x="14021" y="12707"/>
                    <a:pt x="14060" y="12727"/>
                    <a:pt x="14259" y="12635"/>
                  </a:cubicBezTo>
                  <a:cubicBezTo>
                    <a:pt x="14417" y="12561"/>
                    <a:pt x="14550" y="12527"/>
                    <a:pt x="14676" y="12527"/>
                  </a:cubicBezTo>
                  <a:cubicBezTo>
                    <a:pt x="14885" y="12527"/>
                    <a:pt x="15050" y="12621"/>
                    <a:pt x="15216" y="12727"/>
                  </a:cubicBezTo>
                  <a:cubicBezTo>
                    <a:pt x="15450" y="12874"/>
                    <a:pt x="15613" y="12816"/>
                    <a:pt x="15867" y="12759"/>
                  </a:cubicBezTo>
                  <a:cubicBezTo>
                    <a:pt x="16168" y="12691"/>
                    <a:pt x="16905" y="12573"/>
                    <a:pt x="17193" y="12850"/>
                  </a:cubicBezTo>
                  <a:cubicBezTo>
                    <a:pt x="17328" y="12980"/>
                    <a:pt x="17331" y="13173"/>
                    <a:pt x="17204" y="13423"/>
                  </a:cubicBezTo>
                  <a:cubicBezTo>
                    <a:pt x="17140" y="13546"/>
                    <a:pt x="17150" y="13649"/>
                    <a:pt x="17232" y="13728"/>
                  </a:cubicBezTo>
                  <a:cubicBezTo>
                    <a:pt x="17328" y="13821"/>
                    <a:pt x="17520" y="13873"/>
                    <a:pt x="17745" y="13876"/>
                  </a:cubicBezTo>
                  <a:cubicBezTo>
                    <a:pt x="17956" y="13879"/>
                    <a:pt x="18101" y="13840"/>
                    <a:pt x="18194" y="13801"/>
                  </a:cubicBezTo>
                  <a:cubicBezTo>
                    <a:pt x="18371" y="13727"/>
                    <a:pt x="18405" y="13800"/>
                    <a:pt x="18456" y="13860"/>
                  </a:cubicBezTo>
                  <a:cubicBezTo>
                    <a:pt x="18594" y="14022"/>
                    <a:pt x="18684" y="14191"/>
                    <a:pt x="18771" y="14354"/>
                  </a:cubicBezTo>
                  <a:cubicBezTo>
                    <a:pt x="18835" y="14472"/>
                    <a:pt x="18900" y="14594"/>
                    <a:pt x="18982" y="14710"/>
                  </a:cubicBezTo>
                  <a:cubicBezTo>
                    <a:pt x="19050" y="14807"/>
                    <a:pt x="19390" y="14776"/>
                    <a:pt x="19638" y="14898"/>
                  </a:cubicBezTo>
                  <a:cubicBezTo>
                    <a:pt x="20095" y="15123"/>
                    <a:pt x="20351" y="15271"/>
                    <a:pt x="20302" y="15684"/>
                  </a:cubicBezTo>
                  <a:cubicBezTo>
                    <a:pt x="20292" y="15768"/>
                    <a:pt x="20310" y="15828"/>
                    <a:pt x="20353" y="15862"/>
                  </a:cubicBezTo>
                  <a:cubicBezTo>
                    <a:pt x="20423" y="15915"/>
                    <a:pt x="20578" y="15919"/>
                    <a:pt x="20743" y="15923"/>
                  </a:cubicBezTo>
                  <a:cubicBezTo>
                    <a:pt x="21023" y="15930"/>
                    <a:pt x="21447" y="15941"/>
                    <a:pt x="21469" y="16311"/>
                  </a:cubicBezTo>
                  <a:cubicBezTo>
                    <a:pt x="21479" y="16481"/>
                    <a:pt x="21431" y="16601"/>
                    <a:pt x="21323" y="16678"/>
                  </a:cubicBezTo>
                  <a:cubicBezTo>
                    <a:pt x="21238" y="16739"/>
                    <a:pt x="21117" y="16770"/>
                    <a:pt x="20963" y="16770"/>
                  </a:cubicBezTo>
                  <a:cubicBezTo>
                    <a:pt x="20814" y="16770"/>
                    <a:pt x="20655" y="16743"/>
                    <a:pt x="20500" y="16716"/>
                  </a:cubicBezTo>
                  <a:cubicBezTo>
                    <a:pt x="19993" y="16630"/>
                    <a:pt x="19996" y="16689"/>
                    <a:pt x="19898" y="16915"/>
                  </a:cubicBezTo>
                  <a:cubicBezTo>
                    <a:pt x="19803" y="17133"/>
                    <a:pt x="19630" y="17192"/>
                    <a:pt x="19409" y="17256"/>
                  </a:cubicBezTo>
                  <a:cubicBezTo>
                    <a:pt x="19225" y="17310"/>
                    <a:pt x="19092" y="17301"/>
                    <a:pt x="19197" y="17635"/>
                  </a:cubicBezTo>
                  <a:cubicBezTo>
                    <a:pt x="19241" y="17774"/>
                    <a:pt x="19286" y="17918"/>
                    <a:pt x="19160" y="18025"/>
                  </a:cubicBezTo>
                  <a:cubicBezTo>
                    <a:pt x="19067" y="18103"/>
                    <a:pt x="18901" y="18141"/>
                    <a:pt x="18651" y="18141"/>
                  </a:cubicBezTo>
                  <a:cubicBezTo>
                    <a:pt x="18616" y="18141"/>
                    <a:pt x="18222" y="18144"/>
                    <a:pt x="18171" y="18144"/>
                  </a:cubicBezTo>
                  <a:cubicBezTo>
                    <a:pt x="18039" y="18144"/>
                    <a:pt x="17866" y="18133"/>
                    <a:pt x="17705" y="18046"/>
                  </a:cubicBezTo>
                  <a:cubicBezTo>
                    <a:pt x="17666" y="18025"/>
                    <a:pt x="17374" y="17844"/>
                    <a:pt x="17277" y="17844"/>
                  </a:cubicBezTo>
                  <a:cubicBezTo>
                    <a:pt x="17232" y="17844"/>
                    <a:pt x="17055" y="17945"/>
                    <a:pt x="17024" y="17969"/>
                  </a:cubicBezTo>
                  <a:cubicBezTo>
                    <a:pt x="16954" y="18024"/>
                    <a:pt x="16881" y="18081"/>
                    <a:pt x="16740" y="18081"/>
                  </a:cubicBezTo>
                  <a:cubicBezTo>
                    <a:pt x="16672" y="18081"/>
                    <a:pt x="16389" y="17983"/>
                    <a:pt x="16276" y="18037"/>
                  </a:cubicBezTo>
                  <a:cubicBezTo>
                    <a:pt x="16241" y="18054"/>
                    <a:pt x="16255" y="18119"/>
                    <a:pt x="16307" y="18188"/>
                  </a:cubicBezTo>
                  <a:cubicBezTo>
                    <a:pt x="16337" y="18229"/>
                    <a:pt x="16599" y="18589"/>
                    <a:pt x="16429" y="18821"/>
                  </a:cubicBezTo>
                  <a:cubicBezTo>
                    <a:pt x="16292" y="19009"/>
                    <a:pt x="16039" y="18990"/>
                    <a:pt x="15888" y="18990"/>
                  </a:cubicBezTo>
                  <a:cubicBezTo>
                    <a:pt x="15739" y="18990"/>
                    <a:pt x="14978" y="18909"/>
                    <a:pt x="14739" y="18962"/>
                  </a:cubicBezTo>
                  <a:cubicBezTo>
                    <a:pt x="14373" y="19043"/>
                    <a:pt x="14294" y="19219"/>
                    <a:pt x="14275" y="19515"/>
                  </a:cubicBezTo>
                  <a:cubicBezTo>
                    <a:pt x="14259" y="19754"/>
                    <a:pt x="14263" y="19841"/>
                    <a:pt x="14157" y="19898"/>
                  </a:cubicBezTo>
                  <a:cubicBezTo>
                    <a:pt x="14032" y="19965"/>
                    <a:pt x="13823" y="19968"/>
                    <a:pt x="13692" y="19849"/>
                  </a:cubicBezTo>
                  <a:cubicBezTo>
                    <a:pt x="13612" y="19775"/>
                    <a:pt x="13585" y="19696"/>
                    <a:pt x="13562" y="19626"/>
                  </a:cubicBezTo>
                  <a:cubicBezTo>
                    <a:pt x="13526" y="19518"/>
                    <a:pt x="13502" y="19465"/>
                    <a:pt x="13356" y="19434"/>
                  </a:cubicBezTo>
                  <a:cubicBezTo>
                    <a:pt x="13141" y="19388"/>
                    <a:pt x="12759" y="19360"/>
                    <a:pt x="12522" y="19424"/>
                  </a:cubicBezTo>
                  <a:cubicBezTo>
                    <a:pt x="12449" y="19444"/>
                    <a:pt x="12383" y="19456"/>
                    <a:pt x="12322" y="19453"/>
                  </a:cubicBezTo>
                  <a:cubicBezTo>
                    <a:pt x="12019" y="19440"/>
                    <a:pt x="12017" y="19304"/>
                    <a:pt x="11875" y="19104"/>
                  </a:cubicBezTo>
                  <a:cubicBezTo>
                    <a:pt x="11661" y="19156"/>
                    <a:pt x="11540" y="19343"/>
                    <a:pt x="11691" y="19639"/>
                  </a:cubicBezTo>
                  <a:cubicBezTo>
                    <a:pt x="11779" y="19814"/>
                    <a:pt x="11890" y="20032"/>
                    <a:pt x="11571" y="20210"/>
                  </a:cubicBezTo>
                  <a:cubicBezTo>
                    <a:pt x="11447" y="20278"/>
                    <a:pt x="11321" y="20363"/>
                    <a:pt x="11187" y="20452"/>
                  </a:cubicBezTo>
                  <a:cubicBezTo>
                    <a:pt x="10849" y="20677"/>
                    <a:pt x="10467" y="20932"/>
                    <a:pt x="10023" y="20989"/>
                  </a:cubicBezTo>
                  <a:cubicBezTo>
                    <a:pt x="9696" y="21031"/>
                    <a:pt x="9336" y="21010"/>
                    <a:pt x="9014" y="21218"/>
                  </a:cubicBezTo>
                  <a:cubicBezTo>
                    <a:pt x="8873" y="21308"/>
                    <a:pt x="8581" y="21600"/>
                    <a:pt x="8144" y="21600"/>
                  </a:cubicBezTo>
                  <a:close/>
                </a:path>
              </a:pathLst>
            </a:custGeom>
            <a:grpFill/>
            <a:ln w="12700" cap="flat">
              <a:solidFill>
                <a:srgbClr val="FFFFFF"/>
              </a:solidFill>
              <a:prstDash val="solid"/>
              <a:miter lim="400000"/>
            </a:ln>
            <a:effectLst/>
          </p:spPr>
          <p:txBody>
            <a:bodyPr wrap="square" lIns="0" tIns="0" rIns="0" bIns="0" numCol="1" anchor="ctr">
              <a:noAutofit/>
            </a:bodyPr>
            <a:lstStyle/>
            <a:p>
              <a:pPr marL="0" marR="0" lvl="0" indent="0" defTabSz="914400" eaLnBrk="1" fontAlgn="auto" latinLnBrk="0" hangingPunct="1">
                <a:lnSpc>
                  <a:spcPct val="100000"/>
                </a:lnSpc>
                <a:spcBef>
                  <a:spcPts val="0"/>
                </a:spcBef>
                <a:spcAft>
                  <a:spcPts val="0"/>
                </a:spcAft>
                <a:buFontTx/>
                <a:buNone/>
                <a:defRPr>
                  <a:uFillTx/>
                </a:defRPr>
              </a:pPr>
              <a:endParaRPr kumimoji="0" sz="1800" b="0" i="0" u="none" strike="noStrike" kern="0" cap="none" spc="0" normalizeH="0" baseline="0" noProof="0" dirty="0">
                <a:ln>
                  <a:noFill/>
                </a:ln>
                <a:solidFill>
                  <a:srgbClr val="000000"/>
                </a:solidFill>
                <a:effectLst/>
                <a:uFillTx/>
                <a:latin typeface="Segoe UI" panose="020B0502040204020203" pitchFamily="34" charset="0"/>
                <a:cs typeface="Segoe UI" panose="020B0502040204020203" pitchFamily="34" charset="0"/>
              </a:endParaRPr>
            </a:p>
          </p:txBody>
        </p:sp>
        <p:sp>
          <p:nvSpPr>
            <p:cNvPr id="40" name="Shape 94">
              <a:extLst>
                <a:ext uri="{FF2B5EF4-FFF2-40B4-BE49-F238E27FC236}">
                  <a16:creationId xmlns:a16="http://schemas.microsoft.com/office/drawing/2014/main" id="{71B81177-E0C2-BDEC-61E3-30AE842F93F5}"/>
                </a:ext>
              </a:extLst>
            </p:cNvPr>
            <p:cNvSpPr>
              <a:spLocks/>
            </p:cNvSpPr>
            <p:nvPr/>
          </p:nvSpPr>
          <p:spPr>
            <a:xfrm>
              <a:off x="846491" y="3054975"/>
              <a:ext cx="1225009" cy="881196"/>
            </a:xfrm>
            <a:custGeom>
              <a:avLst/>
              <a:gdLst/>
              <a:ahLst/>
              <a:cxnLst>
                <a:cxn ang="0">
                  <a:pos x="wd2" y="hd2"/>
                </a:cxn>
                <a:cxn ang="5400000">
                  <a:pos x="wd2" y="hd2"/>
                </a:cxn>
                <a:cxn ang="10800000">
                  <a:pos x="wd2" y="hd2"/>
                </a:cxn>
                <a:cxn ang="16200000">
                  <a:pos x="wd2" y="hd2"/>
                </a:cxn>
              </a:cxnLst>
              <a:rect l="0" t="0" r="r" b="b"/>
              <a:pathLst>
                <a:path w="21516" h="21600" extrusionOk="0">
                  <a:moveTo>
                    <a:pt x="563" y="8545"/>
                  </a:moveTo>
                  <a:cubicBezTo>
                    <a:pt x="38" y="7781"/>
                    <a:pt x="-19" y="7291"/>
                    <a:pt x="4" y="6587"/>
                  </a:cubicBezTo>
                  <a:cubicBezTo>
                    <a:pt x="19" y="6103"/>
                    <a:pt x="-51" y="4365"/>
                    <a:pt x="620" y="4365"/>
                  </a:cubicBezTo>
                  <a:cubicBezTo>
                    <a:pt x="782" y="4365"/>
                    <a:pt x="1140" y="4558"/>
                    <a:pt x="1224" y="4751"/>
                  </a:cubicBezTo>
                  <a:cubicBezTo>
                    <a:pt x="1470" y="5317"/>
                    <a:pt x="1623" y="5639"/>
                    <a:pt x="1921" y="5994"/>
                  </a:cubicBezTo>
                  <a:cubicBezTo>
                    <a:pt x="2064" y="6165"/>
                    <a:pt x="2213" y="6341"/>
                    <a:pt x="2357" y="6560"/>
                  </a:cubicBezTo>
                  <a:cubicBezTo>
                    <a:pt x="2519" y="6804"/>
                    <a:pt x="2587" y="7376"/>
                    <a:pt x="2665" y="8037"/>
                  </a:cubicBezTo>
                  <a:cubicBezTo>
                    <a:pt x="2770" y="8917"/>
                    <a:pt x="2900" y="10012"/>
                    <a:pt x="3259" y="10012"/>
                  </a:cubicBezTo>
                  <a:cubicBezTo>
                    <a:pt x="3411" y="10012"/>
                    <a:pt x="3609" y="9854"/>
                    <a:pt x="3756" y="9614"/>
                  </a:cubicBezTo>
                  <a:cubicBezTo>
                    <a:pt x="4035" y="9161"/>
                    <a:pt x="4053" y="8494"/>
                    <a:pt x="4071" y="7845"/>
                  </a:cubicBezTo>
                  <a:cubicBezTo>
                    <a:pt x="4077" y="7643"/>
                    <a:pt x="4082" y="7451"/>
                    <a:pt x="4095" y="7267"/>
                  </a:cubicBezTo>
                  <a:cubicBezTo>
                    <a:pt x="4157" y="6370"/>
                    <a:pt x="4622" y="5435"/>
                    <a:pt x="5279" y="4886"/>
                  </a:cubicBezTo>
                  <a:cubicBezTo>
                    <a:pt x="5706" y="4529"/>
                    <a:pt x="6052" y="4026"/>
                    <a:pt x="6386" y="3540"/>
                  </a:cubicBezTo>
                  <a:cubicBezTo>
                    <a:pt x="6882" y="2819"/>
                    <a:pt x="7394" y="2074"/>
                    <a:pt x="8172" y="1820"/>
                  </a:cubicBezTo>
                  <a:cubicBezTo>
                    <a:pt x="8289" y="1782"/>
                    <a:pt x="9203" y="1461"/>
                    <a:pt x="9538" y="1461"/>
                  </a:cubicBezTo>
                  <a:cubicBezTo>
                    <a:pt x="9879" y="1461"/>
                    <a:pt x="10209" y="1579"/>
                    <a:pt x="10576" y="1835"/>
                  </a:cubicBezTo>
                  <a:cubicBezTo>
                    <a:pt x="10792" y="1986"/>
                    <a:pt x="10940" y="1967"/>
                    <a:pt x="11291" y="1310"/>
                  </a:cubicBezTo>
                  <a:cubicBezTo>
                    <a:pt x="11485" y="948"/>
                    <a:pt x="12146" y="0"/>
                    <a:pt x="12877" y="0"/>
                  </a:cubicBezTo>
                  <a:cubicBezTo>
                    <a:pt x="13038" y="0"/>
                    <a:pt x="13192" y="45"/>
                    <a:pt x="13335" y="135"/>
                  </a:cubicBezTo>
                  <a:cubicBezTo>
                    <a:pt x="13606" y="304"/>
                    <a:pt x="13770" y="612"/>
                    <a:pt x="13929" y="911"/>
                  </a:cubicBezTo>
                  <a:cubicBezTo>
                    <a:pt x="14094" y="1223"/>
                    <a:pt x="14251" y="1518"/>
                    <a:pt x="14517" y="1612"/>
                  </a:cubicBezTo>
                  <a:cubicBezTo>
                    <a:pt x="14879" y="1739"/>
                    <a:pt x="15299" y="1662"/>
                    <a:pt x="15299" y="1662"/>
                  </a:cubicBezTo>
                  <a:cubicBezTo>
                    <a:pt x="15413" y="1911"/>
                    <a:pt x="15466" y="2356"/>
                    <a:pt x="16144" y="2496"/>
                  </a:cubicBezTo>
                  <a:cubicBezTo>
                    <a:pt x="16240" y="2516"/>
                    <a:pt x="16390" y="2529"/>
                    <a:pt x="16564" y="2542"/>
                  </a:cubicBezTo>
                  <a:cubicBezTo>
                    <a:pt x="17208" y="2593"/>
                    <a:pt x="18009" y="2657"/>
                    <a:pt x="18208" y="3197"/>
                  </a:cubicBezTo>
                  <a:cubicBezTo>
                    <a:pt x="18257" y="3329"/>
                    <a:pt x="18266" y="3519"/>
                    <a:pt x="18276" y="3738"/>
                  </a:cubicBezTo>
                  <a:cubicBezTo>
                    <a:pt x="18311" y="4456"/>
                    <a:pt x="18396" y="4465"/>
                    <a:pt x="18641" y="4302"/>
                  </a:cubicBezTo>
                  <a:cubicBezTo>
                    <a:pt x="18888" y="4135"/>
                    <a:pt x="19078" y="4166"/>
                    <a:pt x="19319" y="4331"/>
                  </a:cubicBezTo>
                  <a:cubicBezTo>
                    <a:pt x="19572" y="4503"/>
                    <a:pt x="19580" y="4486"/>
                    <a:pt x="19802" y="4368"/>
                  </a:cubicBezTo>
                  <a:cubicBezTo>
                    <a:pt x="20013" y="4256"/>
                    <a:pt x="20155" y="4181"/>
                    <a:pt x="20343" y="4359"/>
                  </a:cubicBezTo>
                  <a:cubicBezTo>
                    <a:pt x="20598" y="4600"/>
                    <a:pt x="20601" y="5223"/>
                    <a:pt x="20603" y="5677"/>
                  </a:cubicBezTo>
                  <a:cubicBezTo>
                    <a:pt x="20603" y="5796"/>
                    <a:pt x="20722" y="8585"/>
                    <a:pt x="20870" y="9367"/>
                  </a:cubicBezTo>
                  <a:cubicBezTo>
                    <a:pt x="20919" y="9624"/>
                    <a:pt x="21008" y="9883"/>
                    <a:pt x="21103" y="10156"/>
                  </a:cubicBezTo>
                  <a:cubicBezTo>
                    <a:pt x="21299" y="10726"/>
                    <a:pt x="21503" y="11315"/>
                    <a:pt x="21361" y="11960"/>
                  </a:cubicBezTo>
                  <a:cubicBezTo>
                    <a:pt x="21295" y="12262"/>
                    <a:pt x="21120" y="12463"/>
                    <a:pt x="20965" y="12640"/>
                  </a:cubicBezTo>
                  <a:cubicBezTo>
                    <a:pt x="20850" y="12772"/>
                    <a:pt x="20741" y="12897"/>
                    <a:pt x="20736" y="13007"/>
                  </a:cubicBezTo>
                  <a:cubicBezTo>
                    <a:pt x="20726" y="13215"/>
                    <a:pt x="20891" y="13342"/>
                    <a:pt x="21063" y="13534"/>
                  </a:cubicBezTo>
                  <a:cubicBezTo>
                    <a:pt x="21291" y="13788"/>
                    <a:pt x="21549" y="14075"/>
                    <a:pt x="21512" y="14644"/>
                  </a:cubicBezTo>
                  <a:cubicBezTo>
                    <a:pt x="21468" y="15331"/>
                    <a:pt x="21206" y="15661"/>
                    <a:pt x="20952" y="15980"/>
                  </a:cubicBezTo>
                  <a:cubicBezTo>
                    <a:pt x="20787" y="16188"/>
                    <a:pt x="20632" y="16384"/>
                    <a:pt x="20524" y="16683"/>
                  </a:cubicBezTo>
                  <a:cubicBezTo>
                    <a:pt x="20474" y="16821"/>
                    <a:pt x="20465" y="17051"/>
                    <a:pt x="20455" y="17274"/>
                  </a:cubicBezTo>
                  <a:cubicBezTo>
                    <a:pt x="20439" y="17661"/>
                    <a:pt x="20420" y="18142"/>
                    <a:pt x="20106" y="18142"/>
                  </a:cubicBezTo>
                  <a:cubicBezTo>
                    <a:pt x="19987" y="18142"/>
                    <a:pt x="19846" y="18062"/>
                    <a:pt x="19661" y="17892"/>
                  </a:cubicBezTo>
                  <a:cubicBezTo>
                    <a:pt x="19076" y="17353"/>
                    <a:pt x="18894" y="16815"/>
                    <a:pt x="18220" y="16815"/>
                  </a:cubicBezTo>
                  <a:cubicBezTo>
                    <a:pt x="17800" y="16815"/>
                    <a:pt x="17397" y="17054"/>
                    <a:pt x="16988" y="17547"/>
                  </a:cubicBezTo>
                  <a:cubicBezTo>
                    <a:pt x="16809" y="17762"/>
                    <a:pt x="16552" y="17952"/>
                    <a:pt x="16279" y="18153"/>
                  </a:cubicBezTo>
                  <a:cubicBezTo>
                    <a:pt x="15917" y="18420"/>
                    <a:pt x="15543" y="18695"/>
                    <a:pt x="15408" y="19004"/>
                  </a:cubicBezTo>
                  <a:cubicBezTo>
                    <a:pt x="15342" y="19154"/>
                    <a:pt x="15398" y="19368"/>
                    <a:pt x="15456" y="19594"/>
                  </a:cubicBezTo>
                  <a:cubicBezTo>
                    <a:pt x="15535" y="19895"/>
                    <a:pt x="15632" y="20271"/>
                    <a:pt x="15386" y="20533"/>
                  </a:cubicBezTo>
                  <a:cubicBezTo>
                    <a:pt x="15224" y="20705"/>
                    <a:pt x="15025" y="20789"/>
                    <a:pt x="14778" y="20789"/>
                  </a:cubicBezTo>
                  <a:cubicBezTo>
                    <a:pt x="14548" y="20789"/>
                    <a:pt x="14308" y="20717"/>
                    <a:pt x="14075" y="20648"/>
                  </a:cubicBezTo>
                  <a:cubicBezTo>
                    <a:pt x="13779" y="20559"/>
                    <a:pt x="13417" y="20525"/>
                    <a:pt x="13250" y="20543"/>
                  </a:cubicBezTo>
                  <a:cubicBezTo>
                    <a:pt x="13142" y="20554"/>
                    <a:pt x="13030" y="20567"/>
                    <a:pt x="12917" y="20567"/>
                  </a:cubicBezTo>
                  <a:cubicBezTo>
                    <a:pt x="12721" y="20567"/>
                    <a:pt x="12565" y="20529"/>
                    <a:pt x="12427" y="20450"/>
                  </a:cubicBezTo>
                  <a:cubicBezTo>
                    <a:pt x="12262" y="20356"/>
                    <a:pt x="12018" y="20151"/>
                    <a:pt x="11840" y="20176"/>
                  </a:cubicBezTo>
                  <a:cubicBezTo>
                    <a:pt x="11390" y="20242"/>
                    <a:pt x="10459" y="20931"/>
                    <a:pt x="10142" y="21366"/>
                  </a:cubicBezTo>
                  <a:cubicBezTo>
                    <a:pt x="10027" y="21524"/>
                    <a:pt x="9916" y="21600"/>
                    <a:pt x="9801" y="21600"/>
                  </a:cubicBezTo>
                  <a:cubicBezTo>
                    <a:pt x="9614" y="21600"/>
                    <a:pt x="9486" y="21400"/>
                    <a:pt x="9362" y="21206"/>
                  </a:cubicBezTo>
                  <a:cubicBezTo>
                    <a:pt x="9236" y="21008"/>
                    <a:pt x="9148" y="20850"/>
                    <a:pt x="8999" y="20850"/>
                  </a:cubicBezTo>
                  <a:cubicBezTo>
                    <a:pt x="8927" y="20850"/>
                    <a:pt x="8869" y="20946"/>
                    <a:pt x="8784" y="21105"/>
                  </a:cubicBezTo>
                  <a:cubicBezTo>
                    <a:pt x="8681" y="21294"/>
                    <a:pt x="8554" y="21531"/>
                    <a:pt x="8319" y="21531"/>
                  </a:cubicBezTo>
                  <a:cubicBezTo>
                    <a:pt x="8241" y="21531"/>
                    <a:pt x="8161" y="21504"/>
                    <a:pt x="8072" y="21451"/>
                  </a:cubicBezTo>
                  <a:cubicBezTo>
                    <a:pt x="7839" y="21307"/>
                    <a:pt x="7283" y="21243"/>
                    <a:pt x="7283" y="21243"/>
                  </a:cubicBezTo>
                  <a:cubicBezTo>
                    <a:pt x="7283" y="21243"/>
                    <a:pt x="7274" y="20759"/>
                    <a:pt x="6817" y="20110"/>
                  </a:cubicBezTo>
                  <a:cubicBezTo>
                    <a:pt x="6610" y="19816"/>
                    <a:pt x="6406" y="19501"/>
                    <a:pt x="6318" y="19084"/>
                  </a:cubicBezTo>
                  <a:cubicBezTo>
                    <a:pt x="6255" y="18782"/>
                    <a:pt x="6250" y="18539"/>
                    <a:pt x="6246" y="18344"/>
                  </a:cubicBezTo>
                  <a:cubicBezTo>
                    <a:pt x="6239" y="17963"/>
                    <a:pt x="6235" y="17771"/>
                    <a:pt x="5837" y="17446"/>
                  </a:cubicBezTo>
                  <a:cubicBezTo>
                    <a:pt x="5555" y="17214"/>
                    <a:pt x="5260" y="17090"/>
                    <a:pt x="4949" y="16959"/>
                  </a:cubicBezTo>
                  <a:cubicBezTo>
                    <a:pt x="4686" y="16848"/>
                    <a:pt x="4415" y="16734"/>
                    <a:pt x="4154" y="16550"/>
                  </a:cubicBezTo>
                  <a:cubicBezTo>
                    <a:pt x="3678" y="16214"/>
                    <a:pt x="3445" y="15787"/>
                    <a:pt x="3199" y="15335"/>
                  </a:cubicBezTo>
                  <a:cubicBezTo>
                    <a:pt x="3084" y="15124"/>
                    <a:pt x="2965" y="14906"/>
                    <a:pt x="2814" y="14684"/>
                  </a:cubicBezTo>
                  <a:cubicBezTo>
                    <a:pt x="2648" y="14441"/>
                    <a:pt x="2432" y="14271"/>
                    <a:pt x="2203" y="14092"/>
                  </a:cubicBezTo>
                  <a:cubicBezTo>
                    <a:pt x="1905" y="13858"/>
                    <a:pt x="1598" y="13617"/>
                    <a:pt x="1398" y="13198"/>
                  </a:cubicBezTo>
                  <a:cubicBezTo>
                    <a:pt x="1137" y="12651"/>
                    <a:pt x="1232" y="12006"/>
                    <a:pt x="1325" y="11382"/>
                  </a:cubicBezTo>
                  <a:cubicBezTo>
                    <a:pt x="1379" y="11018"/>
                    <a:pt x="1430" y="10673"/>
                    <a:pt x="1409" y="10367"/>
                  </a:cubicBezTo>
                  <a:cubicBezTo>
                    <a:pt x="1360" y="9681"/>
                    <a:pt x="920" y="9055"/>
                    <a:pt x="563" y="8545"/>
                  </a:cubicBezTo>
                  <a:close/>
                </a:path>
              </a:pathLst>
            </a:custGeom>
            <a:grpFill/>
            <a:ln w="12700" cap="flat">
              <a:solidFill>
                <a:srgbClr val="FFFFFF"/>
              </a:solidFill>
              <a:prstDash val="solid"/>
              <a:miter lim="400000"/>
            </a:ln>
            <a:effectLst/>
          </p:spPr>
          <p:txBody>
            <a:bodyPr wrap="square" lIns="0" tIns="0" rIns="0" bIns="0" numCol="1" anchor="ctr">
              <a:noAutofit/>
            </a:bodyPr>
            <a:lstStyle/>
            <a:p>
              <a:pPr marL="0" marR="0" lvl="0" indent="0" defTabSz="914400" eaLnBrk="1" fontAlgn="auto" latinLnBrk="0" hangingPunct="1">
                <a:lnSpc>
                  <a:spcPct val="100000"/>
                </a:lnSpc>
                <a:spcBef>
                  <a:spcPts val="0"/>
                </a:spcBef>
                <a:spcAft>
                  <a:spcPts val="0"/>
                </a:spcAft>
                <a:buFontTx/>
                <a:buNone/>
                <a:defRPr>
                  <a:uFillTx/>
                </a:defRPr>
              </a:pPr>
              <a:endParaRPr kumimoji="0" sz="1800" b="0" i="0" u="none" strike="noStrike" kern="0" cap="none" spc="0" normalizeH="0" baseline="0" noProof="0" dirty="0">
                <a:ln>
                  <a:noFill/>
                </a:ln>
                <a:solidFill>
                  <a:srgbClr val="000000"/>
                </a:solidFill>
                <a:effectLst/>
                <a:uFillTx/>
                <a:latin typeface="Segoe UI" panose="020B0502040204020203" pitchFamily="34" charset="0"/>
                <a:cs typeface="Segoe UI" panose="020B0502040204020203" pitchFamily="34" charset="0"/>
              </a:endParaRPr>
            </a:p>
          </p:txBody>
        </p:sp>
        <p:sp>
          <p:nvSpPr>
            <p:cNvPr id="41" name="Shape 95">
              <a:extLst>
                <a:ext uri="{FF2B5EF4-FFF2-40B4-BE49-F238E27FC236}">
                  <a16:creationId xmlns:a16="http://schemas.microsoft.com/office/drawing/2014/main" id="{6D7ABBE4-4E47-CB5D-CA9F-6D6F85FEF1DC}"/>
                </a:ext>
              </a:extLst>
            </p:cNvPr>
            <p:cNvSpPr>
              <a:spLocks/>
            </p:cNvSpPr>
            <p:nvPr/>
          </p:nvSpPr>
          <p:spPr>
            <a:xfrm>
              <a:off x="4007544" y="2585275"/>
              <a:ext cx="1577957" cy="1206285"/>
            </a:xfrm>
            <a:custGeom>
              <a:avLst/>
              <a:gdLst/>
              <a:ahLst/>
              <a:cxnLst>
                <a:cxn ang="0">
                  <a:pos x="wd2" y="hd2"/>
                </a:cxn>
                <a:cxn ang="5400000">
                  <a:pos x="wd2" y="hd2"/>
                </a:cxn>
                <a:cxn ang="10800000">
                  <a:pos x="wd2" y="hd2"/>
                </a:cxn>
                <a:cxn ang="16200000">
                  <a:pos x="wd2" y="hd2"/>
                </a:cxn>
              </a:cxnLst>
              <a:rect l="0" t="0" r="r" b="b"/>
              <a:pathLst>
                <a:path w="21415" h="21489" extrusionOk="0">
                  <a:moveTo>
                    <a:pt x="14848" y="20860"/>
                  </a:moveTo>
                  <a:cubicBezTo>
                    <a:pt x="14706" y="20477"/>
                    <a:pt x="14569" y="20360"/>
                    <a:pt x="14246" y="20286"/>
                  </a:cubicBezTo>
                  <a:cubicBezTo>
                    <a:pt x="14080" y="20248"/>
                    <a:pt x="13909" y="20209"/>
                    <a:pt x="13732" y="20070"/>
                  </a:cubicBezTo>
                  <a:cubicBezTo>
                    <a:pt x="13647" y="20003"/>
                    <a:pt x="13287" y="19669"/>
                    <a:pt x="13179" y="19595"/>
                  </a:cubicBezTo>
                  <a:cubicBezTo>
                    <a:pt x="12887" y="19393"/>
                    <a:pt x="12799" y="19122"/>
                    <a:pt x="12722" y="18883"/>
                  </a:cubicBezTo>
                  <a:cubicBezTo>
                    <a:pt x="12606" y="18526"/>
                    <a:pt x="12322" y="18117"/>
                    <a:pt x="11924" y="18117"/>
                  </a:cubicBezTo>
                  <a:cubicBezTo>
                    <a:pt x="11632" y="18117"/>
                    <a:pt x="11323" y="18288"/>
                    <a:pt x="11024" y="18454"/>
                  </a:cubicBezTo>
                  <a:cubicBezTo>
                    <a:pt x="10728" y="18617"/>
                    <a:pt x="10449" y="18771"/>
                    <a:pt x="10183" y="18772"/>
                  </a:cubicBezTo>
                  <a:cubicBezTo>
                    <a:pt x="10019" y="18772"/>
                    <a:pt x="9879" y="18713"/>
                    <a:pt x="9754" y="18593"/>
                  </a:cubicBezTo>
                  <a:cubicBezTo>
                    <a:pt x="9612" y="18456"/>
                    <a:pt x="9382" y="18036"/>
                    <a:pt x="9178" y="18036"/>
                  </a:cubicBezTo>
                  <a:cubicBezTo>
                    <a:pt x="9089" y="18036"/>
                    <a:pt x="8969" y="18144"/>
                    <a:pt x="8811" y="18367"/>
                  </a:cubicBezTo>
                  <a:cubicBezTo>
                    <a:pt x="8574" y="18701"/>
                    <a:pt x="8235" y="18744"/>
                    <a:pt x="7967" y="18744"/>
                  </a:cubicBezTo>
                  <a:cubicBezTo>
                    <a:pt x="7842" y="18744"/>
                    <a:pt x="6925" y="18703"/>
                    <a:pt x="6875" y="18703"/>
                  </a:cubicBezTo>
                  <a:cubicBezTo>
                    <a:pt x="6511" y="18703"/>
                    <a:pt x="6139" y="18737"/>
                    <a:pt x="5931" y="19143"/>
                  </a:cubicBezTo>
                  <a:cubicBezTo>
                    <a:pt x="5820" y="19359"/>
                    <a:pt x="4908" y="19777"/>
                    <a:pt x="4776" y="19806"/>
                  </a:cubicBezTo>
                  <a:cubicBezTo>
                    <a:pt x="4591" y="19850"/>
                    <a:pt x="4426" y="19573"/>
                    <a:pt x="4246" y="19214"/>
                  </a:cubicBezTo>
                  <a:cubicBezTo>
                    <a:pt x="4154" y="19032"/>
                    <a:pt x="4051" y="18825"/>
                    <a:pt x="3972" y="18770"/>
                  </a:cubicBezTo>
                  <a:cubicBezTo>
                    <a:pt x="3553" y="18479"/>
                    <a:pt x="3275" y="18217"/>
                    <a:pt x="3513" y="17494"/>
                  </a:cubicBezTo>
                  <a:cubicBezTo>
                    <a:pt x="3708" y="16905"/>
                    <a:pt x="3643" y="16681"/>
                    <a:pt x="3534" y="16310"/>
                  </a:cubicBezTo>
                  <a:cubicBezTo>
                    <a:pt x="3484" y="16139"/>
                    <a:pt x="3427" y="15945"/>
                    <a:pt x="3384" y="15681"/>
                  </a:cubicBezTo>
                  <a:cubicBezTo>
                    <a:pt x="3339" y="15407"/>
                    <a:pt x="3487" y="15208"/>
                    <a:pt x="3596" y="15062"/>
                  </a:cubicBezTo>
                  <a:cubicBezTo>
                    <a:pt x="3656" y="14982"/>
                    <a:pt x="3723" y="14892"/>
                    <a:pt x="3716" y="14841"/>
                  </a:cubicBezTo>
                  <a:cubicBezTo>
                    <a:pt x="3713" y="14821"/>
                    <a:pt x="3689" y="14748"/>
                    <a:pt x="3503" y="14633"/>
                  </a:cubicBezTo>
                  <a:cubicBezTo>
                    <a:pt x="3195" y="14444"/>
                    <a:pt x="2815" y="14419"/>
                    <a:pt x="2518" y="14419"/>
                  </a:cubicBezTo>
                  <a:cubicBezTo>
                    <a:pt x="2384" y="14419"/>
                    <a:pt x="1690" y="14440"/>
                    <a:pt x="1665" y="14440"/>
                  </a:cubicBezTo>
                  <a:cubicBezTo>
                    <a:pt x="1209" y="14431"/>
                    <a:pt x="1183" y="14161"/>
                    <a:pt x="1151" y="13819"/>
                  </a:cubicBezTo>
                  <a:cubicBezTo>
                    <a:pt x="1129" y="13572"/>
                    <a:pt x="1071" y="12972"/>
                    <a:pt x="429" y="12690"/>
                  </a:cubicBezTo>
                  <a:cubicBezTo>
                    <a:pt x="331" y="12647"/>
                    <a:pt x="220" y="12599"/>
                    <a:pt x="104" y="12537"/>
                  </a:cubicBezTo>
                  <a:lnTo>
                    <a:pt x="46" y="12435"/>
                  </a:lnTo>
                  <a:cubicBezTo>
                    <a:pt x="20" y="11944"/>
                    <a:pt x="160" y="11633"/>
                    <a:pt x="308" y="11303"/>
                  </a:cubicBezTo>
                  <a:cubicBezTo>
                    <a:pt x="448" y="10992"/>
                    <a:pt x="632" y="10515"/>
                    <a:pt x="436" y="10164"/>
                  </a:cubicBezTo>
                  <a:cubicBezTo>
                    <a:pt x="338" y="9986"/>
                    <a:pt x="219" y="9738"/>
                    <a:pt x="282" y="9453"/>
                  </a:cubicBezTo>
                  <a:cubicBezTo>
                    <a:pt x="335" y="9214"/>
                    <a:pt x="277" y="9151"/>
                    <a:pt x="141" y="8892"/>
                  </a:cubicBezTo>
                  <a:cubicBezTo>
                    <a:pt x="-185" y="8267"/>
                    <a:pt x="120" y="7960"/>
                    <a:pt x="379" y="7513"/>
                  </a:cubicBezTo>
                  <a:cubicBezTo>
                    <a:pt x="379" y="7513"/>
                    <a:pt x="1160" y="8290"/>
                    <a:pt x="1518" y="8290"/>
                  </a:cubicBezTo>
                  <a:cubicBezTo>
                    <a:pt x="1658" y="8290"/>
                    <a:pt x="1747" y="8183"/>
                    <a:pt x="1906" y="7893"/>
                  </a:cubicBezTo>
                  <a:cubicBezTo>
                    <a:pt x="2036" y="7654"/>
                    <a:pt x="2171" y="7408"/>
                    <a:pt x="2366" y="7408"/>
                  </a:cubicBezTo>
                  <a:cubicBezTo>
                    <a:pt x="2429" y="7408"/>
                    <a:pt x="2891" y="7674"/>
                    <a:pt x="3095" y="7745"/>
                  </a:cubicBezTo>
                  <a:cubicBezTo>
                    <a:pt x="3393" y="7849"/>
                    <a:pt x="3675" y="7947"/>
                    <a:pt x="3809" y="8175"/>
                  </a:cubicBezTo>
                  <a:cubicBezTo>
                    <a:pt x="3850" y="8244"/>
                    <a:pt x="3891" y="8347"/>
                    <a:pt x="3935" y="8455"/>
                  </a:cubicBezTo>
                  <a:cubicBezTo>
                    <a:pt x="3991" y="8597"/>
                    <a:pt x="4109" y="8891"/>
                    <a:pt x="4179" y="8891"/>
                  </a:cubicBezTo>
                  <a:cubicBezTo>
                    <a:pt x="4289" y="8891"/>
                    <a:pt x="4440" y="8348"/>
                    <a:pt x="4500" y="8171"/>
                  </a:cubicBezTo>
                  <a:cubicBezTo>
                    <a:pt x="4699" y="7586"/>
                    <a:pt x="4857" y="7124"/>
                    <a:pt x="5264" y="7124"/>
                  </a:cubicBezTo>
                  <a:cubicBezTo>
                    <a:pt x="5448" y="7124"/>
                    <a:pt x="5666" y="7221"/>
                    <a:pt x="5950" y="7430"/>
                  </a:cubicBezTo>
                  <a:cubicBezTo>
                    <a:pt x="6163" y="7586"/>
                    <a:pt x="6511" y="7755"/>
                    <a:pt x="6771" y="7755"/>
                  </a:cubicBezTo>
                  <a:cubicBezTo>
                    <a:pt x="7009" y="7755"/>
                    <a:pt x="7137" y="7507"/>
                    <a:pt x="6980" y="7020"/>
                  </a:cubicBezTo>
                  <a:cubicBezTo>
                    <a:pt x="6799" y="6459"/>
                    <a:pt x="6752" y="6061"/>
                    <a:pt x="6694" y="5557"/>
                  </a:cubicBezTo>
                  <a:cubicBezTo>
                    <a:pt x="6651" y="5186"/>
                    <a:pt x="6636" y="4978"/>
                    <a:pt x="6516" y="4726"/>
                  </a:cubicBezTo>
                  <a:cubicBezTo>
                    <a:pt x="6374" y="4426"/>
                    <a:pt x="6341" y="4071"/>
                    <a:pt x="6400" y="3583"/>
                  </a:cubicBezTo>
                  <a:cubicBezTo>
                    <a:pt x="6412" y="3490"/>
                    <a:pt x="6423" y="3394"/>
                    <a:pt x="6431" y="3300"/>
                  </a:cubicBezTo>
                  <a:cubicBezTo>
                    <a:pt x="6451" y="3037"/>
                    <a:pt x="6404" y="2765"/>
                    <a:pt x="6359" y="2502"/>
                  </a:cubicBezTo>
                  <a:cubicBezTo>
                    <a:pt x="6319" y="2272"/>
                    <a:pt x="6293" y="2028"/>
                    <a:pt x="6382" y="1727"/>
                  </a:cubicBezTo>
                  <a:cubicBezTo>
                    <a:pt x="6458" y="1471"/>
                    <a:pt x="6458" y="1269"/>
                    <a:pt x="6195" y="1057"/>
                  </a:cubicBezTo>
                  <a:cubicBezTo>
                    <a:pt x="6101" y="982"/>
                    <a:pt x="5737" y="653"/>
                    <a:pt x="5806" y="354"/>
                  </a:cubicBezTo>
                  <a:cubicBezTo>
                    <a:pt x="5851" y="162"/>
                    <a:pt x="5885" y="140"/>
                    <a:pt x="5963" y="0"/>
                  </a:cubicBezTo>
                  <a:cubicBezTo>
                    <a:pt x="6227" y="94"/>
                    <a:pt x="6515" y="122"/>
                    <a:pt x="6786" y="138"/>
                  </a:cubicBezTo>
                  <a:cubicBezTo>
                    <a:pt x="7450" y="176"/>
                    <a:pt x="7925" y="414"/>
                    <a:pt x="8426" y="958"/>
                  </a:cubicBezTo>
                  <a:cubicBezTo>
                    <a:pt x="8735" y="1293"/>
                    <a:pt x="8996" y="1550"/>
                    <a:pt x="9300" y="1550"/>
                  </a:cubicBezTo>
                  <a:cubicBezTo>
                    <a:pt x="9708" y="1550"/>
                    <a:pt x="9843" y="1230"/>
                    <a:pt x="10187" y="1230"/>
                  </a:cubicBezTo>
                  <a:cubicBezTo>
                    <a:pt x="10624" y="1230"/>
                    <a:pt x="10717" y="1800"/>
                    <a:pt x="10800" y="2303"/>
                  </a:cubicBezTo>
                  <a:cubicBezTo>
                    <a:pt x="10900" y="2915"/>
                    <a:pt x="10993" y="3316"/>
                    <a:pt x="11350" y="3316"/>
                  </a:cubicBezTo>
                  <a:cubicBezTo>
                    <a:pt x="11661" y="3316"/>
                    <a:pt x="12054" y="3042"/>
                    <a:pt x="12378" y="3042"/>
                  </a:cubicBezTo>
                  <a:cubicBezTo>
                    <a:pt x="12707" y="3042"/>
                    <a:pt x="12836" y="3274"/>
                    <a:pt x="12886" y="3469"/>
                  </a:cubicBezTo>
                  <a:cubicBezTo>
                    <a:pt x="12953" y="3726"/>
                    <a:pt x="12923" y="3983"/>
                    <a:pt x="12894" y="4232"/>
                  </a:cubicBezTo>
                  <a:cubicBezTo>
                    <a:pt x="12857" y="4555"/>
                    <a:pt x="12827" y="5073"/>
                    <a:pt x="13042" y="5073"/>
                  </a:cubicBezTo>
                  <a:cubicBezTo>
                    <a:pt x="13214" y="5073"/>
                    <a:pt x="13510" y="4755"/>
                    <a:pt x="13772" y="4474"/>
                  </a:cubicBezTo>
                  <a:cubicBezTo>
                    <a:pt x="14099" y="4125"/>
                    <a:pt x="14407" y="3794"/>
                    <a:pt x="14666" y="3794"/>
                  </a:cubicBezTo>
                  <a:cubicBezTo>
                    <a:pt x="14888" y="3794"/>
                    <a:pt x="15180" y="4180"/>
                    <a:pt x="15418" y="4180"/>
                  </a:cubicBezTo>
                  <a:cubicBezTo>
                    <a:pt x="15764" y="4180"/>
                    <a:pt x="15840" y="3753"/>
                    <a:pt x="16143" y="3512"/>
                  </a:cubicBezTo>
                  <a:cubicBezTo>
                    <a:pt x="16358" y="3340"/>
                    <a:pt x="16703" y="3368"/>
                    <a:pt x="16989" y="3479"/>
                  </a:cubicBezTo>
                  <a:cubicBezTo>
                    <a:pt x="17665" y="3744"/>
                    <a:pt x="18330" y="4367"/>
                    <a:pt x="18683" y="5068"/>
                  </a:cubicBezTo>
                  <a:cubicBezTo>
                    <a:pt x="18911" y="5520"/>
                    <a:pt x="18933" y="5930"/>
                    <a:pt x="18746" y="6223"/>
                  </a:cubicBezTo>
                  <a:cubicBezTo>
                    <a:pt x="18665" y="6349"/>
                    <a:pt x="18558" y="6418"/>
                    <a:pt x="18464" y="6479"/>
                  </a:cubicBezTo>
                  <a:cubicBezTo>
                    <a:pt x="18325" y="6568"/>
                    <a:pt x="18252" y="6622"/>
                    <a:pt x="18237" y="6768"/>
                  </a:cubicBezTo>
                  <a:cubicBezTo>
                    <a:pt x="18117" y="7997"/>
                    <a:pt x="17163" y="8551"/>
                    <a:pt x="16396" y="8995"/>
                  </a:cubicBezTo>
                  <a:cubicBezTo>
                    <a:pt x="16293" y="9060"/>
                    <a:pt x="15731" y="9299"/>
                    <a:pt x="15646" y="9713"/>
                  </a:cubicBezTo>
                  <a:cubicBezTo>
                    <a:pt x="15617" y="9858"/>
                    <a:pt x="15654" y="10016"/>
                    <a:pt x="15760" y="10197"/>
                  </a:cubicBezTo>
                  <a:cubicBezTo>
                    <a:pt x="15883" y="10405"/>
                    <a:pt x="16314" y="11112"/>
                    <a:pt x="16740" y="11502"/>
                  </a:cubicBezTo>
                  <a:cubicBezTo>
                    <a:pt x="16900" y="11647"/>
                    <a:pt x="17034" y="11590"/>
                    <a:pt x="17261" y="11493"/>
                  </a:cubicBezTo>
                  <a:cubicBezTo>
                    <a:pt x="17467" y="11404"/>
                    <a:pt x="17685" y="11321"/>
                    <a:pt x="17880" y="11504"/>
                  </a:cubicBezTo>
                  <a:cubicBezTo>
                    <a:pt x="18057" y="11669"/>
                    <a:pt x="18142" y="11956"/>
                    <a:pt x="18225" y="12234"/>
                  </a:cubicBezTo>
                  <a:cubicBezTo>
                    <a:pt x="18293" y="12463"/>
                    <a:pt x="18363" y="12700"/>
                    <a:pt x="18481" y="12850"/>
                  </a:cubicBezTo>
                  <a:cubicBezTo>
                    <a:pt x="18615" y="13019"/>
                    <a:pt x="18759" y="13192"/>
                    <a:pt x="18911" y="13376"/>
                  </a:cubicBezTo>
                  <a:cubicBezTo>
                    <a:pt x="19595" y="14201"/>
                    <a:pt x="20370" y="15137"/>
                    <a:pt x="20658" y="16198"/>
                  </a:cubicBezTo>
                  <a:cubicBezTo>
                    <a:pt x="20884" y="17027"/>
                    <a:pt x="21117" y="17611"/>
                    <a:pt x="21415" y="18093"/>
                  </a:cubicBezTo>
                  <a:cubicBezTo>
                    <a:pt x="21415" y="18093"/>
                    <a:pt x="21108" y="18512"/>
                    <a:pt x="20918" y="18512"/>
                  </a:cubicBezTo>
                  <a:cubicBezTo>
                    <a:pt x="20714" y="18512"/>
                    <a:pt x="20508" y="18412"/>
                    <a:pt x="20309" y="18316"/>
                  </a:cubicBezTo>
                  <a:cubicBezTo>
                    <a:pt x="20309" y="18316"/>
                    <a:pt x="20015" y="18197"/>
                    <a:pt x="19918" y="18197"/>
                  </a:cubicBezTo>
                  <a:cubicBezTo>
                    <a:pt x="19705" y="18197"/>
                    <a:pt x="19257" y="18669"/>
                    <a:pt x="19257" y="18669"/>
                  </a:cubicBezTo>
                  <a:cubicBezTo>
                    <a:pt x="19066" y="18869"/>
                    <a:pt x="18826" y="19009"/>
                    <a:pt x="18594" y="19145"/>
                  </a:cubicBezTo>
                  <a:cubicBezTo>
                    <a:pt x="18220" y="19365"/>
                    <a:pt x="17867" y="19572"/>
                    <a:pt x="17697" y="20004"/>
                  </a:cubicBezTo>
                  <a:cubicBezTo>
                    <a:pt x="17654" y="20113"/>
                    <a:pt x="17620" y="20244"/>
                    <a:pt x="17585" y="20382"/>
                  </a:cubicBezTo>
                  <a:cubicBezTo>
                    <a:pt x="17484" y="20770"/>
                    <a:pt x="17359" y="21252"/>
                    <a:pt x="16957" y="21252"/>
                  </a:cubicBezTo>
                  <a:cubicBezTo>
                    <a:pt x="16901" y="21252"/>
                    <a:pt x="16446" y="21139"/>
                    <a:pt x="16320" y="21139"/>
                  </a:cubicBezTo>
                  <a:cubicBezTo>
                    <a:pt x="16093" y="21139"/>
                    <a:pt x="15906" y="21223"/>
                    <a:pt x="15598" y="21400"/>
                  </a:cubicBezTo>
                  <a:cubicBezTo>
                    <a:pt x="15248" y="21600"/>
                    <a:pt x="15077" y="21480"/>
                    <a:pt x="14848" y="20860"/>
                  </a:cubicBezTo>
                  <a:close/>
                </a:path>
              </a:pathLst>
            </a:custGeom>
            <a:grpFill/>
            <a:ln w="12700" cap="flat">
              <a:solidFill>
                <a:srgbClr val="FFFFFF"/>
              </a:solidFill>
              <a:prstDash val="solid"/>
              <a:miter lim="400000"/>
            </a:ln>
            <a:effectLst/>
          </p:spPr>
          <p:txBody>
            <a:bodyPr wrap="square" lIns="0" tIns="0" rIns="0" bIns="0" numCol="1" anchor="ctr">
              <a:noAutofit/>
            </a:bodyPr>
            <a:lstStyle/>
            <a:p>
              <a:pPr marL="0" marR="0" lvl="0" indent="0" defTabSz="914400" eaLnBrk="1" fontAlgn="auto" latinLnBrk="0" hangingPunct="1">
                <a:lnSpc>
                  <a:spcPct val="100000"/>
                </a:lnSpc>
                <a:spcBef>
                  <a:spcPts val="0"/>
                </a:spcBef>
                <a:spcAft>
                  <a:spcPts val="0"/>
                </a:spcAft>
                <a:buFontTx/>
                <a:buNone/>
                <a:defRPr>
                  <a:uFillTx/>
                </a:defRPr>
              </a:pPr>
              <a:endParaRPr kumimoji="0" sz="1800" b="0" i="0" u="none" strike="noStrike" kern="0" cap="none" spc="0" normalizeH="0" baseline="0" noProof="0" dirty="0">
                <a:ln>
                  <a:noFill/>
                </a:ln>
                <a:solidFill>
                  <a:srgbClr val="000000"/>
                </a:solidFill>
                <a:effectLst/>
                <a:uFillTx/>
                <a:latin typeface="Segoe UI" panose="020B0502040204020203" pitchFamily="34" charset="0"/>
                <a:cs typeface="Segoe UI" panose="020B0502040204020203" pitchFamily="34" charset="0"/>
              </a:endParaRPr>
            </a:p>
          </p:txBody>
        </p:sp>
        <p:sp>
          <p:nvSpPr>
            <p:cNvPr id="42" name="Shape 96">
              <a:extLst>
                <a:ext uri="{FF2B5EF4-FFF2-40B4-BE49-F238E27FC236}">
                  <a16:creationId xmlns:a16="http://schemas.microsoft.com/office/drawing/2014/main" id="{C69411C7-E095-3396-C279-9718130728CD}"/>
                </a:ext>
              </a:extLst>
            </p:cNvPr>
            <p:cNvSpPr>
              <a:spLocks/>
            </p:cNvSpPr>
            <p:nvPr/>
          </p:nvSpPr>
          <p:spPr>
            <a:xfrm>
              <a:off x="3222539" y="2222930"/>
              <a:ext cx="1321642" cy="873277"/>
            </a:xfrm>
            <a:custGeom>
              <a:avLst/>
              <a:gdLst/>
              <a:ahLst/>
              <a:cxnLst>
                <a:cxn ang="0">
                  <a:pos x="wd2" y="hd2"/>
                </a:cxn>
                <a:cxn ang="5400000">
                  <a:pos x="wd2" y="hd2"/>
                </a:cxn>
                <a:cxn ang="10800000">
                  <a:pos x="wd2" y="hd2"/>
                </a:cxn>
                <a:cxn ang="16200000">
                  <a:pos x="wd2" y="hd2"/>
                </a:cxn>
              </a:cxnLst>
              <a:rect l="0" t="0" r="r" b="b"/>
              <a:pathLst>
                <a:path w="21483" h="21600" extrusionOk="0">
                  <a:moveTo>
                    <a:pt x="17799" y="21600"/>
                  </a:moveTo>
                  <a:cubicBezTo>
                    <a:pt x="17574" y="21600"/>
                    <a:pt x="17430" y="21181"/>
                    <a:pt x="17303" y="20812"/>
                  </a:cubicBezTo>
                  <a:cubicBezTo>
                    <a:pt x="17255" y="20674"/>
                    <a:pt x="17211" y="20544"/>
                    <a:pt x="17173" y="20470"/>
                  </a:cubicBezTo>
                  <a:cubicBezTo>
                    <a:pt x="17059" y="20245"/>
                    <a:pt x="16744" y="20119"/>
                    <a:pt x="16440" y="19996"/>
                  </a:cubicBezTo>
                  <a:cubicBezTo>
                    <a:pt x="16177" y="19890"/>
                    <a:pt x="15905" y="19781"/>
                    <a:pt x="15721" y="19593"/>
                  </a:cubicBezTo>
                  <a:cubicBezTo>
                    <a:pt x="15687" y="19558"/>
                    <a:pt x="15656" y="19541"/>
                    <a:pt x="15628" y="19541"/>
                  </a:cubicBezTo>
                  <a:cubicBezTo>
                    <a:pt x="15514" y="19541"/>
                    <a:pt x="15382" y="19822"/>
                    <a:pt x="15264" y="20069"/>
                  </a:cubicBezTo>
                  <a:cubicBezTo>
                    <a:pt x="15130" y="20354"/>
                    <a:pt x="14991" y="20648"/>
                    <a:pt x="14804" y="20727"/>
                  </a:cubicBezTo>
                  <a:cubicBezTo>
                    <a:pt x="14745" y="20752"/>
                    <a:pt x="14680" y="20765"/>
                    <a:pt x="14612" y="20765"/>
                  </a:cubicBezTo>
                  <a:cubicBezTo>
                    <a:pt x="14051" y="20765"/>
                    <a:pt x="13329" y="19888"/>
                    <a:pt x="12852" y="19307"/>
                  </a:cubicBezTo>
                  <a:cubicBezTo>
                    <a:pt x="12562" y="18955"/>
                    <a:pt x="12460" y="18942"/>
                    <a:pt x="12273" y="18333"/>
                  </a:cubicBezTo>
                  <a:cubicBezTo>
                    <a:pt x="12184" y="18046"/>
                    <a:pt x="12130" y="17872"/>
                    <a:pt x="11748" y="17794"/>
                  </a:cubicBezTo>
                  <a:cubicBezTo>
                    <a:pt x="11456" y="17734"/>
                    <a:pt x="11345" y="17403"/>
                    <a:pt x="11247" y="17110"/>
                  </a:cubicBezTo>
                  <a:cubicBezTo>
                    <a:pt x="11138" y="16786"/>
                    <a:pt x="11060" y="16586"/>
                    <a:pt x="10837" y="16586"/>
                  </a:cubicBezTo>
                  <a:cubicBezTo>
                    <a:pt x="10632" y="16586"/>
                    <a:pt x="10362" y="16574"/>
                    <a:pt x="10166" y="16525"/>
                  </a:cubicBezTo>
                  <a:cubicBezTo>
                    <a:pt x="9978" y="16479"/>
                    <a:pt x="9784" y="16430"/>
                    <a:pt x="9630" y="16430"/>
                  </a:cubicBezTo>
                  <a:cubicBezTo>
                    <a:pt x="9489" y="16430"/>
                    <a:pt x="9413" y="16469"/>
                    <a:pt x="9404" y="16547"/>
                  </a:cubicBezTo>
                  <a:cubicBezTo>
                    <a:pt x="9325" y="17232"/>
                    <a:pt x="9154" y="17426"/>
                    <a:pt x="8918" y="17694"/>
                  </a:cubicBezTo>
                  <a:cubicBezTo>
                    <a:pt x="8732" y="17904"/>
                    <a:pt x="8509" y="18227"/>
                    <a:pt x="8325" y="18537"/>
                  </a:cubicBezTo>
                  <a:cubicBezTo>
                    <a:pt x="7983" y="19114"/>
                    <a:pt x="7558" y="19833"/>
                    <a:pt x="7029" y="19847"/>
                  </a:cubicBezTo>
                  <a:cubicBezTo>
                    <a:pt x="7008" y="19848"/>
                    <a:pt x="6529" y="19820"/>
                    <a:pt x="6464" y="19820"/>
                  </a:cubicBezTo>
                  <a:cubicBezTo>
                    <a:pt x="6246" y="19820"/>
                    <a:pt x="6079" y="19863"/>
                    <a:pt x="5904" y="20413"/>
                  </a:cubicBezTo>
                  <a:cubicBezTo>
                    <a:pt x="5793" y="20762"/>
                    <a:pt x="5630" y="20932"/>
                    <a:pt x="5405" y="20932"/>
                  </a:cubicBezTo>
                  <a:cubicBezTo>
                    <a:pt x="5308" y="20932"/>
                    <a:pt x="4931" y="20815"/>
                    <a:pt x="4844" y="20815"/>
                  </a:cubicBezTo>
                  <a:cubicBezTo>
                    <a:pt x="4632" y="20815"/>
                    <a:pt x="4361" y="21212"/>
                    <a:pt x="4134" y="21212"/>
                  </a:cubicBezTo>
                  <a:cubicBezTo>
                    <a:pt x="3799" y="21212"/>
                    <a:pt x="3682" y="20654"/>
                    <a:pt x="3599" y="20132"/>
                  </a:cubicBezTo>
                  <a:cubicBezTo>
                    <a:pt x="3561" y="19894"/>
                    <a:pt x="3460" y="19788"/>
                    <a:pt x="3270" y="19788"/>
                  </a:cubicBezTo>
                  <a:cubicBezTo>
                    <a:pt x="3033" y="19788"/>
                    <a:pt x="2560" y="20204"/>
                    <a:pt x="2330" y="20204"/>
                  </a:cubicBezTo>
                  <a:lnTo>
                    <a:pt x="2329" y="20204"/>
                  </a:lnTo>
                  <a:cubicBezTo>
                    <a:pt x="2101" y="20204"/>
                    <a:pt x="1969" y="19846"/>
                    <a:pt x="1842" y="19500"/>
                  </a:cubicBezTo>
                  <a:cubicBezTo>
                    <a:pt x="1706" y="19131"/>
                    <a:pt x="1625" y="19022"/>
                    <a:pt x="1452" y="18867"/>
                  </a:cubicBezTo>
                  <a:cubicBezTo>
                    <a:pt x="1063" y="18517"/>
                    <a:pt x="781" y="18264"/>
                    <a:pt x="739" y="17382"/>
                  </a:cubicBezTo>
                  <a:cubicBezTo>
                    <a:pt x="710" y="16792"/>
                    <a:pt x="556" y="16280"/>
                    <a:pt x="394" y="15737"/>
                  </a:cubicBezTo>
                  <a:cubicBezTo>
                    <a:pt x="270" y="15325"/>
                    <a:pt x="142" y="14898"/>
                    <a:pt x="72" y="14431"/>
                  </a:cubicBezTo>
                  <a:cubicBezTo>
                    <a:pt x="-79" y="13419"/>
                    <a:pt x="10" y="12990"/>
                    <a:pt x="303" y="12618"/>
                  </a:cubicBezTo>
                  <a:cubicBezTo>
                    <a:pt x="389" y="12509"/>
                    <a:pt x="436" y="12449"/>
                    <a:pt x="442" y="12230"/>
                  </a:cubicBezTo>
                  <a:cubicBezTo>
                    <a:pt x="454" y="11737"/>
                    <a:pt x="594" y="11329"/>
                    <a:pt x="730" y="10934"/>
                  </a:cubicBezTo>
                  <a:cubicBezTo>
                    <a:pt x="985" y="10190"/>
                    <a:pt x="1177" y="8464"/>
                    <a:pt x="2037" y="7850"/>
                  </a:cubicBezTo>
                  <a:cubicBezTo>
                    <a:pt x="2627" y="7425"/>
                    <a:pt x="2765" y="8019"/>
                    <a:pt x="3245" y="8019"/>
                  </a:cubicBezTo>
                  <a:cubicBezTo>
                    <a:pt x="3329" y="8019"/>
                    <a:pt x="3900" y="7343"/>
                    <a:pt x="4025" y="7154"/>
                  </a:cubicBezTo>
                  <a:cubicBezTo>
                    <a:pt x="4278" y="6770"/>
                    <a:pt x="4989" y="6037"/>
                    <a:pt x="4989" y="6037"/>
                  </a:cubicBezTo>
                  <a:cubicBezTo>
                    <a:pt x="5316" y="6720"/>
                    <a:pt x="6264" y="7194"/>
                    <a:pt x="6990" y="7194"/>
                  </a:cubicBezTo>
                  <a:cubicBezTo>
                    <a:pt x="7433" y="7194"/>
                    <a:pt x="7640" y="6856"/>
                    <a:pt x="7862" y="6495"/>
                  </a:cubicBezTo>
                  <a:cubicBezTo>
                    <a:pt x="8130" y="6061"/>
                    <a:pt x="8382" y="5651"/>
                    <a:pt x="8777" y="5651"/>
                  </a:cubicBezTo>
                  <a:cubicBezTo>
                    <a:pt x="8955" y="5651"/>
                    <a:pt x="9144" y="5736"/>
                    <a:pt x="9354" y="5913"/>
                  </a:cubicBezTo>
                  <a:cubicBezTo>
                    <a:pt x="9538" y="6067"/>
                    <a:pt x="9747" y="6148"/>
                    <a:pt x="9958" y="6148"/>
                  </a:cubicBezTo>
                  <a:cubicBezTo>
                    <a:pt x="10243" y="6148"/>
                    <a:pt x="10519" y="6001"/>
                    <a:pt x="10737" y="5734"/>
                  </a:cubicBezTo>
                  <a:cubicBezTo>
                    <a:pt x="11439" y="4871"/>
                    <a:pt x="11194" y="3787"/>
                    <a:pt x="10935" y="2640"/>
                  </a:cubicBezTo>
                  <a:cubicBezTo>
                    <a:pt x="10818" y="2122"/>
                    <a:pt x="10697" y="1586"/>
                    <a:pt x="10677" y="1084"/>
                  </a:cubicBezTo>
                  <a:cubicBezTo>
                    <a:pt x="10666" y="799"/>
                    <a:pt x="10724" y="550"/>
                    <a:pt x="10846" y="363"/>
                  </a:cubicBezTo>
                  <a:cubicBezTo>
                    <a:pt x="10997" y="129"/>
                    <a:pt x="11239" y="0"/>
                    <a:pt x="11525" y="0"/>
                  </a:cubicBezTo>
                  <a:cubicBezTo>
                    <a:pt x="11814" y="0"/>
                    <a:pt x="12091" y="133"/>
                    <a:pt x="12268" y="354"/>
                  </a:cubicBezTo>
                  <a:cubicBezTo>
                    <a:pt x="12367" y="479"/>
                    <a:pt x="12677" y="1084"/>
                    <a:pt x="12895" y="1101"/>
                  </a:cubicBezTo>
                  <a:cubicBezTo>
                    <a:pt x="12991" y="1109"/>
                    <a:pt x="13113" y="995"/>
                    <a:pt x="13270" y="778"/>
                  </a:cubicBezTo>
                  <a:cubicBezTo>
                    <a:pt x="13359" y="655"/>
                    <a:pt x="13495" y="595"/>
                    <a:pt x="13685" y="595"/>
                  </a:cubicBezTo>
                  <a:cubicBezTo>
                    <a:pt x="14169" y="595"/>
                    <a:pt x="14884" y="994"/>
                    <a:pt x="15022" y="1074"/>
                  </a:cubicBezTo>
                  <a:cubicBezTo>
                    <a:pt x="15704" y="1468"/>
                    <a:pt x="15957" y="2339"/>
                    <a:pt x="15714" y="3462"/>
                  </a:cubicBezTo>
                  <a:cubicBezTo>
                    <a:pt x="15599" y="3997"/>
                    <a:pt x="15401" y="5299"/>
                    <a:pt x="16058" y="5851"/>
                  </a:cubicBezTo>
                  <a:cubicBezTo>
                    <a:pt x="16514" y="6237"/>
                    <a:pt x="17051" y="6791"/>
                    <a:pt x="17159" y="7660"/>
                  </a:cubicBezTo>
                  <a:cubicBezTo>
                    <a:pt x="17299" y="8781"/>
                    <a:pt x="17480" y="9180"/>
                    <a:pt x="17603" y="9180"/>
                  </a:cubicBezTo>
                  <a:cubicBezTo>
                    <a:pt x="17655" y="9180"/>
                    <a:pt x="17799" y="9109"/>
                    <a:pt x="18033" y="8453"/>
                  </a:cubicBezTo>
                  <a:cubicBezTo>
                    <a:pt x="18177" y="8048"/>
                    <a:pt x="18349" y="7851"/>
                    <a:pt x="18557" y="7851"/>
                  </a:cubicBezTo>
                  <a:cubicBezTo>
                    <a:pt x="18792" y="7851"/>
                    <a:pt x="19007" y="8105"/>
                    <a:pt x="19271" y="8425"/>
                  </a:cubicBezTo>
                  <a:cubicBezTo>
                    <a:pt x="19594" y="8816"/>
                    <a:pt x="20044" y="8963"/>
                    <a:pt x="20044" y="8963"/>
                  </a:cubicBezTo>
                  <a:cubicBezTo>
                    <a:pt x="20035" y="9175"/>
                    <a:pt x="19836" y="9644"/>
                    <a:pt x="20336" y="10111"/>
                  </a:cubicBezTo>
                  <a:cubicBezTo>
                    <a:pt x="20522" y="10284"/>
                    <a:pt x="20733" y="10480"/>
                    <a:pt x="20742" y="10844"/>
                  </a:cubicBezTo>
                  <a:cubicBezTo>
                    <a:pt x="20747" y="11067"/>
                    <a:pt x="20698" y="11255"/>
                    <a:pt x="20652" y="11438"/>
                  </a:cubicBezTo>
                  <a:cubicBezTo>
                    <a:pt x="20533" y="11897"/>
                    <a:pt x="20577" y="11956"/>
                    <a:pt x="20632" y="12325"/>
                  </a:cubicBezTo>
                  <a:cubicBezTo>
                    <a:pt x="20691" y="12716"/>
                    <a:pt x="20751" y="13119"/>
                    <a:pt x="20723" y="13537"/>
                  </a:cubicBezTo>
                  <a:cubicBezTo>
                    <a:pt x="20714" y="13676"/>
                    <a:pt x="20607" y="14382"/>
                    <a:pt x="20656" y="14865"/>
                  </a:cubicBezTo>
                  <a:cubicBezTo>
                    <a:pt x="20672" y="15024"/>
                    <a:pt x="20733" y="15165"/>
                    <a:pt x="20794" y="15315"/>
                  </a:cubicBezTo>
                  <a:cubicBezTo>
                    <a:pt x="20864" y="15484"/>
                    <a:pt x="20936" y="15660"/>
                    <a:pt x="20961" y="15881"/>
                  </a:cubicBezTo>
                  <a:cubicBezTo>
                    <a:pt x="20991" y="16138"/>
                    <a:pt x="21015" y="16371"/>
                    <a:pt x="21037" y="16590"/>
                  </a:cubicBezTo>
                  <a:cubicBezTo>
                    <a:pt x="21105" y="17268"/>
                    <a:pt x="21158" y="17804"/>
                    <a:pt x="21365" y="18545"/>
                  </a:cubicBezTo>
                  <a:cubicBezTo>
                    <a:pt x="21508" y="19061"/>
                    <a:pt x="21521" y="19453"/>
                    <a:pt x="21402" y="19710"/>
                  </a:cubicBezTo>
                  <a:cubicBezTo>
                    <a:pt x="21336" y="19852"/>
                    <a:pt x="21196" y="20022"/>
                    <a:pt x="20904" y="20022"/>
                  </a:cubicBezTo>
                  <a:cubicBezTo>
                    <a:pt x="20548" y="20022"/>
                    <a:pt x="20096" y="19772"/>
                    <a:pt x="19806" y="19526"/>
                  </a:cubicBezTo>
                  <a:cubicBezTo>
                    <a:pt x="19506" y="19270"/>
                    <a:pt x="19274" y="19146"/>
                    <a:pt x="19098" y="19146"/>
                  </a:cubicBezTo>
                  <a:cubicBezTo>
                    <a:pt x="18776" y="19146"/>
                    <a:pt x="18635" y="19575"/>
                    <a:pt x="18393" y="20398"/>
                  </a:cubicBezTo>
                  <a:cubicBezTo>
                    <a:pt x="18272" y="20812"/>
                    <a:pt x="18116" y="21600"/>
                    <a:pt x="17799" y="21600"/>
                  </a:cubicBezTo>
                  <a:close/>
                </a:path>
              </a:pathLst>
            </a:custGeom>
            <a:grpFill/>
            <a:ln w="12700" cap="flat">
              <a:solidFill>
                <a:srgbClr val="FFFFFF"/>
              </a:solidFill>
              <a:prstDash val="solid"/>
              <a:miter lim="400000"/>
            </a:ln>
            <a:effectLst/>
          </p:spPr>
          <p:txBody>
            <a:bodyPr wrap="square" lIns="0" tIns="0" rIns="0" bIns="0" numCol="1" anchor="ctr">
              <a:noAutofit/>
            </a:bodyPr>
            <a:lstStyle/>
            <a:p>
              <a:pPr marL="0" marR="0" lvl="0" indent="0" defTabSz="914400" eaLnBrk="1" fontAlgn="auto" latinLnBrk="0" hangingPunct="1">
                <a:lnSpc>
                  <a:spcPct val="100000"/>
                </a:lnSpc>
                <a:spcBef>
                  <a:spcPts val="0"/>
                </a:spcBef>
                <a:spcAft>
                  <a:spcPts val="0"/>
                </a:spcAft>
                <a:buFontTx/>
                <a:buNone/>
                <a:defRPr>
                  <a:uFillTx/>
                </a:defRPr>
              </a:pPr>
              <a:endParaRPr kumimoji="0" sz="1800" b="0" i="0" u="none" strike="noStrike" kern="0" cap="none" spc="0" normalizeH="0" baseline="0" noProof="0" dirty="0">
                <a:ln>
                  <a:noFill/>
                </a:ln>
                <a:solidFill>
                  <a:srgbClr val="000000"/>
                </a:solidFill>
                <a:effectLst/>
                <a:uFillTx/>
                <a:latin typeface="Segoe UI" panose="020B0502040204020203" pitchFamily="34" charset="0"/>
                <a:cs typeface="Segoe UI" panose="020B0502040204020203" pitchFamily="34" charset="0"/>
              </a:endParaRPr>
            </a:p>
          </p:txBody>
        </p:sp>
        <p:sp>
          <p:nvSpPr>
            <p:cNvPr id="43" name="Shape 97">
              <a:extLst>
                <a:ext uri="{FF2B5EF4-FFF2-40B4-BE49-F238E27FC236}">
                  <a16:creationId xmlns:a16="http://schemas.microsoft.com/office/drawing/2014/main" id="{A3450A93-601E-6AA6-F079-2180F1E45165}"/>
                </a:ext>
              </a:extLst>
            </p:cNvPr>
            <p:cNvSpPr>
              <a:spLocks/>
            </p:cNvSpPr>
            <p:nvPr/>
          </p:nvSpPr>
          <p:spPr>
            <a:xfrm>
              <a:off x="1715604" y="2155831"/>
              <a:ext cx="1833615" cy="1518673"/>
            </a:xfrm>
            <a:custGeom>
              <a:avLst/>
              <a:gdLst/>
              <a:ahLst/>
              <a:cxnLst>
                <a:cxn ang="0">
                  <a:pos x="wd2" y="hd2"/>
                </a:cxn>
                <a:cxn ang="5400000">
                  <a:pos x="wd2" y="hd2"/>
                </a:cxn>
                <a:cxn ang="10800000">
                  <a:pos x="wd2" y="hd2"/>
                </a:cxn>
                <a:cxn ang="16200000">
                  <a:pos x="wd2" y="hd2"/>
                </a:cxn>
              </a:cxnLst>
              <a:rect l="0" t="0" r="r" b="b"/>
              <a:pathLst>
                <a:path w="21495" h="21600" extrusionOk="0">
                  <a:moveTo>
                    <a:pt x="9410" y="6956"/>
                  </a:moveTo>
                  <a:cubicBezTo>
                    <a:pt x="9545" y="6958"/>
                    <a:pt x="9690" y="6965"/>
                    <a:pt x="9840" y="6972"/>
                  </a:cubicBezTo>
                  <a:cubicBezTo>
                    <a:pt x="10024" y="6980"/>
                    <a:pt x="10215" y="6989"/>
                    <a:pt x="10406" y="6989"/>
                  </a:cubicBezTo>
                  <a:cubicBezTo>
                    <a:pt x="11042" y="6989"/>
                    <a:pt x="11796" y="6812"/>
                    <a:pt x="12133" y="6163"/>
                  </a:cubicBezTo>
                  <a:cubicBezTo>
                    <a:pt x="12315" y="5813"/>
                    <a:pt x="12561" y="5314"/>
                    <a:pt x="12917" y="5186"/>
                  </a:cubicBezTo>
                  <a:cubicBezTo>
                    <a:pt x="13027" y="5147"/>
                    <a:pt x="13142" y="5127"/>
                    <a:pt x="13269" y="5127"/>
                  </a:cubicBezTo>
                  <a:cubicBezTo>
                    <a:pt x="13463" y="5127"/>
                    <a:pt x="13656" y="5172"/>
                    <a:pt x="13844" y="5215"/>
                  </a:cubicBezTo>
                  <a:cubicBezTo>
                    <a:pt x="14006" y="5253"/>
                    <a:pt x="14183" y="5289"/>
                    <a:pt x="14336" y="5298"/>
                  </a:cubicBezTo>
                  <a:cubicBezTo>
                    <a:pt x="14690" y="5298"/>
                    <a:pt x="14964" y="5083"/>
                    <a:pt x="15228" y="4855"/>
                  </a:cubicBezTo>
                  <a:cubicBezTo>
                    <a:pt x="15373" y="4730"/>
                    <a:pt x="15522" y="4601"/>
                    <a:pt x="15696" y="4500"/>
                  </a:cubicBezTo>
                  <a:cubicBezTo>
                    <a:pt x="15813" y="4433"/>
                    <a:pt x="15929" y="4278"/>
                    <a:pt x="16041" y="4129"/>
                  </a:cubicBezTo>
                  <a:cubicBezTo>
                    <a:pt x="16193" y="3926"/>
                    <a:pt x="16337" y="3735"/>
                    <a:pt x="16514" y="3693"/>
                  </a:cubicBezTo>
                  <a:cubicBezTo>
                    <a:pt x="16728" y="3641"/>
                    <a:pt x="16908" y="3718"/>
                    <a:pt x="17126" y="3718"/>
                  </a:cubicBezTo>
                  <a:cubicBezTo>
                    <a:pt x="17202" y="3718"/>
                    <a:pt x="17309" y="3702"/>
                    <a:pt x="17460" y="3581"/>
                  </a:cubicBezTo>
                  <a:cubicBezTo>
                    <a:pt x="17516" y="3536"/>
                    <a:pt x="17592" y="3496"/>
                    <a:pt x="17680" y="3450"/>
                  </a:cubicBezTo>
                  <a:cubicBezTo>
                    <a:pt x="17951" y="3309"/>
                    <a:pt x="18155" y="3185"/>
                    <a:pt x="18104" y="2979"/>
                  </a:cubicBezTo>
                  <a:cubicBezTo>
                    <a:pt x="18048" y="2749"/>
                    <a:pt x="17819" y="2626"/>
                    <a:pt x="17576" y="2495"/>
                  </a:cubicBezTo>
                  <a:cubicBezTo>
                    <a:pt x="17341" y="2368"/>
                    <a:pt x="17097" y="2237"/>
                    <a:pt x="16974" y="1989"/>
                  </a:cubicBezTo>
                  <a:cubicBezTo>
                    <a:pt x="16779" y="1597"/>
                    <a:pt x="16647" y="913"/>
                    <a:pt x="16788" y="417"/>
                  </a:cubicBezTo>
                  <a:cubicBezTo>
                    <a:pt x="16885" y="72"/>
                    <a:pt x="17067" y="0"/>
                    <a:pt x="17202" y="0"/>
                  </a:cubicBezTo>
                  <a:cubicBezTo>
                    <a:pt x="17469" y="0"/>
                    <a:pt x="17783" y="272"/>
                    <a:pt x="18059" y="512"/>
                  </a:cubicBezTo>
                  <a:cubicBezTo>
                    <a:pt x="18217" y="650"/>
                    <a:pt x="18380" y="792"/>
                    <a:pt x="18463" y="809"/>
                  </a:cubicBezTo>
                  <a:cubicBezTo>
                    <a:pt x="18588" y="836"/>
                    <a:pt x="18652" y="791"/>
                    <a:pt x="18835" y="629"/>
                  </a:cubicBezTo>
                  <a:cubicBezTo>
                    <a:pt x="19028" y="457"/>
                    <a:pt x="19140" y="399"/>
                    <a:pt x="19300" y="399"/>
                  </a:cubicBezTo>
                  <a:cubicBezTo>
                    <a:pt x="19492" y="399"/>
                    <a:pt x="19923" y="641"/>
                    <a:pt x="19979" y="671"/>
                  </a:cubicBezTo>
                  <a:cubicBezTo>
                    <a:pt x="20295" y="840"/>
                    <a:pt x="20653" y="1031"/>
                    <a:pt x="20822" y="1421"/>
                  </a:cubicBezTo>
                  <a:cubicBezTo>
                    <a:pt x="20904" y="1611"/>
                    <a:pt x="20778" y="1901"/>
                    <a:pt x="20633" y="2237"/>
                  </a:cubicBezTo>
                  <a:cubicBezTo>
                    <a:pt x="20490" y="2567"/>
                    <a:pt x="20328" y="2940"/>
                    <a:pt x="20408" y="3145"/>
                  </a:cubicBezTo>
                  <a:cubicBezTo>
                    <a:pt x="20439" y="3222"/>
                    <a:pt x="20518" y="3277"/>
                    <a:pt x="20626" y="3309"/>
                  </a:cubicBezTo>
                  <a:cubicBezTo>
                    <a:pt x="20705" y="3309"/>
                    <a:pt x="20834" y="3222"/>
                    <a:pt x="20939" y="3145"/>
                  </a:cubicBezTo>
                  <a:cubicBezTo>
                    <a:pt x="21063" y="3052"/>
                    <a:pt x="21285" y="2922"/>
                    <a:pt x="21388" y="3021"/>
                  </a:cubicBezTo>
                  <a:cubicBezTo>
                    <a:pt x="21600" y="3222"/>
                    <a:pt x="21453" y="3547"/>
                    <a:pt x="21323" y="3833"/>
                  </a:cubicBezTo>
                  <a:cubicBezTo>
                    <a:pt x="21251" y="3993"/>
                    <a:pt x="21166" y="4175"/>
                    <a:pt x="21186" y="4268"/>
                  </a:cubicBezTo>
                  <a:cubicBezTo>
                    <a:pt x="21206" y="4354"/>
                    <a:pt x="21306" y="4505"/>
                    <a:pt x="21306" y="4505"/>
                  </a:cubicBezTo>
                  <a:cubicBezTo>
                    <a:pt x="21306" y="4505"/>
                    <a:pt x="20501" y="5428"/>
                    <a:pt x="20408" y="5535"/>
                  </a:cubicBezTo>
                  <a:cubicBezTo>
                    <a:pt x="20275" y="5690"/>
                    <a:pt x="20142" y="5765"/>
                    <a:pt x="20002" y="5765"/>
                  </a:cubicBezTo>
                  <a:cubicBezTo>
                    <a:pt x="19890" y="5765"/>
                    <a:pt x="19506" y="5589"/>
                    <a:pt x="19405" y="5589"/>
                  </a:cubicBezTo>
                  <a:cubicBezTo>
                    <a:pt x="19338" y="5589"/>
                    <a:pt x="19272" y="5608"/>
                    <a:pt x="19203" y="5648"/>
                  </a:cubicBezTo>
                  <a:cubicBezTo>
                    <a:pt x="18962" y="5785"/>
                    <a:pt x="18591" y="6549"/>
                    <a:pt x="18503" y="6882"/>
                  </a:cubicBezTo>
                  <a:cubicBezTo>
                    <a:pt x="18460" y="7045"/>
                    <a:pt x="18396" y="7193"/>
                    <a:pt x="18334" y="7336"/>
                  </a:cubicBezTo>
                  <a:cubicBezTo>
                    <a:pt x="18240" y="7554"/>
                    <a:pt x="18151" y="7760"/>
                    <a:pt x="18144" y="8002"/>
                  </a:cubicBezTo>
                  <a:cubicBezTo>
                    <a:pt x="18138" y="8210"/>
                    <a:pt x="18058" y="8291"/>
                    <a:pt x="17988" y="8362"/>
                  </a:cubicBezTo>
                  <a:cubicBezTo>
                    <a:pt x="17950" y="8401"/>
                    <a:pt x="17914" y="8437"/>
                    <a:pt x="17884" y="8498"/>
                  </a:cubicBezTo>
                  <a:cubicBezTo>
                    <a:pt x="17786" y="8694"/>
                    <a:pt x="17825" y="8962"/>
                    <a:pt x="17874" y="9220"/>
                  </a:cubicBezTo>
                  <a:cubicBezTo>
                    <a:pt x="17921" y="9471"/>
                    <a:pt x="18010" y="9707"/>
                    <a:pt x="18096" y="9936"/>
                  </a:cubicBezTo>
                  <a:cubicBezTo>
                    <a:pt x="18214" y="10249"/>
                    <a:pt x="18335" y="10573"/>
                    <a:pt x="18358" y="10945"/>
                  </a:cubicBezTo>
                  <a:cubicBezTo>
                    <a:pt x="18383" y="11354"/>
                    <a:pt x="18521" y="11453"/>
                    <a:pt x="18795" y="11650"/>
                  </a:cubicBezTo>
                  <a:cubicBezTo>
                    <a:pt x="18833" y="11677"/>
                    <a:pt x="18872" y="11705"/>
                    <a:pt x="18914" y="11736"/>
                  </a:cubicBezTo>
                  <a:cubicBezTo>
                    <a:pt x="18983" y="11787"/>
                    <a:pt x="19120" y="12053"/>
                    <a:pt x="19120" y="12053"/>
                  </a:cubicBezTo>
                  <a:cubicBezTo>
                    <a:pt x="19092" y="12112"/>
                    <a:pt x="18997" y="12326"/>
                    <a:pt x="18994" y="12442"/>
                  </a:cubicBezTo>
                  <a:cubicBezTo>
                    <a:pt x="18993" y="12498"/>
                    <a:pt x="19033" y="12631"/>
                    <a:pt x="19072" y="12760"/>
                  </a:cubicBezTo>
                  <a:cubicBezTo>
                    <a:pt x="19157" y="13047"/>
                    <a:pt x="19254" y="13371"/>
                    <a:pt x="19165" y="13576"/>
                  </a:cubicBezTo>
                  <a:cubicBezTo>
                    <a:pt x="19052" y="13835"/>
                    <a:pt x="18743" y="13724"/>
                    <a:pt x="18612" y="13724"/>
                  </a:cubicBezTo>
                  <a:cubicBezTo>
                    <a:pt x="18598" y="13724"/>
                    <a:pt x="18560" y="13724"/>
                    <a:pt x="18510" y="13957"/>
                  </a:cubicBezTo>
                  <a:cubicBezTo>
                    <a:pt x="18474" y="14125"/>
                    <a:pt x="18402" y="14210"/>
                    <a:pt x="18295" y="14210"/>
                  </a:cubicBezTo>
                  <a:cubicBezTo>
                    <a:pt x="18229" y="14210"/>
                    <a:pt x="18165" y="14174"/>
                    <a:pt x="18103" y="14139"/>
                  </a:cubicBezTo>
                  <a:cubicBezTo>
                    <a:pt x="18029" y="14098"/>
                    <a:pt x="17927" y="14046"/>
                    <a:pt x="17892" y="14228"/>
                  </a:cubicBezTo>
                  <a:cubicBezTo>
                    <a:pt x="17865" y="14369"/>
                    <a:pt x="17890" y="14557"/>
                    <a:pt x="17912" y="14716"/>
                  </a:cubicBezTo>
                  <a:cubicBezTo>
                    <a:pt x="17922" y="14791"/>
                    <a:pt x="17932" y="14862"/>
                    <a:pt x="17936" y="14926"/>
                  </a:cubicBezTo>
                  <a:cubicBezTo>
                    <a:pt x="17958" y="15274"/>
                    <a:pt x="17916" y="15502"/>
                    <a:pt x="17803" y="15643"/>
                  </a:cubicBezTo>
                  <a:cubicBezTo>
                    <a:pt x="17610" y="15885"/>
                    <a:pt x="17300" y="15811"/>
                    <a:pt x="17114" y="15811"/>
                  </a:cubicBezTo>
                  <a:cubicBezTo>
                    <a:pt x="16852" y="15811"/>
                    <a:pt x="16662" y="15854"/>
                    <a:pt x="16518" y="16068"/>
                  </a:cubicBezTo>
                  <a:cubicBezTo>
                    <a:pt x="16435" y="16193"/>
                    <a:pt x="16339" y="16253"/>
                    <a:pt x="16224" y="16253"/>
                  </a:cubicBezTo>
                  <a:cubicBezTo>
                    <a:pt x="16127" y="16253"/>
                    <a:pt x="16032" y="16208"/>
                    <a:pt x="15941" y="16165"/>
                  </a:cubicBezTo>
                  <a:cubicBezTo>
                    <a:pt x="15674" y="16040"/>
                    <a:pt x="15563" y="16047"/>
                    <a:pt x="15196" y="16267"/>
                  </a:cubicBezTo>
                  <a:cubicBezTo>
                    <a:pt x="14853" y="16474"/>
                    <a:pt x="14710" y="16527"/>
                    <a:pt x="14484" y="16393"/>
                  </a:cubicBezTo>
                  <a:cubicBezTo>
                    <a:pt x="14214" y="16233"/>
                    <a:pt x="13773" y="15971"/>
                    <a:pt x="13438" y="15971"/>
                  </a:cubicBezTo>
                  <a:cubicBezTo>
                    <a:pt x="13215" y="15971"/>
                    <a:pt x="13082" y="16086"/>
                    <a:pt x="13028" y="16335"/>
                  </a:cubicBezTo>
                  <a:cubicBezTo>
                    <a:pt x="12965" y="16629"/>
                    <a:pt x="12856" y="16626"/>
                    <a:pt x="12686" y="16726"/>
                  </a:cubicBezTo>
                  <a:cubicBezTo>
                    <a:pt x="12524" y="16820"/>
                    <a:pt x="12513" y="17073"/>
                    <a:pt x="12448" y="17193"/>
                  </a:cubicBezTo>
                  <a:cubicBezTo>
                    <a:pt x="12299" y="17471"/>
                    <a:pt x="12191" y="17448"/>
                    <a:pt x="11913" y="17484"/>
                  </a:cubicBezTo>
                  <a:cubicBezTo>
                    <a:pt x="11666" y="17517"/>
                    <a:pt x="11744" y="17595"/>
                    <a:pt x="11547" y="17985"/>
                  </a:cubicBezTo>
                  <a:cubicBezTo>
                    <a:pt x="11480" y="18118"/>
                    <a:pt x="11398" y="18185"/>
                    <a:pt x="11303" y="18185"/>
                  </a:cubicBezTo>
                  <a:cubicBezTo>
                    <a:pt x="11194" y="18185"/>
                    <a:pt x="11099" y="18096"/>
                    <a:pt x="11008" y="18009"/>
                  </a:cubicBezTo>
                  <a:cubicBezTo>
                    <a:pt x="10924" y="17930"/>
                    <a:pt x="10933" y="17877"/>
                    <a:pt x="10809" y="17877"/>
                  </a:cubicBezTo>
                  <a:cubicBezTo>
                    <a:pt x="10704" y="17877"/>
                    <a:pt x="10560" y="18040"/>
                    <a:pt x="10314" y="18372"/>
                  </a:cubicBezTo>
                  <a:cubicBezTo>
                    <a:pt x="10180" y="18553"/>
                    <a:pt x="10029" y="18720"/>
                    <a:pt x="9840" y="18720"/>
                  </a:cubicBezTo>
                  <a:cubicBezTo>
                    <a:pt x="9726" y="18720"/>
                    <a:pt x="9610" y="18659"/>
                    <a:pt x="9488" y="18532"/>
                  </a:cubicBezTo>
                  <a:cubicBezTo>
                    <a:pt x="9440" y="18483"/>
                    <a:pt x="9369" y="18458"/>
                    <a:pt x="9279" y="18458"/>
                  </a:cubicBezTo>
                  <a:cubicBezTo>
                    <a:pt x="9019" y="18458"/>
                    <a:pt x="8662" y="18664"/>
                    <a:pt x="8516" y="18849"/>
                  </a:cubicBezTo>
                  <a:cubicBezTo>
                    <a:pt x="8442" y="18943"/>
                    <a:pt x="8164" y="19393"/>
                    <a:pt x="7651" y="19398"/>
                  </a:cubicBezTo>
                  <a:cubicBezTo>
                    <a:pt x="7208" y="19403"/>
                    <a:pt x="6972" y="19533"/>
                    <a:pt x="6909" y="19807"/>
                  </a:cubicBezTo>
                  <a:cubicBezTo>
                    <a:pt x="6883" y="19920"/>
                    <a:pt x="6885" y="20523"/>
                    <a:pt x="6478" y="20869"/>
                  </a:cubicBezTo>
                  <a:cubicBezTo>
                    <a:pt x="6470" y="20876"/>
                    <a:pt x="5652" y="21600"/>
                    <a:pt x="5372" y="21600"/>
                  </a:cubicBezTo>
                  <a:cubicBezTo>
                    <a:pt x="5238" y="21600"/>
                    <a:pt x="5130" y="21444"/>
                    <a:pt x="5076" y="21370"/>
                  </a:cubicBezTo>
                  <a:cubicBezTo>
                    <a:pt x="5021" y="21296"/>
                    <a:pt x="4991" y="21257"/>
                    <a:pt x="4947" y="21257"/>
                  </a:cubicBezTo>
                  <a:cubicBezTo>
                    <a:pt x="4911" y="21257"/>
                    <a:pt x="4528" y="21466"/>
                    <a:pt x="4357" y="21466"/>
                  </a:cubicBezTo>
                  <a:cubicBezTo>
                    <a:pt x="4277" y="21466"/>
                    <a:pt x="4025" y="21418"/>
                    <a:pt x="4025" y="21418"/>
                  </a:cubicBezTo>
                  <a:cubicBezTo>
                    <a:pt x="4025" y="21418"/>
                    <a:pt x="4114" y="21119"/>
                    <a:pt x="3798" y="20807"/>
                  </a:cubicBezTo>
                  <a:cubicBezTo>
                    <a:pt x="3662" y="20673"/>
                    <a:pt x="3510" y="20539"/>
                    <a:pt x="3521" y="20343"/>
                  </a:cubicBezTo>
                  <a:cubicBezTo>
                    <a:pt x="3529" y="20198"/>
                    <a:pt x="3631" y="20096"/>
                    <a:pt x="3731" y="19997"/>
                  </a:cubicBezTo>
                  <a:cubicBezTo>
                    <a:pt x="3821" y="19907"/>
                    <a:pt x="3914" y="19814"/>
                    <a:pt x="3944" y="19694"/>
                  </a:cubicBezTo>
                  <a:cubicBezTo>
                    <a:pt x="4022" y="19388"/>
                    <a:pt x="3904" y="19093"/>
                    <a:pt x="3780" y="18780"/>
                  </a:cubicBezTo>
                  <a:cubicBezTo>
                    <a:pt x="3717" y="18621"/>
                    <a:pt x="3651" y="18456"/>
                    <a:pt x="3615" y="18289"/>
                  </a:cubicBezTo>
                  <a:cubicBezTo>
                    <a:pt x="3512" y="17818"/>
                    <a:pt x="3489" y="17320"/>
                    <a:pt x="3466" y="16838"/>
                  </a:cubicBezTo>
                  <a:cubicBezTo>
                    <a:pt x="3458" y="16657"/>
                    <a:pt x="3426" y="15580"/>
                    <a:pt x="3327" y="15492"/>
                  </a:cubicBezTo>
                  <a:cubicBezTo>
                    <a:pt x="3272" y="15442"/>
                    <a:pt x="3174" y="15496"/>
                    <a:pt x="3122" y="15519"/>
                  </a:cubicBezTo>
                  <a:cubicBezTo>
                    <a:pt x="2984" y="15583"/>
                    <a:pt x="2830" y="15588"/>
                    <a:pt x="2664" y="15490"/>
                  </a:cubicBezTo>
                  <a:cubicBezTo>
                    <a:pt x="2516" y="15402"/>
                    <a:pt x="2492" y="15396"/>
                    <a:pt x="2360" y="15474"/>
                  </a:cubicBezTo>
                  <a:cubicBezTo>
                    <a:pt x="2236" y="15546"/>
                    <a:pt x="2201" y="15559"/>
                    <a:pt x="2096" y="15540"/>
                  </a:cubicBezTo>
                  <a:cubicBezTo>
                    <a:pt x="1730" y="15475"/>
                    <a:pt x="1978" y="15049"/>
                    <a:pt x="1850" y="14746"/>
                  </a:cubicBezTo>
                  <a:cubicBezTo>
                    <a:pt x="1760" y="14533"/>
                    <a:pt x="1216" y="14495"/>
                    <a:pt x="891" y="14473"/>
                  </a:cubicBezTo>
                  <a:cubicBezTo>
                    <a:pt x="770" y="14465"/>
                    <a:pt x="667" y="14458"/>
                    <a:pt x="595" y="14444"/>
                  </a:cubicBezTo>
                  <a:cubicBezTo>
                    <a:pt x="57" y="14347"/>
                    <a:pt x="0" y="13945"/>
                    <a:pt x="0" y="13779"/>
                  </a:cubicBezTo>
                  <a:cubicBezTo>
                    <a:pt x="278" y="13745"/>
                    <a:pt x="529" y="13617"/>
                    <a:pt x="690" y="13428"/>
                  </a:cubicBezTo>
                  <a:cubicBezTo>
                    <a:pt x="847" y="13243"/>
                    <a:pt x="841" y="13040"/>
                    <a:pt x="835" y="12803"/>
                  </a:cubicBezTo>
                  <a:cubicBezTo>
                    <a:pt x="829" y="12598"/>
                    <a:pt x="823" y="12385"/>
                    <a:pt x="931" y="12180"/>
                  </a:cubicBezTo>
                  <a:cubicBezTo>
                    <a:pt x="1065" y="11926"/>
                    <a:pt x="1267" y="11803"/>
                    <a:pt x="1549" y="11803"/>
                  </a:cubicBezTo>
                  <a:cubicBezTo>
                    <a:pt x="1717" y="11803"/>
                    <a:pt x="1898" y="11845"/>
                    <a:pt x="2073" y="11885"/>
                  </a:cubicBezTo>
                  <a:cubicBezTo>
                    <a:pt x="2356" y="11951"/>
                    <a:pt x="2771" y="12029"/>
                    <a:pt x="2977" y="11806"/>
                  </a:cubicBezTo>
                  <a:cubicBezTo>
                    <a:pt x="3143" y="11625"/>
                    <a:pt x="3211" y="11371"/>
                    <a:pt x="3284" y="11101"/>
                  </a:cubicBezTo>
                  <a:cubicBezTo>
                    <a:pt x="3349" y="10860"/>
                    <a:pt x="3416" y="10611"/>
                    <a:pt x="3559" y="10407"/>
                  </a:cubicBezTo>
                  <a:cubicBezTo>
                    <a:pt x="3666" y="10252"/>
                    <a:pt x="3786" y="10177"/>
                    <a:pt x="3924" y="10177"/>
                  </a:cubicBezTo>
                  <a:cubicBezTo>
                    <a:pt x="4040" y="10177"/>
                    <a:pt x="4149" y="10229"/>
                    <a:pt x="4253" y="10280"/>
                  </a:cubicBezTo>
                  <a:cubicBezTo>
                    <a:pt x="4465" y="10383"/>
                    <a:pt x="4530" y="10414"/>
                    <a:pt x="4658" y="10330"/>
                  </a:cubicBezTo>
                  <a:cubicBezTo>
                    <a:pt x="4770" y="10255"/>
                    <a:pt x="4832" y="10057"/>
                    <a:pt x="4891" y="9866"/>
                  </a:cubicBezTo>
                  <a:cubicBezTo>
                    <a:pt x="4941" y="9708"/>
                    <a:pt x="4992" y="9543"/>
                    <a:pt x="5077" y="9426"/>
                  </a:cubicBezTo>
                  <a:cubicBezTo>
                    <a:pt x="5257" y="9177"/>
                    <a:pt x="5424" y="9060"/>
                    <a:pt x="5601" y="9060"/>
                  </a:cubicBezTo>
                  <a:cubicBezTo>
                    <a:pt x="5764" y="9060"/>
                    <a:pt x="5931" y="9162"/>
                    <a:pt x="6124" y="9380"/>
                  </a:cubicBezTo>
                  <a:cubicBezTo>
                    <a:pt x="6258" y="9531"/>
                    <a:pt x="6382" y="9604"/>
                    <a:pt x="6504" y="9604"/>
                  </a:cubicBezTo>
                  <a:cubicBezTo>
                    <a:pt x="6740" y="9604"/>
                    <a:pt x="6955" y="9319"/>
                    <a:pt x="7153" y="9011"/>
                  </a:cubicBezTo>
                  <a:cubicBezTo>
                    <a:pt x="7446" y="8555"/>
                    <a:pt x="7448" y="8258"/>
                    <a:pt x="7452" y="7718"/>
                  </a:cubicBezTo>
                  <a:cubicBezTo>
                    <a:pt x="7453" y="7494"/>
                    <a:pt x="7531" y="7228"/>
                    <a:pt x="7895" y="7228"/>
                  </a:cubicBezTo>
                  <a:cubicBezTo>
                    <a:pt x="8017" y="7228"/>
                    <a:pt x="8419" y="7311"/>
                    <a:pt x="8442" y="7311"/>
                  </a:cubicBezTo>
                  <a:cubicBezTo>
                    <a:pt x="8585" y="7311"/>
                    <a:pt x="8719" y="7233"/>
                    <a:pt x="8861" y="7150"/>
                  </a:cubicBezTo>
                  <a:cubicBezTo>
                    <a:pt x="9026" y="7055"/>
                    <a:pt x="9200" y="6956"/>
                    <a:pt x="9410" y="6956"/>
                  </a:cubicBezTo>
                  <a:close/>
                </a:path>
              </a:pathLst>
            </a:custGeom>
            <a:grpFill/>
            <a:ln w="12700" cap="flat">
              <a:solidFill>
                <a:srgbClr val="FFFFFF"/>
              </a:solidFill>
              <a:prstDash val="solid"/>
              <a:miter lim="400000"/>
            </a:ln>
            <a:effectLst/>
          </p:spPr>
          <p:txBody>
            <a:bodyPr wrap="square" lIns="0" tIns="0" rIns="0" bIns="0" numCol="1" anchor="ctr">
              <a:noAutofit/>
            </a:bodyPr>
            <a:lstStyle/>
            <a:p>
              <a:pPr marL="0" marR="0" lvl="0" indent="0" defTabSz="914400" eaLnBrk="1" fontAlgn="auto" latinLnBrk="0" hangingPunct="1">
                <a:lnSpc>
                  <a:spcPct val="100000"/>
                </a:lnSpc>
                <a:spcBef>
                  <a:spcPts val="0"/>
                </a:spcBef>
                <a:spcAft>
                  <a:spcPts val="0"/>
                </a:spcAft>
                <a:buFontTx/>
                <a:buNone/>
                <a:defRPr>
                  <a:uFillTx/>
                </a:defRPr>
              </a:pPr>
              <a:endParaRPr kumimoji="0" sz="1800" b="0" i="0" u="none" strike="noStrike" kern="0" cap="none" spc="0" normalizeH="0" baseline="0" noProof="0" dirty="0">
                <a:ln>
                  <a:noFill/>
                </a:ln>
                <a:solidFill>
                  <a:srgbClr val="000000"/>
                </a:solidFill>
                <a:effectLst/>
                <a:uFillTx/>
                <a:latin typeface="Segoe UI" panose="020B0502040204020203" pitchFamily="34" charset="0"/>
                <a:cs typeface="Segoe UI" panose="020B0502040204020203" pitchFamily="34" charset="0"/>
              </a:endParaRPr>
            </a:p>
          </p:txBody>
        </p:sp>
        <p:sp>
          <p:nvSpPr>
            <p:cNvPr id="44" name="Shape 98">
              <a:extLst>
                <a:ext uri="{FF2B5EF4-FFF2-40B4-BE49-F238E27FC236}">
                  <a16:creationId xmlns:a16="http://schemas.microsoft.com/office/drawing/2014/main" id="{A63888FE-A7CD-5D04-1391-D7FF251337CD}"/>
                </a:ext>
              </a:extLst>
            </p:cNvPr>
            <p:cNvSpPr>
              <a:spLocks/>
            </p:cNvSpPr>
            <p:nvPr/>
          </p:nvSpPr>
          <p:spPr>
            <a:xfrm>
              <a:off x="3082358" y="3558231"/>
              <a:ext cx="499336" cy="359870"/>
            </a:xfrm>
            <a:custGeom>
              <a:avLst/>
              <a:gdLst/>
              <a:ahLst/>
              <a:cxnLst>
                <a:cxn ang="0">
                  <a:pos x="wd2" y="hd2"/>
                </a:cxn>
                <a:cxn ang="5400000">
                  <a:pos x="wd2" y="hd2"/>
                </a:cxn>
                <a:cxn ang="10800000">
                  <a:pos x="wd2" y="hd2"/>
                </a:cxn>
                <a:cxn ang="16200000">
                  <a:pos x="wd2" y="hd2"/>
                </a:cxn>
              </a:cxnLst>
              <a:rect l="0" t="0" r="r" b="b"/>
              <a:pathLst>
                <a:path w="21509" h="21600" extrusionOk="0">
                  <a:moveTo>
                    <a:pt x="5394" y="21600"/>
                  </a:moveTo>
                  <a:cubicBezTo>
                    <a:pt x="3922" y="21600"/>
                    <a:pt x="3542" y="20741"/>
                    <a:pt x="3581" y="17928"/>
                  </a:cubicBezTo>
                  <a:cubicBezTo>
                    <a:pt x="3545" y="17516"/>
                    <a:pt x="4083" y="15629"/>
                    <a:pt x="2122" y="13351"/>
                  </a:cubicBezTo>
                  <a:cubicBezTo>
                    <a:pt x="1095" y="12157"/>
                    <a:pt x="1252" y="11137"/>
                    <a:pt x="1390" y="10238"/>
                  </a:cubicBezTo>
                  <a:cubicBezTo>
                    <a:pt x="1484" y="9633"/>
                    <a:pt x="1564" y="9108"/>
                    <a:pt x="1306" y="8493"/>
                  </a:cubicBezTo>
                  <a:cubicBezTo>
                    <a:pt x="1193" y="8223"/>
                    <a:pt x="949" y="7973"/>
                    <a:pt x="714" y="7732"/>
                  </a:cubicBezTo>
                  <a:cubicBezTo>
                    <a:pt x="348" y="7356"/>
                    <a:pt x="-31" y="6967"/>
                    <a:pt x="2" y="6385"/>
                  </a:cubicBezTo>
                  <a:cubicBezTo>
                    <a:pt x="29" y="5910"/>
                    <a:pt x="321" y="5490"/>
                    <a:pt x="951" y="5024"/>
                  </a:cubicBezTo>
                  <a:cubicBezTo>
                    <a:pt x="1630" y="4522"/>
                    <a:pt x="2401" y="4444"/>
                    <a:pt x="3145" y="4370"/>
                  </a:cubicBezTo>
                  <a:cubicBezTo>
                    <a:pt x="3727" y="4312"/>
                    <a:pt x="4276" y="4257"/>
                    <a:pt x="4772" y="4013"/>
                  </a:cubicBezTo>
                  <a:cubicBezTo>
                    <a:pt x="6420" y="3207"/>
                    <a:pt x="8048" y="2093"/>
                    <a:pt x="9710" y="927"/>
                  </a:cubicBezTo>
                  <a:cubicBezTo>
                    <a:pt x="10598" y="303"/>
                    <a:pt x="11355" y="0"/>
                    <a:pt x="12022" y="0"/>
                  </a:cubicBezTo>
                  <a:cubicBezTo>
                    <a:pt x="13270" y="0"/>
                    <a:pt x="14014" y="1034"/>
                    <a:pt x="14801" y="2129"/>
                  </a:cubicBezTo>
                  <a:cubicBezTo>
                    <a:pt x="15501" y="3102"/>
                    <a:pt x="16224" y="4109"/>
                    <a:pt x="17404" y="4608"/>
                  </a:cubicBezTo>
                  <a:cubicBezTo>
                    <a:pt x="17406" y="4609"/>
                    <a:pt x="17421" y="4615"/>
                    <a:pt x="17421" y="4615"/>
                  </a:cubicBezTo>
                  <a:cubicBezTo>
                    <a:pt x="18347" y="5001"/>
                    <a:pt x="19090" y="5806"/>
                    <a:pt x="19809" y="6586"/>
                  </a:cubicBezTo>
                  <a:cubicBezTo>
                    <a:pt x="20055" y="6853"/>
                    <a:pt x="20310" y="7128"/>
                    <a:pt x="20563" y="7378"/>
                  </a:cubicBezTo>
                  <a:cubicBezTo>
                    <a:pt x="21263" y="8064"/>
                    <a:pt x="21569" y="8712"/>
                    <a:pt x="21499" y="9360"/>
                  </a:cubicBezTo>
                  <a:cubicBezTo>
                    <a:pt x="21425" y="10042"/>
                    <a:pt x="20946" y="10587"/>
                    <a:pt x="20034" y="11025"/>
                  </a:cubicBezTo>
                  <a:cubicBezTo>
                    <a:pt x="19075" y="11487"/>
                    <a:pt x="19088" y="12557"/>
                    <a:pt x="19224" y="14264"/>
                  </a:cubicBezTo>
                  <a:cubicBezTo>
                    <a:pt x="19329" y="15594"/>
                    <a:pt x="19438" y="16969"/>
                    <a:pt x="18596" y="17720"/>
                  </a:cubicBezTo>
                  <a:cubicBezTo>
                    <a:pt x="18377" y="17915"/>
                    <a:pt x="18132" y="18013"/>
                    <a:pt x="17866" y="18013"/>
                  </a:cubicBezTo>
                  <a:cubicBezTo>
                    <a:pt x="17098" y="18013"/>
                    <a:pt x="16340" y="17172"/>
                    <a:pt x="15887" y="16669"/>
                  </a:cubicBezTo>
                  <a:cubicBezTo>
                    <a:pt x="15480" y="16219"/>
                    <a:pt x="15071" y="16000"/>
                    <a:pt x="14634" y="16000"/>
                  </a:cubicBezTo>
                  <a:cubicBezTo>
                    <a:pt x="14065" y="16000"/>
                    <a:pt x="13447" y="16358"/>
                    <a:pt x="12630" y="17159"/>
                  </a:cubicBezTo>
                  <a:cubicBezTo>
                    <a:pt x="12167" y="17613"/>
                    <a:pt x="8031" y="21600"/>
                    <a:pt x="5395" y="21600"/>
                  </a:cubicBezTo>
                  <a:cubicBezTo>
                    <a:pt x="5395" y="21600"/>
                    <a:pt x="5394" y="21600"/>
                    <a:pt x="5394" y="21600"/>
                  </a:cubicBezTo>
                  <a:close/>
                </a:path>
              </a:pathLst>
            </a:custGeom>
            <a:grpFill/>
            <a:ln w="12700" cap="flat">
              <a:solidFill>
                <a:srgbClr val="E1FFE1"/>
              </a:solidFill>
              <a:prstDash val="solid"/>
              <a:miter lim="400000"/>
            </a:ln>
            <a:effectLst/>
          </p:spPr>
          <p:txBody>
            <a:bodyPr wrap="square" lIns="0" tIns="0" rIns="0" bIns="0" numCol="1" anchor="ctr">
              <a:noAutofit/>
            </a:bodyPr>
            <a:lstStyle/>
            <a:p>
              <a:pPr marL="0" marR="0" lvl="0" indent="0" defTabSz="914400" eaLnBrk="1" fontAlgn="auto" latinLnBrk="0" hangingPunct="1">
                <a:lnSpc>
                  <a:spcPct val="100000"/>
                </a:lnSpc>
                <a:spcBef>
                  <a:spcPts val="0"/>
                </a:spcBef>
                <a:spcAft>
                  <a:spcPts val="0"/>
                </a:spcAft>
                <a:buFontTx/>
                <a:buNone/>
                <a:defRPr>
                  <a:uFillTx/>
                </a:defRPr>
              </a:pPr>
              <a:endParaRPr kumimoji="0" sz="1800" b="0" i="0" u="none" strike="noStrike" kern="0" cap="none" spc="0" normalizeH="0" baseline="0" noProof="0" dirty="0">
                <a:ln>
                  <a:noFill/>
                </a:ln>
                <a:solidFill>
                  <a:srgbClr val="000000"/>
                </a:solidFill>
                <a:effectLst/>
                <a:uFillTx/>
                <a:latin typeface="Segoe UI" panose="020B0502040204020203" pitchFamily="34" charset="0"/>
                <a:cs typeface="Segoe UI" panose="020B0502040204020203" pitchFamily="34" charset="0"/>
              </a:endParaRPr>
            </a:p>
          </p:txBody>
        </p:sp>
        <p:sp>
          <p:nvSpPr>
            <p:cNvPr id="45" name="Shape 99">
              <a:extLst>
                <a:ext uri="{FF2B5EF4-FFF2-40B4-BE49-F238E27FC236}">
                  <a16:creationId xmlns:a16="http://schemas.microsoft.com/office/drawing/2014/main" id="{EE9FBB65-D684-C503-09BC-18027241B09E}"/>
                </a:ext>
              </a:extLst>
            </p:cNvPr>
            <p:cNvSpPr>
              <a:spLocks/>
            </p:cNvSpPr>
            <p:nvPr/>
          </p:nvSpPr>
          <p:spPr>
            <a:xfrm>
              <a:off x="4273886" y="3484419"/>
              <a:ext cx="1610369" cy="1021662"/>
            </a:xfrm>
            <a:custGeom>
              <a:avLst/>
              <a:gdLst/>
              <a:ahLst/>
              <a:cxnLst>
                <a:cxn ang="0">
                  <a:pos x="wd2" y="hd2"/>
                </a:cxn>
                <a:cxn ang="5400000">
                  <a:pos x="wd2" y="hd2"/>
                </a:cxn>
                <a:cxn ang="10800000">
                  <a:pos x="wd2" y="hd2"/>
                </a:cxn>
                <a:cxn ang="16200000">
                  <a:pos x="wd2" y="hd2"/>
                </a:cxn>
              </a:cxnLst>
              <a:rect l="0" t="0" r="r" b="b"/>
              <a:pathLst>
                <a:path w="21582" h="21426" extrusionOk="0">
                  <a:moveTo>
                    <a:pt x="14061" y="21015"/>
                  </a:moveTo>
                  <a:cubicBezTo>
                    <a:pt x="13937" y="20881"/>
                    <a:pt x="13819" y="20756"/>
                    <a:pt x="13715" y="20704"/>
                  </a:cubicBezTo>
                  <a:cubicBezTo>
                    <a:pt x="13112" y="20410"/>
                    <a:pt x="12835" y="20091"/>
                    <a:pt x="12479" y="19286"/>
                  </a:cubicBezTo>
                  <a:cubicBezTo>
                    <a:pt x="12211" y="18683"/>
                    <a:pt x="11929" y="18381"/>
                    <a:pt x="11535" y="18276"/>
                  </a:cubicBezTo>
                  <a:cubicBezTo>
                    <a:pt x="10965" y="18123"/>
                    <a:pt x="10308" y="17918"/>
                    <a:pt x="9730" y="17422"/>
                  </a:cubicBezTo>
                  <a:cubicBezTo>
                    <a:pt x="9536" y="17255"/>
                    <a:pt x="9093" y="16806"/>
                    <a:pt x="8880" y="16806"/>
                  </a:cubicBezTo>
                  <a:cubicBezTo>
                    <a:pt x="8665" y="16806"/>
                    <a:pt x="8545" y="17055"/>
                    <a:pt x="8412" y="17454"/>
                  </a:cubicBezTo>
                  <a:cubicBezTo>
                    <a:pt x="8309" y="17764"/>
                    <a:pt x="8192" y="18116"/>
                    <a:pt x="7936" y="18116"/>
                  </a:cubicBezTo>
                  <a:cubicBezTo>
                    <a:pt x="7462" y="18116"/>
                    <a:pt x="6646" y="17209"/>
                    <a:pt x="6903" y="16481"/>
                  </a:cubicBezTo>
                  <a:cubicBezTo>
                    <a:pt x="6966" y="16303"/>
                    <a:pt x="6670" y="16144"/>
                    <a:pt x="6474" y="16090"/>
                  </a:cubicBezTo>
                  <a:cubicBezTo>
                    <a:pt x="6187" y="16013"/>
                    <a:pt x="6038" y="15881"/>
                    <a:pt x="5748" y="15380"/>
                  </a:cubicBezTo>
                  <a:cubicBezTo>
                    <a:pt x="5624" y="15166"/>
                    <a:pt x="5506" y="14963"/>
                    <a:pt x="5349" y="14849"/>
                  </a:cubicBezTo>
                  <a:cubicBezTo>
                    <a:pt x="4805" y="14453"/>
                    <a:pt x="4214" y="14152"/>
                    <a:pt x="3643" y="13861"/>
                  </a:cubicBezTo>
                  <a:cubicBezTo>
                    <a:pt x="3011" y="13538"/>
                    <a:pt x="2397" y="13380"/>
                    <a:pt x="1902" y="12849"/>
                  </a:cubicBezTo>
                  <a:cubicBezTo>
                    <a:pt x="1543" y="12463"/>
                    <a:pt x="1533" y="11772"/>
                    <a:pt x="1726" y="11165"/>
                  </a:cubicBezTo>
                  <a:cubicBezTo>
                    <a:pt x="1779" y="11000"/>
                    <a:pt x="1867" y="10925"/>
                    <a:pt x="1939" y="10865"/>
                  </a:cubicBezTo>
                  <a:cubicBezTo>
                    <a:pt x="2056" y="10767"/>
                    <a:pt x="2097" y="10621"/>
                    <a:pt x="2034" y="10325"/>
                  </a:cubicBezTo>
                  <a:cubicBezTo>
                    <a:pt x="2007" y="10194"/>
                    <a:pt x="1979" y="10059"/>
                    <a:pt x="1987" y="9914"/>
                  </a:cubicBezTo>
                  <a:cubicBezTo>
                    <a:pt x="2000" y="9717"/>
                    <a:pt x="2056" y="9531"/>
                    <a:pt x="2110" y="9351"/>
                  </a:cubicBezTo>
                  <a:cubicBezTo>
                    <a:pt x="2287" y="8765"/>
                    <a:pt x="2108" y="8571"/>
                    <a:pt x="1806" y="8439"/>
                  </a:cubicBezTo>
                  <a:cubicBezTo>
                    <a:pt x="1644" y="8369"/>
                    <a:pt x="1460" y="8289"/>
                    <a:pt x="1347" y="8015"/>
                  </a:cubicBezTo>
                  <a:cubicBezTo>
                    <a:pt x="1305" y="7913"/>
                    <a:pt x="1184" y="7409"/>
                    <a:pt x="1119" y="7321"/>
                  </a:cubicBezTo>
                  <a:cubicBezTo>
                    <a:pt x="942" y="7083"/>
                    <a:pt x="744" y="7060"/>
                    <a:pt x="552" y="7038"/>
                  </a:cubicBezTo>
                  <a:cubicBezTo>
                    <a:pt x="285" y="7007"/>
                    <a:pt x="-18" y="6973"/>
                    <a:pt x="1" y="6164"/>
                  </a:cubicBezTo>
                  <a:cubicBezTo>
                    <a:pt x="15" y="5587"/>
                    <a:pt x="36" y="4716"/>
                    <a:pt x="483" y="4250"/>
                  </a:cubicBezTo>
                  <a:cubicBezTo>
                    <a:pt x="590" y="4138"/>
                    <a:pt x="1084" y="4088"/>
                    <a:pt x="1106" y="4088"/>
                  </a:cubicBezTo>
                  <a:cubicBezTo>
                    <a:pt x="1338" y="4028"/>
                    <a:pt x="2007" y="3656"/>
                    <a:pt x="2130" y="3428"/>
                  </a:cubicBezTo>
                  <a:cubicBezTo>
                    <a:pt x="2384" y="2834"/>
                    <a:pt x="2825" y="2784"/>
                    <a:pt x="3218" y="2784"/>
                  </a:cubicBezTo>
                  <a:cubicBezTo>
                    <a:pt x="3269" y="2784"/>
                    <a:pt x="4180" y="2832"/>
                    <a:pt x="4297" y="2832"/>
                  </a:cubicBezTo>
                  <a:cubicBezTo>
                    <a:pt x="4633" y="2832"/>
                    <a:pt x="4846" y="2724"/>
                    <a:pt x="4990" y="2483"/>
                  </a:cubicBezTo>
                  <a:cubicBezTo>
                    <a:pt x="5192" y="2144"/>
                    <a:pt x="5342" y="1999"/>
                    <a:pt x="5493" y="1999"/>
                  </a:cubicBezTo>
                  <a:cubicBezTo>
                    <a:pt x="5657" y="1999"/>
                    <a:pt x="5782" y="2177"/>
                    <a:pt x="5926" y="2383"/>
                  </a:cubicBezTo>
                  <a:cubicBezTo>
                    <a:pt x="6081" y="2605"/>
                    <a:pt x="6207" y="2865"/>
                    <a:pt x="6485" y="2865"/>
                  </a:cubicBezTo>
                  <a:cubicBezTo>
                    <a:pt x="6708" y="2865"/>
                    <a:pt x="6967" y="2694"/>
                    <a:pt x="7240" y="2514"/>
                  </a:cubicBezTo>
                  <a:cubicBezTo>
                    <a:pt x="7553" y="2307"/>
                    <a:pt x="7877" y="2094"/>
                    <a:pt x="8204" y="2094"/>
                  </a:cubicBezTo>
                  <a:cubicBezTo>
                    <a:pt x="8731" y="2094"/>
                    <a:pt x="9016" y="2616"/>
                    <a:pt x="9166" y="3172"/>
                  </a:cubicBezTo>
                  <a:cubicBezTo>
                    <a:pt x="9240" y="3444"/>
                    <a:pt x="9304" y="3679"/>
                    <a:pt x="9534" y="3869"/>
                  </a:cubicBezTo>
                  <a:cubicBezTo>
                    <a:pt x="9651" y="3965"/>
                    <a:pt x="10014" y="4357"/>
                    <a:pt x="10090" y="4436"/>
                  </a:cubicBezTo>
                  <a:cubicBezTo>
                    <a:pt x="10299" y="4654"/>
                    <a:pt x="10782" y="4721"/>
                    <a:pt x="10914" y="4808"/>
                  </a:cubicBezTo>
                  <a:cubicBezTo>
                    <a:pt x="11087" y="4922"/>
                    <a:pt x="11176" y="5209"/>
                    <a:pt x="11262" y="5486"/>
                  </a:cubicBezTo>
                  <a:cubicBezTo>
                    <a:pt x="11423" y="6006"/>
                    <a:pt x="11621" y="6076"/>
                    <a:pt x="11754" y="5985"/>
                  </a:cubicBezTo>
                  <a:cubicBezTo>
                    <a:pt x="12077" y="5764"/>
                    <a:pt x="12288" y="5651"/>
                    <a:pt x="12545" y="5651"/>
                  </a:cubicBezTo>
                  <a:cubicBezTo>
                    <a:pt x="12645" y="5651"/>
                    <a:pt x="13093" y="5785"/>
                    <a:pt x="13175" y="5785"/>
                  </a:cubicBezTo>
                  <a:cubicBezTo>
                    <a:pt x="13482" y="5785"/>
                    <a:pt x="13634" y="4785"/>
                    <a:pt x="13737" y="4473"/>
                  </a:cubicBezTo>
                  <a:cubicBezTo>
                    <a:pt x="13933" y="3876"/>
                    <a:pt x="14329" y="3599"/>
                    <a:pt x="14712" y="3331"/>
                  </a:cubicBezTo>
                  <a:cubicBezTo>
                    <a:pt x="14886" y="3209"/>
                    <a:pt x="14895" y="3279"/>
                    <a:pt x="15382" y="2738"/>
                  </a:cubicBezTo>
                  <a:cubicBezTo>
                    <a:pt x="15649" y="2442"/>
                    <a:pt x="15820" y="2189"/>
                    <a:pt x="16098" y="2189"/>
                  </a:cubicBezTo>
                  <a:cubicBezTo>
                    <a:pt x="16220" y="2189"/>
                    <a:pt x="16920" y="2559"/>
                    <a:pt x="17086" y="2559"/>
                  </a:cubicBezTo>
                  <a:cubicBezTo>
                    <a:pt x="17223" y="2559"/>
                    <a:pt x="17511" y="2221"/>
                    <a:pt x="17511" y="2221"/>
                  </a:cubicBezTo>
                  <a:cubicBezTo>
                    <a:pt x="17701" y="2505"/>
                    <a:pt x="18327" y="3677"/>
                    <a:pt x="18833" y="3677"/>
                  </a:cubicBezTo>
                  <a:cubicBezTo>
                    <a:pt x="19199" y="3677"/>
                    <a:pt x="19397" y="3049"/>
                    <a:pt x="19627" y="2320"/>
                  </a:cubicBezTo>
                  <a:cubicBezTo>
                    <a:pt x="19721" y="2022"/>
                    <a:pt x="19818" y="1715"/>
                    <a:pt x="19932" y="1437"/>
                  </a:cubicBezTo>
                  <a:cubicBezTo>
                    <a:pt x="20452" y="181"/>
                    <a:pt x="21487" y="25"/>
                    <a:pt x="21582" y="0"/>
                  </a:cubicBezTo>
                  <a:cubicBezTo>
                    <a:pt x="21582" y="0"/>
                    <a:pt x="21337" y="1202"/>
                    <a:pt x="21168" y="1840"/>
                  </a:cubicBezTo>
                  <a:cubicBezTo>
                    <a:pt x="20888" y="2902"/>
                    <a:pt x="20573" y="3985"/>
                    <a:pt x="20518" y="5144"/>
                  </a:cubicBezTo>
                  <a:cubicBezTo>
                    <a:pt x="20509" y="5330"/>
                    <a:pt x="20511" y="5497"/>
                    <a:pt x="20513" y="5659"/>
                  </a:cubicBezTo>
                  <a:cubicBezTo>
                    <a:pt x="20520" y="6161"/>
                    <a:pt x="20526" y="6593"/>
                    <a:pt x="20175" y="7088"/>
                  </a:cubicBezTo>
                  <a:cubicBezTo>
                    <a:pt x="20031" y="7291"/>
                    <a:pt x="19837" y="7331"/>
                    <a:pt x="19666" y="7367"/>
                  </a:cubicBezTo>
                  <a:cubicBezTo>
                    <a:pt x="19431" y="7415"/>
                    <a:pt x="19284" y="7458"/>
                    <a:pt x="19220" y="7732"/>
                  </a:cubicBezTo>
                  <a:cubicBezTo>
                    <a:pt x="19105" y="8220"/>
                    <a:pt x="19325" y="8789"/>
                    <a:pt x="19519" y="9290"/>
                  </a:cubicBezTo>
                  <a:cubicBezTo>
                    <a:pt x="19598" y="9492"/>
                    <a:pt x="19672" y="9683"/>
                    <a:pt x="19724" y="9865"/>
                  </a:cubicBezTo>
                  <a:cubicBezTo>
                    <a:pt x="19969" y="10719"/>
                    <a:pt x="19893" y="11300"/>
                    <a:pt x="19806" y="11973"/>
                  </a:cubicBezTo>
                  <a:cubicBezTo>
                    <a:pt x="19773" y="12227"/>
                    <a:pt x="19738" y="12490"/>
                    <a:pt x="19717" y="12794"/>
                  </a:cubicBezTo>
                  <a:cubicBezTo>
                    <a:pt x="19699" y="13062"/>
                    <a:pt x="20016" y="14279"/>
                    <a:pt x="20158" y="14485"/>
                  </a:cubicBezTo>
                  <a:cubicBezTo>
                    <a:pt x="20530" y="15021"/>
                    <a:pt x="20540" y="15140"/>
                    <a:pt x="20429" y="15642"/>
                  </a:cubicBezTo>
                  <a:cubicBezTo>
                    <a:pt x="20409" y="15732"/>
                    <a:pt x="20386" y="15838"/>
                    <a:pt x="20361" y="15968"/>
                  </a:cubicBezTo>
                  <a:cubicBezTo>
                    <a:pt x="20319" y="16191"/>
                    <a:pt x="20444" y="16299"/>
                    <a:pt x="20741" y="16456"/>
                  </a:cubicBezTo>
                  <a:cubicBezTo>
                    <a:pt x="20835" y="16505"/>
                    <a:pt x="20923" y="16552"/>
                    <a:pt x="20989" y="16613"/>
                  </a:cubicBezTo>
                  <a:cubicBezTo>
                    <a:pt x="21127" y="16742"/>
                    <a:pt x="21223" y="17013"/>
                    <a:pt x="21250" y="17356"/>
                  </a:cubicBezTo>
                  <a:cubicBezTo>
                    <a:pt x="21283" y="17761"/>
                    <a:pt x="21217" y="18157"/>
                    <a:pt x="21081" y="18366"/>
                  </a:cubicBezTo>
                  <a:cubicBezTo>
                    <a:pt x="21026" y="18450"/>
                    <a:pt x="20690" y="18772"/>
                    <a:pt x="20662" y="18899"/>
                  </a:cubicBezTo>
                  <a:cubicBezTo>
                    <a:pt x="20631" y="19041"/>
                    <a:pt x="20662" y="19309"/>
                    <a:pt x="20693" y="19568"/>
                  </a:cubicBezTo>
                  <a:cubicBezTo>
                    <a:pt x="20751" y="20065"/>
                    <a:pt x="20823" y="20683"/>
                    <a:pt x="20481" y="20836"/>
                  </a:cubicBezTo>
                  <a:cubicBezTo>
                    <a:pt x="20431" y="20858"/>
                    <a:pt x="20111" y="20787"/>
                    <a:pt x="20016" y="20708"/>
                  </a:cubicBezTo>
                  <a:cubicBezTo>
                    <a:pt x="19976" y="20674"/>
                    <a:pt x="19935" y="20640"/>
                    <a:pt x="19892" y="20612"/>
                  </a:cubicBezTo>
                  <a:cubicBezTo>
                    <a:pt x="19815" y="20562"/>
                    <a:pt x="19222" y="20286"/>
                    <a:pt x="19128" y="20227"/>
                  </a:cubicBezTo>
                  <a:cubicBezTo>
                    <a:pt x="18737" y="19978"/>
                    <a:pt x="17961" y="19790"/>
                    <a:pt x="17549" y="19790"/>
                  </a:cubicBezTo>
                  <a:cubicBezTo>
                    <a:pt x="17096" y="19790"/>
                    <a:pt x="16851" y="19951"/>
                    <a:pt x="16801" y="20283"/>
                  </a:cubicBezTo>
                  <a:cubicBezTo>
                    <a:pt x="16785" y="20398"/>
                    <a:pt x="16744" y="21121"/>
                    <a:pt x="16471" y="21121"/>
                  </a:cubicBezTo>
                  <a:cubicBezTo>
                    <a:pt x="16382" y="21121"/>
                    <a:pt x="16269" y="21058"/>
                    <a:pt x="16095" y="20911"/>
                  </a:cubicBezTo>
                  <a:cubicBezTo>
                    <a:pt x="15792" y="20656"/>
                    <a:pt x="15401" y="20800"/>
                    <a:pt x="15005" y="21274"/>
                  </a:cubicBezTo>
                  <a:cubicBezTo>
                    <a:pt x="14734" y="21600"/>
                    <a:pt x="14372" y="21349"/>
                    <a:pt x="14061" y="21015"/>
                  </a:cubicBezTo>
                  <a:close/>
                </a:path>
              </a:pathLst>
            </a:custGeom>
            <a:grpFill/>
            <a:ln w="12700" cap="flat">
              <a:solidFill>
                <a:srgbClr val="FFFFFF"/>
              </a:solidFill>
              <a:prstDash val="solid"/>
              <a:miter lim="400000"/>
            </a:ln>
            <a:effectLst/>
          </p:spPr>
          <p:txBody>
            <a:bodyPr wrap="square" lIns="0" tIns="0" rIns="0" bIns="0" numCol="1" anchor="ctr">
              <a:noAutofit/>
            </a:bodyPr>
            <a:lstStyle/>
            <a:p>
              <a:pPr marL="0" marR="0" lvl="0" indent="0" defTabSz="914400" eaLnBrk="1" fontAlgn="auto" latinLnBrk="0" hangingPunct="1">
                <a:lnSpc>
                  <a:spcPct val="100000"/>
                </a:lnSpc>
                <a:spcBef>
                  <a:spcPts val="0"/>
                </a:spcBef>
                <a:spcAft>
                  <a:spcPts val="0"/>
                </a:spcAft>
                <a:buFontTx/>
                <a:buNone/>
                <a:defRPr>
                  <a:uFillTx/>
                </a:defRPr>
              </a:pPr>
              <a:endParaRPr kumimoji="0" sz="1800" b="0" i="0" u="none" strike="noStrike" kern="0" cap="none" spc="0" normalizeH="0" baseline="0" noProof="0" dirty="0">
                <a:ln>
                  <a:noFill/>
                </a:ln>
                <a:solidFill>
                  <a:srgbClr val="000000"/>
                </a:solidFill>
                <a:effectLst/>
                <a:uFillTx/>
                <a:latin typeface="Segoe UI" panose="020B0502040204020203" pitchFamily="34" charset="0"/>
                <a:cs typeface="Segoe UI" panose="020B0502040204020203" pitchFamily="34" charset="0"/>
              </a:endParaRPr>
            </a:p>
          </p:txBody>
        </p:sp>
        <p:sp>
          <p:nvSpPr>
            <p:cNvPr id="46" name="Shape 100">
              <a:extLst>
                <a:ext uri="{FF2B5EF4-FFF2-40B4-BE49-F238E27FC236}">
                  <a16:creationId xmlns:a16="http://schemas.microsoft.com/office/drawing/2014/main" id="{BFF74988-55A9-B254-F412-D2C1A9B6E6D9}"/>
                </a:ext>
              </a:extLst>
            </p:cNvPr>
            <p:cNvSpPr>
              <a:spLocks/>
            </p:cNvSpPr>
            <p:nvPr/>
          </p:nvSpPr>
          <p:spPr>
            <a:xfrm>
              <a:off x="1098813" y="3632040"/>
              <a:ext cx="1542921" cy="1822851"/>
            </a:xfrm>
            <a:custGeom>
              <a:avLst/>
              <a:gdLst/>
              <a:ahLst/>
              <a:cxnLst>
                <a:cxn ang="0">
                  <a:pos x="wd2" y="hd2"/>
                </a:cxn>
                <a:cxn ang="5400000">
                  <a:pos x="wd2" y="hd2"/>
                </a:cxn>
                <a:cxn ang="10800000">
                  <a:pos x="wd2" y="hd2"/>
                </a:cxn>
                <a:cxn ang="16200000">
                  <a:pos x="wd2" y="hd2"/>
                </a:cxn>
              </a:cxnLst>
              <a:rect l="0" t="0" r="r" b="b"/>
              <a:pathLst>
                <a:path w="21531" h="21600" extrusionOk="0">
                  <a:moveTo>
                    <a:pt x="20137" y="9732"/>
                  </a:moveTo>
                  <a:cubicBezTo>
                    <a:pt x="20147" y="9896"/>
                    <a:pt x="20215" y="10110"/>
                    <a:pt x="20285" y="10273"/>
                  </a:cubicBezTo>
                  <a:cubicBezTo>
                    <a:pt x="20338" y="10394"/>
                    <a:pt x="20392" y="10520"/>
                    <a:pt x="20421" y="10652"/>
                  </a:cubicBezTo>
                  <a:cubicBezTo>
                    <a:pt x="20470" y="10869"/>
                    <a:pt x="20416" y="11072"/>
                    <a:pt x="20364" y="11269"/>
                  </a:cubicBezTo>
                  <a:cubicBezTo>
                    <a:pt x="20310" y="11470"/>
                    <a:pt x="20260" y="11660"/>
                    <a:pt x="20311" y="11864"/>
                  </a:cubicBezTo>
                  <a:cubicBezTo>
                    <a:pt x="20433" y="12344"/>
                    <a:pt x="20359" y="12595"/>
                    <a:pt x="20161" y="13052"/>
                  </a:cubicBezTo>
                  <a:cubicBezTo>
                    <a:pt x="20098" y="13197"/>
                    <a:pt x="20165" y="13360"/>
                    <a:pt x="20236" y="13533"/>
                  </a:cubicBezTo>
                  <a:cubicBezTo>
                    <a:pt x="20303" y="13698"/>
                    <a:pt x="20374" y="13868"/>
                    <a:pt x="20342" y="14046"/>
                  </a:cubicBezTo>
                  <a:cubicBezTo>
                    <a:pt x="20282" y="14380"/>
                    <a:pt x="20039" y="14676"/>
                    <a:pt x="19804" y="14962"/>
                  </a:cubicBezTo>
                  <a:cubicBezTo>
                    <a:pt x="19706" y="15082"/>
                    <a:pt x="19613" y="15195"/>
                    <a:pt x="19536" y="15308"/>
                  </a:cubicBezTo>
                  <a:cubicBezTo>
                    <a:pt x="19205" y="15790"/>
                    <a:pt x="19197" y="16228"/>
                    <a:pt x="19187" y="16734"/>
                  </a:cubicBezTo>
                  <a:cubicBezTo>
                    <a:pt x="19185" y="16829"/>
                    <a:pt x="19184" y="16927"/>
                    <a:pt x="19180" y="17027"/>
                  </a:cubicBezTo>
                  <a:cubicBezTo>
                    <a:pt x="19149" y="17795"/>
                    <a:pt x="18780" y="17976"/>
                    <a:pt x="17909" y="18113"/>
                  </a:cubicBezTo>
                  <a:cubicBezTo>
                    <a:pt x="17502" y="18178"/>
                    <a:pt x="17542" y="18591"/>
                    <a:pt x="17624" y="19045"/>
                  </a:cubicBezTo>
                  <a:cubicBezTo>
                    <a:pt x="17639" y="19125"/>
                    <a:pt x="17652" y="19201"/>
                    <a:pt x="17658" y="19264"/>
                  </a:cubicBezTo>
                  <a:cubicBezTo>
                    <a:pt x="17703" y="19709"/>
                    <a:pt x="17426" y="19974"/>
                    <a:pt x="17158" y="20232"/>
                  </a:cubicBezTo>
                  <a:cubicBezTo>
                    <a:pt x="16916" y="20464"/>
                    <a:pt x="16687" y="20683"/>
                    <a:pt x="16661" y="21037"/>
                  </a:cubicBezTo>
                  <a:cubicBezTo>
                    <a:pt x="16658" y="21086"/>
                    <a:pt x="16643" y="21338"/>
                    <a:pt x="16643" y="21338"/>
                  </a:cubicBezTo>
                  <a:cubicBezTo>
                    <a:pt x="16643" y="21338"/>
                    <a:pt x="16383" y="21415"/>
                    <a:pt x="16278" y="21452"/>
                  </a:cubicBezTo>
                  <a:cubicBezTo>
                    <a:pt x="16074" y="21525"/>
                    <a:pt x="15862" y="21600"/>
                    <a:pt x="15656" y="21600"/>
                  </a:cubicBezTo>
                  <a:cubicBezTo>
                    <a:pt x="15478" y="21600"/>
                    <a:pt x="15324" y="21542"/>
                    <a:pt x="15199" y="21429"/>
                  </a:cubicBezTo>
                  <a:cubicBezTo>
                    <a:pt x="14858" y="21121"/>
                    <a:pt x="14677" y="20716"/>
                    <a:pt x="14501" y="20325"/>
                  </a:cubicBezTo>
                  <a:cubicBezTo>
                    <a:pt x="14434" y="20176"/>
                    <a:pt x="13738" y="18364"/>
                    <a:pt x="12488" y="18302"/>
                  </a:cubicBezTo>
                  <a:cubicBezTo>
                    <a:pt x="12488" y="18302"/>
                    <a:pt x="11451" y="18328"/>
                    <a:pt x="10968" y="17929"/>
                  </a:cubicBezTo>
                  <a:cubicBezTo>
                    <a:pt x="10727" y="17730"/>
                    <a:pt x="10659" y="17458"/>
                    <a:pt x="10600" y="17190"/>
                  </a:cubicBezTo>
                  <a:cubicBezTo>
                    <a:pt x="10560" y="17007"/>
                    <a:pt x="10521" y="16834"/>
                    <a:pt x="10429" y="16688"/>
                  </a:cubicBezTo>
                  <a:cubicBezTo>
                    <a:pt x="10304" y="16492"/>
                    <a:pt x="10130" y="16364"/>
                    <a:pt x="9945" y="16228"/>
                  </a:cubicBezTo>
                  <a:cubicBezTo>
                    <a:pt x="9797" y="16120"/>
                    <a:pt x="9644" y="16007"/>
                    <a:pt x="9518" y="15857"/>
                  </a:cubicBezTo>
                  <a:cubicBezTo>
                    <a:pt x="9388" y="15703"/>
                    <a:pt x="9332" y="15513"/>
                    <a:pt x="9278" y="15329"/>
                  </a:cubicBezTo>
                  <a:cubicBezTo>
                    <a:pt x="9213" y="15114"/>
                    <a:pt x="9153" y="14910"/>
                    <a:pt x="8986" y="14775"/>
                  </a:cubicBezTo>
                  <a:cubicBezTo>
                    <a:pt x="8577" y="14444"/>
                    <a:pt x="8077" y="14175"/>
                    <a:pt x="7577" y="14017"/>
                  </a:cubicBezTo>
                  <a:cubicBezTo>
                    <a:pt x="7425" y="13969"/>
                    <a:pt x="7261" y="14023"/>
                    <a:pt x="7071" y="14091"/>
                  </a:cubicBezTo>
                  <a:cubicBezTo>
                    <a:pt x="6937" y="14140"/>
                    <a:pt x="6798" y="14190"/>
                    <a:pt x="6658" y="14190"/>
                  </a:cubicBezTo>
                  <a:cubicBezTo>
                    <a:pt x="6503" y="14190"/>
                    <a:pt x="6375" y="14131"/>
                    <a:pt x="6266" y="14010"/>
                  </a:cubicBezTo>
                  <a:cubicBezTo>
                    <a:pt x="6082" y="13803"/>
                    <a:pt x="5513" y="13501"/>
                    <a:pt x="5344" y="13397"/>
                  </a:cubicBezTo>
                  <a:cubicBezTo>
                    <a:pt x="5175" y="13295"/>
                    <a:pt x="5065" y="13152"/>
                    <a:pt x="4958" y="13013"/>
                  </a:cubicBezTo>
                  <a:cubicBezTo>
                    <a:pt x="4839" y="12860"/>
                    <a:pt x="4727" y="12715"/>
                    <a:pt x="4548" y="12639"/>
                  </a:cubicBezTo>
                  <a:cubicBezTo>
                    <a:pt x="4001" y="12411"/>
                    <a:pt x="3806" y="11988"/>
                    <a:pt x="3653" y="11576"/>
                  </a:cubicBezTo>
                  <a:cubicBezTo>
                    <a:pt x="3587" y="11398"/>
                    <a:pt x="3581" y="11221"/>
                    <a:pt x="3575" y="11050"/>
                  </a:cubicBezTo>
                  <a:cubicBezTo>
                    <a:pt x="3565" y="10757"/>
                    <a:pt x="3556" y="10504"/>
                    <a:pt x="3263" y="10299"/>
                  </a:cubicBezTo>
                  <a:cubicBezTo>
                    <a:pt x="2227" y="9577"/>
                    <a:pt x="1804" y="8357"/>
                    <a:pt x="1644" y="7695"/>
                  </a:cubicBezTo>
                  <a:cubicBezTo>
                    <a:pt x="1565" y="7372"/>
                    <a:pt x="1165" y="7163"/>
                    <a:pt x="778" y="6961"/>
                  </a:cubicBezTo>
                  <a:cubicBezTo>
                    <a:pt x="402" y="6764"/>
                    <a:pt x="46" y="6579"/>
                    <a:pt x="4" y="6291"/>
                  </a:cubicBezTo>
                  <a:cubicBezTo>
                    <a:pt x="-25" y="6097"/>
                    <a:pt x="98" y="5885"/>
                    <a:pt x="381" y="5644"/>
                  </a:cubicBezTo>
                  <a:cubicBezTo>
                    <a:pt x="782" y="5301"/>
                    <a:pt x="2273" y="4231"/>
                    <a:pt x="2272" y="3406"/>
                  </a:cubicBezTo>
                  <a:cubicBezTo>
                    <a:pt x="2272" y="3341"/>
                    <a:pt x="2253" y="3314"/>
                    <a:pt x="2211" y="3208"/>
                  </a:cubicBezTo>
                  <a:cubicBezTo>
                    <a:pt x="2211" y="3208"/>
                    <a:pt x="2667" y="3231"/>
                    <a:pt x="2980" y="3344"/>
                  </a:cubicBezTo>
                  <a:cubicBezTo>
                    <a:pt x="3092" y="3385"/>
                    <a:pt x="3191" y="3357"/>
                    <a:pt x="3305" y="3229"/>
                  </a:cubicBezTo>
                  <a:cubicBezTo>
                    <a:pt x="3379" y="3144"/>
                    <a:pt x="3472" y="3039"/>
                    <a:pt x="3634" y="3039"/>
                  </a:cubicBezTo>
                  <a:cubicBezTo>
                    <a:pt x="3835" y="3039"/>
                    <a:pt x="3968" y="3168"/>
                    <a:pt x="4072" y="3268"/>
                  </a:cubicBezTo>
                  <a:cubicBezTo>
                    <a:pt x="4205" y="3395"/>
                    <a:pt x="4277" y="3423"/>
                    <a:pt x="4402" y="3337"/>
                  </a:cubicBezTo>
                  <a:cubicBezTo>
                    <a:pt x="5405" y="2654"/>
                    <a:pt x="5887" y="2634"/>
                    <a:pt x="6314" y="2812"/>
                  </a:cubicBezTo>
                  <a:cubicBezTo>
                    <a:pt x="6643" y="2948"/>
                    <a:pt x="6805" y="2882"/>
                    <a:pt x="7196" y="2882"/>
                  </a:cubicBezTo>
                  <a:cubicBezTo>
                    <a:pt x="7357" y="2882"/>
                    <a:pt x="7536" y="2914"/>
                    <a:pt x="7710" y="2946"/>
                  </a:cubicBezTo>
                  <a:cubicBezTo>
                    <a:pt x="7884" y="2977"/>
                    <a:pt x="8064" y="3010"/>
                    <a:pt x="8226" y="3010"/>
                  </a:cubicBezTo>
                  <a:cubicBezTo>
                    <a:pt x="8479" y="3010"/>
                    <a:pt x="8674" y="2863"/>
                    <a:pt x="8580" y="2644"/>
                  </a:cubicBezTo>
                  <a:cubicBezTo>
                    <a:pt x="8523" y="2511"/>
                    <a:pt x="8459" y="2362"/>
                    <a:pt x="8557" y="2226"/>
                  </a:cubicBezTo>
                  <a:cubicBezTo>
                    <a:pt x="8692" y="2039"/>
                    <a:pt x="9013" y="1895"/>
                    <a:pt x="9324" y="1755"/>
                  </a:cubicBezTo>
                  <a:cubicBezTo>
                    <a:pt x="9530" y="1663"/>
                    <a:pt x="9725" y="1575"/>
                    <a:pt x="9851" y="1483"/>
                  </a:cubicBezTo>
                  <a:cubicBezTo>
                    <a:pt x="10213" y="1218"/>
                    <a:pt x="10576" y="1089"/>
                    <a:pt x="10961" y="1089"/>
                  </a:cubicBezTo>
                  <a:cubicBezTo>
                    <a:pt x="11045" y="1089"/>
                    <a:pt x="11131" y="1095"/>
                    <a:pt x="11216" y="1108"/>
                  </a:cubicBezTo>
                  <a:cubicBezTo>
                    <a:pt x="11543" y="1156"/>
                    <a:pt x="11740" y="1302"/>
                    <a:pt x="11931" y="1444"/>
                  </a:cubicBezTo>
                  <a:cubicBezTo>
                    <a:pt x="12019" y="1510"/>
                    <a:pt x="12323" y="1769"/>
                    <a:pt x="12459" y="1730"/>
                  </a:cubicBezTo>
                  <a:cubicBezTo>
                    <a:pt x="12563" y="1700"/>
                    <a:pt x="12558" y="1211"/>
                    <a:pt x="12615" y="1115"/>
                  </a:cubicBezTo>
                  <a:cubicBezTo>
                    <a:pt x="12716" y="945"/>
                    <a:pt x="12864" y="840"/>
                    <a:pt x="12997" y="729"/>
                  </a:cubicBezTo>
                  <a:cubicBezTo>
                    <a:pt x="13412" y="381"/>
                    <a:pt x="13372" y="140"/>
                    <a:pt x="13372" y="140"/>
                  </a:cubicBezTo>
                  <a:cubicBezTo>
                    <a:pt x="13372" y="140"/>
                    <a:pt x="13677" y="174"/>
                    <a:pt x="13760" y="174"/>
                  </a:cubicBezTo>
                  <a:cubicBezTo>
                    <a:pt x="13925" y="174"/>
                    <a:pt x="14065" y="144"/>
                    <a:pt x="14178" y="85"/>
                  </a:cubicBezTo>
                  <a:cubicBezTo>
                    <a:pt x="14288" y="27"/>
                    <a:pt x="14378" y="0"/>
                    <a:pt x="14462" y="0"/>
                  </a:cubicBezTo>
                  <a:cubicBezTo>
                    <a:pt x="14607" y="0"/>
                    <a:pt x="14690" y="80"/>
                    <a:pt x="14764" y="150"/>
                  </a:cubicBezTo>
                  <a:cubicBezTo>
                    <a:pt x="14822" y="206"/>
                    <a:pt x="14877" y="258"/>
                    <a:pt x="14964" y="286"/>
                  </a:cubicBezTo>
                  <a:cubicBezTo>
                    <a:pt x="14994" y="286"/>
                    <a:pt x="15105" y="274"/>
                    <a:pt x="15424" y="119"/>
                  </a:cubicBezTo>
                  <a:lnTo>
                    <a:pt x="15535" y="65"/>
                  </a:lnTo>
                  <a:cubicBezTo>
                    <a:pt x="15535" y="65"/>
                    <a:pt x="15607" y="306"/>
                    <a:pt x="15618" y="378"/>
                  </a:cubicBezTo>
                  <a:cubicBezTo>
                    <a:pt x="15645" y="564"/>
                    <a:pt x="15575" y="729"/>
                    <a:pt x="15507" y="888"/>
                  </a:cubicBezTo>
                  <a:cubicBezTo>
                    <a:pt x="15457" y="1005"/>
                    <a:pt x="15411" y="1116"/>
                    <a:pt x="15401" y="1232"/>
                  </a:cubicBezTo>
                  <a:cubicBezTo>
                    <a:pt x="15394" y="1316"/>
                    <a:pt x="15442" y="1341"/>
                    <a:pt x="15589" y="1341"/>
                  </a:cubicBezTo>
                  <a:cubicBezTo>
                    <a:pt x="15695" y="1341"/>
                    <a:pt x="15830" y="1324"/>
                    <a:pt x="15974" y="1306"/>
                  </a:cubicBezTo>
                  <a:cubicBezTo>
                    <a:pt x="16141" y="1284"/>
                    <a:pt x="16315" y="1263"/>
                    <a:pt x="16478" y="1263"/>
                  </a:cubicBezTo>
                  <a:cubicBezTo>
                    <a:pt x="16798" y="1263"/>
                    <a:pt x="16997" y="1352"/>
                    <a:pt x="17084" y="1535"/>
                  </a:cubicBezTo>
                  <a:cubicBezTo>
                    <a:pt x="17157" y="1689"/>
                    <a:pt x="17803" y="1984"/>
                    <a:pt x="18124" y="2084"/>
                  </a:cubicBezTo>
                  <a:cubicBezTo>
                    <a:pt x="18297" y="2138"/>
                    <a:pt x="18294" y="2116"/>
                    <a:pt x="18505" y="2050"/>
                  </a:cubicBezTo>
                  <a:cubicBezTo>
                    <a:pt x="18597" y="2021"/>
                    <a:pt x="18691" y="1992"/>
                    <a:pt x="18796" y="1992"/>
                  </a:cubicBezTo>
                  <a:cubicBezTo>
                    <a:pt x="18942" y="1992"/>
                    <a:pt x="19075" y="2052"/>
                    <a:pt x="19202" y="2176"/>
                  </a:cubicBezTo>
                  <a:cubicBezTo>
                    <a:pt x="19253" y="2226"/>
                    <a:pt x="19301" y="2283"/>
                    <a:pt x="19348" y="2338"/>
                  </a:cubicBezTo>
                  <a:cubicBezTo>
                    <a:pt x="19664" y="2711"/>
                    <a:pt x="19706" y="2676"/>
                    <a:pt x="19978" y="2696"/>
                  </a:cubicBezTo>
                  <a:cubicBezTo>
                    <a:pt x="20191" y="2712"/>
                    <a:pt x="20375" y="2725"/>
                    <a:pt x="20437" y="3029"/>
                  </a:cubicBezTo>
                  <a:cubicBezTo>
                    <a:pt x="20476" y="3214"/>
                    <a:pt x="20551" y="3227"/>
                    <a:pt x="20718" y="3256"/>
                  </a:cubicBezTo>
                  <a:cubicBezTo>
                    <a:pt x="20803" y="3272"/>
                    <a:pt x="20901" y="3289"/>
                    <a:pt x="21008" y="3333"/>
                  </a:cubicBezTo>
                  <a:cubicBezTo>
                    <a:pt x="21453" y="3515"/>
                    <a:pt x="21575" y="4079"/>
                    <a:pt x="21517" y="4402"/>
                  </a:cubicBezTo>
                  <a:cubicBezTo>
                    <a:pt x="21482" y="4599"/>
                    <a:pt x="21398" y="4783"/>
                    <a:pt x="21315" y="4962"/>
                  </a:cubicBezTo>
                  <a:cubicBezTo>
                    <a:pt x="21234" y="5140"/>
                    <a:pt x="21157" y="5308"/>
                    <a:pt x="21123" y="5488"/>
                  </a:cubicBezTo>
                  <a:cubicBezTo>
                    <a:pt x="21075" y="5747"/>
                    <a:pt x="21088" y="5993"/>
                    <a:pt x="21102" y="6255"/>
                  </a:cubicBezTo>
                  <a:cubicBezTo>
                    <a:pt x="21110" y="6419"/>
                    <a:pt x="21119" y="6588"/>
                    <a:pt x="21111" y="6759"/>
                  </a:cubicBezTo>
                  <a:cubicBezTo>
                    <a:pt x="21092" y="7183"/>
                    <a:pt x="20510" y="7287"/>
                    <a:pt x="19996" y="7378"/>
                  </a:cubicBezTo>
                  <a:cubicBezTo>
                    <a:pt x="19676" y="7435"/>
                    <a:pt x="19344" y="7494"/>
                    <a:pt x="19179" y="7619"/>
                  </a:cubicBezTo>
                  <a:cubicBezTo>
                    <a:pt x="19126" y="7659"/>
                    <a:pt x="19069" y="7719"/>
                    <a:pt x="19096" y="7775"/>
                  </a:cubicBezTo>
                  <a:cubicBezTo>
                    <a:pt x="19175" y="7938"/>
                    <a:pt x="19425" y="7898"/>
                    <a:pt x="19526" y="7898"/>
                  </a:cubicBezTo>
                  <a:cubicBezTo>
                    <a:pt x="19654" y="7898"/>
                    <a:pt x="19741" y="7929"/>
                    <a:pt x="19786" y="7991"/>
                  </a:cubicBezTo>
                  <a:cubicBezTo>
                    <a:pt x="19868" y="8108"/>
                    <a:pt x="19727" y="8307"/>
                    <a:pt x="19628" y="8447"/>
                  </a:cubicBezTo>
                  <a:cubicBezTo>
                    <a:pt x="19541" y="8586"/>
                    <a:pt x="19622" y="8744"/>
                    <a:pt x="19811" y="8921"/>
                  </a:cubicBezTo>
                  <a:cubicBezTo>
                    <a:pt x="19906" y="9010"/>
                    <a:pt x="20004" y="9101"/>
                    <a:pt x="20051" y="9201"/>
                  </a:cubicBezTo>
                  <a:cubicBezTo>
                    <a:pt x="20125" y="9357"/>
                    <a:pt x="20132" y="9577"/>
                    <a:pt x="20137" y="9732"/>
                  </a:cubicBezTo>
                  <a:close/>
                </a:path>
              </a:pathLst>
            </a:custGeom>
            <a:grpFill/>
            <a:ln w="12700" cap="flat">
              <a:solidFill>
                <a:srgbClr val="FFFFFF"/>
              </a:solidFill>
              <a:prstDash val="solid"/>
              <a:miter lim="400000"/>
            </a:ln>
            <a:effectLst/>
          </p:spPr>
          <p:txBody>
            <a:bodyPr wrap="square" lIns="0" tIns="0" rIns="0" bIns="0" numCol="1" anchor="ctr">
              <a:noAutofit/>
            </a:bodyPr>
            <a:lstStyle/>
            <a:p>
              <a:pPr marL="0" marR="0" lvl="0" indent="0" defTabSz="914400" eaLnBrk="1" fontAlgn="auto" latinLnBrk="0" hangingPunct="1">
                <a:lnSpc>
                  <a:spcPct val="100000"/>
                </a:lnSpc>
                <a:spcBef>
                  <a:spcPts val="0"/>
                </a:spcBef>
                <a:spcAft>
                  <a:spcPts val="0"/>
                </a:spcAft>
                <a:buFontTx/>
                <a:buNone/>
                <a:defRPr>
                  <a:uFillTx/>
                </a:defRPr>
              </a:pPr>
              <a:endParaRPr kumimoji="0" sz="1800" b="0" i="0" u="none" strike="noStrike" kern="0" cap="none" spc="0" normalizeH="0" baseline="0" noProof="0" dirty="0">
                <a:ln>
                  <a:noFill/>
                </a:ln>
                <a:solidFill>
                  <a:srgbClr val="000000"/>
                </a:solidFill>
                <a:effectLst/>
                <a:uFillTx/>
                <a:latin typeface="Segoe UI" panose="020B0502040204020203" pitchFamily="34" charset="0"/>
                <a:cs typeface="Segoe UI" panose="020B0502040204020203" pitchFamily="34" charset="0"/>
              </a:endParaRPr>
            </a:p>
          </p:txBody>
        </p:sp>
        <p:sp>
          <p:nvSpPr>
            <p:cNvPr id="47" name="Shape 101">
              <a:extLst>
                <a:ext uri="{FF2B5EF4-FFF2-40B4-BE49-F238E27FC236}">
                  <a16:creationId xmlns:a16="http://schemas.microsoft.com/office/drawing/2014/main" id="{5D054A1C-0CD2-C51C-87E0-B1AE6FAAF4D8}"/>
                </a:ext>
              </a:extLst>
            </p:cNvPr>
            <p:cNvSpPr>
              <a:spLocks/>
            </p:cNvSpPr>
            <p:nvPr/>
          </p:nvSpPr>
          <p:spPr>
            <a:xfrm>
              <a:off x="3762232" y="4081612"/>
              <a:ext cx="1644741" cy="1435492"/>
            </a:xfrm>
            <a:custGeom>
              <a:avLst/>
              <a:gdLst/>
              <a:ahLst/>
              <a:cxnLst>
                <a:cxn ang="0">
                  <a:pos x="wd2" y="hd2"/>
                </a:cxn>
                <a:cxn ang="5400000">
                  <a:pos x="wd2" y="hd2"/>
                </a:cxn>
                <a:cxn ang="10800000">
                  <a:pos x="wd2" y="hd2"/>
                </a:cxn>
                <a:cxn ang="16200000">
                  <a:pos x="wd2" y="hd2"/>
                </a:cxn>
              </a:cxnLst>
              <a:rect l="0" t="0" r="r" b="b"/>
              <a:pathLst>
                <a:path w="21539" h="21600" extrusionOk="0">
                  <a:moveTo>
                    <a:pt x="9872" y="21600"/>
                  </a:moveTo>
                  <a:cubicBezTo>
                    <a:pt x="9705" y="21458"/>
                    <a:pt x="9550" y="21292"/>
                    <a:pt x="9397" y="21093"/>
                  </a:cubicBezTo>
                  <a:cubicBezTo>
                    <a:pt x="9143" y="20761"/>
                    <a:pt x="8929" y="20563"/>
                    <a:pt x="8526" y="20460"/>
                  </a:cubicBezTo>
                  <a:cubicBezTo>
                    <a:pt x="8372" y="20421"/>
                    <a:pt x="8278" y="20344"/>
                    <a:pt x="8249" y="20230"/>
                  </a:cubicBezTo>
                  <a:cubicBezTo>
                    <a:pt x="8184" y="19979"/>
                    <a:pt x="8474" y="19662"/>
                    <a:pt x="8754" y="19355"/>
                  </a:cubicBezTo>
                  <a:cubicBezTo>
                    <a:pt x="8893" y="19204"/>
                    <a:pt x="9065" y="19015"/>
                    <a:pt x="9080" y="18940"/>
                  </a:cubicBezTo>
                  <a:cubicBezTo>
                    <a:pt x="9163" y="18510"/>
                    <a:pt x="9293" y="18391"/>
                    <a:pt x="9684" y="18385"/>
                  </a:cubicBezTo>
                  <a:cubicBezTo>
                    <a:pt x="9783" y="18384"/>
                    <a:pt x="9820" y="18333"/>
                    <a:pt x="9763" y="18179"/>
                  </a:cubicBezTo>
                  <a:cubicBezTo>
                    <a:pt x="9597" y="17732"/>
                    <a:pt x="9360" y="17478"/>
                    <a:pt x="9015" y="17380"/>
                  </a:cubicBezTo>
                  <a:cubicBezTo>
                    <a:pt x="8782" y="17314"/>
                    <a:pt x="8545" y="17313"/>
                    <a:pt x="8293" y="17312"/>
                  </a:cubicBezTo>
                  <a:cubicBezTo>
                    <a:pt x="8030" y="17310"/>
                    <a:pt x="7758" y="17309"/>
                    <a:pt x="7491" y="17226"/>
                  </a:cubicBezTo>
                  <a:cubicBezTo>
                    <a:pt x="7144" y="17119"/>
                    <a:pt x="6877" y="16876"/>
                    <a:pt x="6618" y="16641"/>
                  </a:cubicBezTo>
                  <a:cubicBezTo>
                    <a:pt x="6543" y="16574"/>
                    <a:pt x="6349" y="16406"/>
                    <a:pt x="6349" y="16406"/>
                  </a:cubicBezTo>
                  <a:cubicBezTo>
                    <a:pt x="6351" y="16353"/>
                    <a:pt x="6460" y="15632"/>
                    <a:pt x="6201" y="15267"/>
                  </a:cubicBezTo>
                  <a:cubicBezTo>
                    <a:pt x="6049" y="15054"/>
                    <a:pt x="5702" y="15118"/>
                    <a:pt x="5540" y="15172"/>
                  </a:cubicBezTo>
                  <a:cubicBezTo>
                    <a:pt x="5277" y="15258"/>
                    <a:pt x="5081" y="15287"/>
                    <a:pt x="4863" y="15162"/>
                  </a:cubicBezTo>
                  <a:cubicBezTo>
                    <a:pt x="4432" y="14915"/>
                    <a:pt x="4140" y="15056"/>
                    <a:pt x="3710" y="15013"/>
                  </a:cubicBezTo>
                  <a:cubicBezTo>
                    <a:pt x="3279" y="14971"/>
                    <a:pt x="2654" y="14654"/>
                    <a:pt x="2775" y="14037"/>
                  </a:cubicBezTo>
                  <a:cubicBezTo>
                    <a:pt x="2811" y="13857"/>
                    <a:pt x="2819" y="13815"/>
                    <a:pt x="2650" y="13770"/>
                  </a:cubicBezTo>
                  <a:cubicBezTo>
                    <a:pt x="2479" y="13727"/>
                    <a:pt x="2173" y="13539"/>
                    <a:pt x="2133" y="13516"/>
                  </a:cubicBezTo>
                  <a:cubicBezTo>
                    <a:pt x="2031" y="13458"/>
                    <a:pt x="1916" y="13432"/>
                    <a:pt x="1761" y="13432"/>
                  </a:cubicBezTo>
                  <a:cubicBezTo>
                    <a:pt x="1520" y="13432"/>
                    <a:pt x="1154" y="13500"/>
                    <a:pt x="896" y="13405"/>
                  </a:cubicBezTo>
                  <a:cubicBezTo>
                    <a:pt x="126" y="13122"/>
                    <a:pt x="4" y="12038"/>
                    <a:pt x="0" y="11416"/>
                  </a:cubicBezTo>
                  <a:cubicBezTo>
                    <a:pt x="-6" y="10659"/>
                    <a:pt x="58" y="10004"/>
                    <a:pt x="202" y="9357"/>
                  </a:cubicBezTo>
                  <a:cubicBezTo>
                    <a:pt x="237" y="9199"/>
                    <a:pt x="246" y="9025"/>
                    <a:pt x="254" y="8858"/>
                  </a:cubicBezTo>
                  <a:cubicBezTo>
                    <a:pt x="269" y="8552"/>
                    <a:pt x="284" y="8236"/>
                    <a:pt x="457" y="7965"/>
                  </a:cubicBezTo>
                  <a:cubicBezTo>
                    <a:pt x="596" y="7748"/>
                    <a:pt x="610" y="7445"/>
                    <a:pt x="623" y="7152"/>
                  </a:cubicBezTo>
                  <a:cubicBezTo>
                    <a:pt x="640" y="6772"/>
                    <a:pt x="644" y="6556"/>
                    <a:pt x="937" y="6402"/>
                  </a:cubicBezTo>
                  <a:cubicBezTo>
                    <a:pt x="1026" y="6355"/>
                    <a:pt x="1143" y="6293"/>
                    <a:pt x="1039" y="6180"/>
                  </a:cubicBezTo>
                  <a:cubicBezTo>
                    <a:pt x="958" y="6092"/>
                    <a:pt x="856" y="5959"/>
                    <a:pt x="904" y="5830"/>
                  </a:cubicBezTo>
                  <a:cubicBezTo>
                    <a:pt x="952" y="5702"/>
                    <a:pt x="1111" y="5687"/>
                    <a:pt x="1227" y="5687"/>
                  </a:cubicBezTo>
                  <a:cubicBezTo>
                    <a:pt x="1608" y="5687"/>
                    <a:pt x="1805" y="5792"/>
                    <a:pt x="2315" y="5748"/>
                  </a:cubicBezTo>
                  <a:cubicBezTo>
                    <a:pt x="2589" y="5724"/>
                    <a:pt x="2944" y="5688"/>
                    <a:pt x="3193" y="5831"/>
                  </a:cubicBezTo>
                  <a:cubicBezTo>
                    <a:pt x="3388" y="5944"/>
                    <a:pt x="3517" y="6009"/>
                    <a:pt x="3602" y="6009"/>
                  </a:cubicBezTo>
                  <a:cubicBezTo>
                    <a:pt x="3684" y="6009"/>
                    <a:pt x="3998" y="5677"/>
                    <a:pt x="4060" y="5615"/>
                  </a:cubicBezTo>
                  <a:cubicBezTo>
                    <a:pt x="4143" y="5531"/>
                    <a:pt x="5021" y="5133"/>
                    <a:pt x="4997" y="4837"/>
                  </a:cubicBezTo>
                  <a:cubicBezTo>
                    <a:pt x="4985" y="4688"/>
                    <a:pt x="4736" y="4545"/>
                    <a:pt x="4517" y="4419"/>
                  </a:cubicBezTo>
                  <a:cubicBezTo>
                    <a:pt x="4274" y="4280"/>
                    <a:pt x="4045" y="4148"/>
                    <a:pt x="3990" y="3952"/>
                  </a:cubicBezTo>
                  <a:cubicBezTo>
                    <a:pt x="3734" y="3037"/>
                    <a:pt x="5261" y="2130"/>
                    <a:pt x="5716" y="1954"/>
                  </a:cubicBezTo>
                  <a:cubicBezTo>
                    <a:pt x="5809" y="1918"/>
                    <a:pt x="6659" y="1625"/>
                    <a:pt x="6897" y="1422"/>
                  </a:cubicBezTo>
                  <a:cubicBezTo>
                    <a:pt x="7328" y="1056"/>
                    <a:pt x="7493" y="163"/>
                    <a:pt x="8590" y="0"/>
                  </a:cubicBezTo>
                  <a:cubicBezTo>
                    <a:pt x="9133" y="549"/>
                    <a:pt x="9398" y="431"/>
                    <a:pt x="10367" y="794"/>
                  </a:cubicBezTo>
                  <a:cubicBezTo>
                    <a:pt x="10930" y="1005"/>
                    <a:pt x="11513" y="1223"/>
                    <a:pt x="12055" y="1513"/>
                  </a:cubicBezTo>
                  <a:cubicBezTo>
                    <a:pt x="12242" y="1613"/>
                    <a:pt x="12375" y="1781"/>
                    <a:pt x="12503" y="1943"/>
                  </a:cubicBezTo>
                  <a:cubicBezTo>
                    <a:pt x="12755" y="2263"/>
                    <a:pt x="12873" y="2340"/>
                    <a:pt x="13107" y="2387"/>
                  </a:cubicBezTo>
                  <a:cubicBezTo>
                    <a:pt x="13310" y="2427"/>
                    <a:pt x="13589" y="2483"/>
                    <a:pt x="13673" y="2675"/>
                  </a:cubicBezTo>
                  <a:cubicBezTo>
                    <a:pt x="13699" y="2734"/>
                    <a:pt x="13717" y="2831"/>
                    <a:pt x="13655" y="2960"/>
                  </a:cubicBezTo>
                  <a:cubicBezTo>
                    <a:pt x="13521" y="3239"/>
                    <a:pt x="13877" y="3510"/>
                    <a:pt x="14245" y="3732"/>
                  </a:cubicBezTo>
                  <a:cubicBezTo>
                    <a:pt x="14407" y="3829"/>
                    <a:pt x="14569" y="3992"/>
                    <a:pt x="14804" y="3473"/>
                  </a:cubicBezTo>
                  <a:cubicBezTo>
                    <a:pt x="14879" y="3307"/>
                    <a:pt x="14964" y="3119"/>
                    <a:pt x="15108" y="3007"/>
                  </a:cubicBezTo>
                  <a:cubicBezTo>
                    <a:pt x="15202" y="2934"/>
                    <a:pt x="15309" y="2897"/>
                    <a:pt x="15425" y="2897"/>
                  </a:cubicBezTo>
                  <a:cubicBezTo>
                    <a:pt x="15689" y="2897"/>
                    <a:pt x="15957" y="3090"/>
                    <a:pt x="16173" y="3245"/>
                  </a:cubicBezTo>
                  <a:cubicBezTo>
                    <a:pt x="16401" y="3410"/>
                    <a:pt x="17227" y="3792"/>
                    <a:pt x="18052" y="3954"/>
                  </a:cubicBezTo>
                  <a:cubicBezTo>
                    <a:pt x="18491" y="4041"/>
                    <a:pt x="18803" y="4283"/>
                    <a:pt x="19094" y="4767"/>
                  </a:cubicBezTo>
                  <a:cubicBezTo>
                    <a:pt x="19419" y="5305"/>
                    <a:pt x="19658" y="5507"/>
                    <a:pt x="20207" y="5704"/>
                  </a:cubicBezTo>
                  <a:cubicBezTo>
                    <a:pt x="20335" y="5750"/>
                    <a:pt x="20461" y="5849"/>
                    <a:pt x="20594" y="5954"/>
                  </a:cubicBezTo>
                  <a:cubicBezTo>
                    <a:pt x="20765" y="6088"/>
                    <a:pt x="20977" y="6229"/>
                    <a:pt x="21136" y="6229"/>
                  </a:cubicBezTo>
                  <a:cubicBezTo>
                    <a:pt x="21164" y="6229"/>
                    <a:pt x="21194" y="6516"/>
                    <a:pt x="21066" y="6727"/>
                  </a:cubicBezTo>
                  <a:cubicBezTo>
                    <a:pt x="21007" y="6826"/>
                    <a:pt x="20961" y="6978"/>
                    <a:pt x="21016" y="7088"/>
                  </a:cubicBezTo>
                  <a:cubicBezTo>
                    <a:pt x="21066" y="7187"/>
                    <a:pt x="21196" y="7247"/>
                    <a:pt x="21382" y="7257"/>
                  </a:cubicBezTo>
                  <a:cubicBezTo>
                    <a:pt x="21445" y="7260"/>
                    <a:pt x="21495" y="7301"/>
                    <a:pt x="21520" y="7371"/>
                  </a:cubicBezTo>
                  <a:cubicBezTo>
                    <a:pt x="21594" y="7576"/>
                    <a:pt x="21422" y="8150"/>
                    <a:pt x="21344" y="8239"/>
                  </a:cubicBezTo>
                  <a:cubicBezTo>
                    <a:pt x="21237" y="8358"/>
                    <a:pt x="21119" y="8396"/>
                    <a:pt x="21023" y="8426"/>
                  </a:cubicBezTo>
                  <a:cubicBezTo>
                    <a:pt x="20885" y="8470"/>
                    <a:pt x="20848" y="8482"/>
                    <a:pt x="20885" y="8701"/>
                  </a:cubicBezTo>
                  <a:cubicBezTo>
                    <a:pt x="20928" y="8953"/>
                    <a:pt x="20920" y="9215"/>
                    <a:pt x="20912" y="9470"/>
                  </a:cubicBezTo>
                  <a:cubicBezTo>
                    <a:pt x="20906" y="9665"/>
                    <a:pt x="20941" y="10284"/>
                    <a:pt x="20954" y="10395"/>
                  </a:cubicBezTo>
                  <a:cubicBezTo>
                    <a:pt x="21042" y="11171"/>
                    <a:pt x="21125" y="11905"/>
                    <a:pt x="20286" y="12350"/>
                  </a:cubicBezTo>
                  <a:cubicBezTo>
                    <a:pt x="19944" y="12533"/>
                    <a:pt x="19740" y="12841"/>
                    <a:pt x="19539" y="13248"/>
                  </a:cubicBezTo>
                  <a:cubicBezTo>
                    <a:pt x="19280" y="13773"/>
                    <a:pt x="19701" y="13628"/>
                    <a:pt x="19701" y="13988"/>
                  </a:cubicBezTo>
                  <a:cubicBezTo>
                    <a:pt x="19683" y="14259"/>
                    <a:pt x="19502" y="14382"/>
                    <a:pt x="19342" y="14492"/>
                  </a:cubicBezTo>
                  <a:cubicBezTo>
                    <a:pt x="19202" y="14588"/>
                    <a:pt x="19081" y="14671"/>
                    <a:pt x="19062" y="14832"/>
                  </a:cubicBezTo>
                  <a:cubicBezTo>
                    <a:pt x="19045" y="14980"/>
                    <a:pt x="19334" y="15330"/>
                    <a:pt x="19358" y="15363"/>
                  </a:cubicBezTo>
                  <a:cubicBezTo>
                    <a:pt x="19479" y="15521"/>
                    <a:pt x="19530" y="15665"/>
                    <a:pt x="19514" y="15801"/>
                  </a:cubicBezTo>
                  <a:cubicBezTo>
                    <a:pt x="19491" y="15998"/>
                    <a:pt x="19337" y="16117"/>
                    <a:pt x="19201" y="16222"/>
                  </a:cubicBezTo>
                  <a:cubicBezTo>
                    <a:pt x="18989" y="16386"/>
                    <a:pt x="19161" y="16607"/>
                    <a:pt x="19287" y="16758"/>
                  </a:cubicBezTo>
                  <a:cubicBezTo>
                    <a:pt x="19370" y="16857"/>
                    <a:pt x="19456" y="16959"/>
                    <a:pt x="19499" y="17076"/>
                  </a:cubicBezTo>
                  <a:cubicBezTo>
                    <a:pt x="19657" y="17506"/>
                    <a:pt x="19265" y="17808"/>
                    <a:pt x="18979" y="18028"/>
                  </a:cubicBezTo>
                  <a:cubicBezTo>
                    <a:pt x="18789" y="18174"/>
                    <a:pt x="18742" y="18181"/>
                    <a:pt x="18687" y="18398"/>
                  </a:cubicBezTo>
                  <a:cubicBezTo>
                    <a:pt x="18595" y="18757"/>
                    <a:pt x="18374" y="18764"/>
                    <a:pt x="18190" y="18716"/>
                  </a:cubicBezTo>
                  <a:cubicBezTo>
                    <a:pt x="17961" y="18655"/>
                    <a:pt x="17933" y="18838"/>
                    <a:pt x="17840" y="19057"/>
                  </a:cubicBezTo>
                  <a:cubicBezTo>
                    <a:pt x="17701" y="19383"/>
                    <a:pt x="17297" y="19554"/>
                    <a:pt x="16971" y="19554"/>
                  </a:cubicBezTo>
                  <a:cubicBezTo>
                    <a:pt x="16780" y="19554"/>
                    <a:pt x="16664" y="19498"/>
                    <a:pt x="16532" y="19368"/>
                  </a:cubicBezTo>
                  <a:cubicBezTo>
                    <a:pt x="16351" y="19185"/>
                    <a:pt x="16276" y="19307"/>
                    <a:pt x="16180" y="19477"/>
                  </a:cubicBezTo>
                  <a:cubicBezTo>
                    <a:pt x="16070" y="19671"/>
                    <a:pt x="15427" y="20136"/>
                    <a:pt x="15293" y="19460"/>
                  </a:cubicBezTo>
                  <a:cubicBezTo>
                    <a:pt x="15221" y="19102"/>
                    <a:pt x="15081" y="19154"/>
                    <a:pt x="14672" y="19338"/>
                  </a:cubicBezTo>
                  <a:cubicBezTo>
                    <a:pt x="14488" y="19422"/>
                    <a:pt x="14306" y="19549"/>
                    <a:pt x="14130" y="19672"/>
                  </a:cubicBezTo>
                  <a:cubicBezTo>
                    <a:pt x="13903" y="19830"/>
                    <a:pt x="13668" y="19993"/>
                    <a:pt x="13414" y="20079"/>
                  </a:cubicBezTo>
                  <a:cubicBezTo>
                    <a:pt x="13201" y="20151"/>
                    <a:pt x="12678" y="20358"/>
                    <a:pt x="12416" y="20716"/>
                  </a:cubicBezTo>
                  <a:cubicBezTo>
                    <a:pt x="12304" y="20868"/>
                    <a:pt x="12149" y="21194"/>
                    <a:pt x="11763" y="21212"/>
                  </a:cubicBezTo>
                  <a:cubicBezTo>
                    <a:pt x="11555" y="21221"/>
                    <a:pt x="11372" y="21173"/>
                    <a:pt x="11104" y="21348"/>
                  </a:cubicBezTo>
                  <a:cubicBezTo>
                    <a:pt x="10895" y="21483"/>
                    <a:pt x="10654" y="21507"/>
                    <a:pt x="10420" y="21530"/>
                  </a:cubicBezTo>
                  <a:cubicBezTo>
                    <a:pt x="10254" y="21546"/>
                    <a:pt x="9872" y="21600"/>
                    <a:pt x="9872" y="21600"/>
                  </a:cubicBezTo>
                  <a:close/>
                </a:path>
              </a:pathLst>
            </a:custGeom>
            <a:grpFill/>
            <a:ln w="12700" cap="flat">
              <a:solidFill>
                <a:srgbClr val="FFFFFF"/>
              </a:solidFill>
              <a:prstDash val="solid"/>
              <a:miter lim="400000"/>
            </a:ln>
            <a:effectLst/>
          </p:spPr>
          <p:txBody>
            <a:bodyPr wrap="square" lIns="0" tIns="0" rIns="0" bIns="0" numCol="1" anchor="ctr">
              <a:noAutofit/>
            </a:bodyPr>
            <a:lstStyle/>
            <a:p>
              <a:pPr marL="0" marR="0" lvl="0" indent="0" defTabSz="914400" eaLnBrk="1" fontAlgn="auto" latinLnBrk="0" hangingPunct="1">
                <a:lnSpc>
                  <a:spcPct val="100000"/>
                </a:lnSpc>
                <a:spcBef>
                  <a:spcPts val="0"/>
                </a:spcBef>
                <a:spcAft>
                  <a:spcPts val="0"/>
                </a:spcAft>
                <a:buFontTx/>
                <a:buNone/>
                <a:defRPr>
                  <a:uFillTx/>
                </a:defRPr>
              </a:pPr>
              <a:endParaRPr kumimoji="0" sz="1800" b="0" i="0" u="none" strike="noStrike" kern="0" cap="none" spc="0" normalizeH="0" baseline="0" noProof="0" dirty="0">
                <a:ln>
                  <a:noFill/>
                </a:ln>
                <a:solidFill>
                  <a:srgbClr val="000000"/>
                </a:solidFill>
                <a:effectLst/>
                <a:uFillTx/>
                <a:latin typeface="Segoe UI" panose="020B0502040204020203" pitchFamily="34" charset="0"/>
                <a:cs typeface="Segoe UI" panose="020B0502040204020203" pitchFamily="34" charset="0"/>
              </a:endParaRPr>
            </a:p>
          </p:txBody>
        </p:sp>
        <p:sp>
          <p:nvSpPr>
            <p:cNvPr id="48" name="Shape 102">
              <a:extLst>
                <a:ext uri="{FF2B5EF4-FFF2-40B4-BE49-F238E27FC236}">
                  <a16:creationId xmlns:a16="http://schemas.microsoft.com/office/drawing/2014/main" id="{E3ADC5F8-5E53-4B95-CB67-C0E3AC710DD2}"/>
                </a:ext>
              </a:extLst>
            </p:cNvPr>
            <p:cNvSpPr>
              <a:spLocks/>
            </p:cNvSpPr>
            <p:nvPr/>
          </p:nvSpPr>
          <p:spPr>
            <a:xfrm>
              <a:off x="4477148" y="4417113"/>
              <a:ext cx="2287940" cy="1584825"/>
            </a:xfrm>
            <a:custGeom>
              <a:avLst/>
              <a:gdLst/>
              <a:ahLst/>
              <a:cxnLst>
                <a:cxn ang="0">
                  <a:pos x="wd2" y="hd2"/>
                </a:cxn>
                <a:cxn ang="5400000">
                  <a:pos x="wd2" y="hd2"/>
                </a:cxn>
                <a:cxn ang="10800000">
                  <a:pos x="wd2" y="hd2"/>
                </a:cxn>
                <a:cxn ang="16200000">
                  <a:pos x="wd2" y="hd2"/>
                </a:cxn>
              </a:cxnLst>
              <a:rect l="0" t="0" r="r" b="b"/>
              <a:pathLst>
                <a:path w="21600" h="21600" extrusionOk="0">
                  <a:moveTo>
                    <a:pt x="14538" y="21600"/>
                  </a:moveTo>
                  <a:cubicBezTo>
                    <a:pt x="14439" y="21600"/>
                    <a:pt x="14350" y="21493"/>
                    <a:pt x="14264" y="21273"/>
                  </a:cubicBezTo>
                  <a:cubicBezTo>
                    <a:pt x="14207" y="21128"/>
                    <a:pt x="14167" y="20914"/>
                    <a:pt x="14124" y="20687"/>
                  </a:cubicBezTo>
                  <a:cubicBezTo>
                    <a:pt x="14052" y="20303"/>
                    <a:pt x="13970" y="19869"/>
                    <a:pt x="13804" y="19751"/>
                  </a:cubicBezTo>
                  <a:cubicBezTo>
                    <a:pt x="13714" y="19687"/>
                    <a:pt x="13570" y="19752"/>
                    <a:pt x="13395" y="19889"/>
                  </a:cubicBezTo>
                  <a:cubicBezTo>
                    <a:pt x="13296" y="19966"/>
                    <a:pt x="13128" y="20070"/>
                    <a:pt x="13033" y="20072"/>
                  </a:cubicBezTo>
                  <a:cubicBezTo>
                    <a:pt x="12874" y="20075"/>
                    <a:pt x="12759" y="19944"/>
                    <a:pt x="12649" y="19821"/>
                  </a:cubicBezTo>
                  <a:cubicBezTo>
                    <a:pt x="12548" y="19708"/>
                    <a:pt x="12452" y="19602"/>
                    <a:pt x="12328" y="19602"/>
                  </a:cubicBezTo>
                  <a:cubicBezTo>
                    <a:pt x="12317" y="19602"/>
                    <a:pt x="12186" y="19617"/>
                    <a:pt x="12141" y="19617"/>
                  </a:cubicBezTo>
                  <a:cubicBezTo>
                    <a:pt x="11791" y="19617"/>
                    <a:pt x="11759" y="19358"/>
                    <a:pt x="11722" y="19058"/>
                  </a:cubicBezTo>
                  <a:cubicBezTo>
                    <a:pt x="11708" y="18941"/>
                    <a:pt x="11692" y="18809"/>
                    <a:pt x="11655" y="18667"/>
                  </a:cubicBezTo>
                  <a:cubicBezTo>
                    <a:pt x="11569" y="18328"/>
                    <a:pt x="11240" y="18146"/>
                    <a:pt x="10953" y="18156"/>
                  </a:cubicBezTo>
                  <a:cubicBezTo>
                    <a:pt x="10901" y="18158"/>
                    <a:pt x="10605" y="18218"/>
                    <a:pt x="10531" y="18218"/>
                  </a:cubicBezTo>
                  <a:cubicBezTo>
                    <a:pt x="10414" y="18218"/>
                    <a:pt x="10351" y="18205"/>
                    <a:pt x="10156" y="18037"/>
                  </a:cubicBezTo>
                  <a:cubicBezTo>
                    <a:pt x="10048" y="17944"/>
                    <a:pt x="9883" y="17864"/>
                    <a:pt x="9762" y="17864"/>
                  </a:cubicBezTo>
                  <a:cubicBezTo>
                    <a:pt x="9554" y="17864"/>
                    <a:pt x="9375" y="17999"/>
                    <a:pt x="9259" y="18244"/>
                  </a:cubicBezTo>
                  <a:cubicBezTo>
                    <a:pt x="9202" y="18362"/>
                    <a:pt x="9151" y="18499"/>
                    <a:pt x="9097" y="18645"/>
                  </a:cubicBezTo>
                  <a:cubicBezTo>
                    <a:pt x="8937" y="19074"/>
                    <a:pt x="8757" y="19561"/>
                    <a:pt x="8394" y="19561"/>
                  </a:cubicBezTo>
                  <a:cubicBezTo>
                    <a:pt x="8306" y="19561"/>
                    <a:pt x="8209" y="19531"/>
                    <a:pt x="8108" y="19471"/>
                  </a:cubicBezTo>
                  <a:cubicBezTo>
                    <a:pt x="7596" y="19169"/>
                    <a:pt x="7049" y="19150"/>
                    <a:pt x="6471" y="19129"/>
                  </a:cubicBezTo>
                  <a:cubicBezTo>
                    <a:pt x="6122" y="19117"/>
                    <a:pt x="5762" y="19104"/>
                    <a:pt x="5413" y="19023"/>
                  </a:cubicBezTo>
                  <a:cubicBezTo>
                    <a:pt x="4673" y="18851"/>
                    <a:pt x="3782" y="17919"/>
                    <a:pt x="3284" y="17088"/>
                  </a:cubicBezTo>
                  <a:cubicBezTo>
                    <a:pt x="3120" y="16813"/>
                    <a:pt x="2962" y="16699"/>
                    <a:pt x="2772" y="16691"/>
                  </a:cubicBezTo>
                  <a:cubicBezTo>
                    <a:pt x="2576" y="16683"/>
                    <a:pt x="2247" y="16932"/>
                    <a:pt x="1904" y="16933"/>
                  </a:cubicBezTo>
                  <a:cubicBezTo>
                    <a:pt x="1745" y="16933"/>
                    <a:pt x="1581" y="16882"/>
                    <a:pt x="1369" y="16800"/>
                  </a:cubicBezTo>
                  <a:cubicBezTo>
                    <a:pt x="963" y="16643"/>
                    <a:pt x="638" y="16457"/>
                    <a:pt x="305" y="16180"/>
                  </a:cubicBezTo>
                  <a:cubicBezTo>
                    <a:pt x="156" y="16056"/>
                    <a:pt x="0" y="15775"/>
                    <a:pt x="0" y="15775"/>
                  </a:cubicBezTo>
                  <a:cubicBezTo>
                    <a:pt x="0" y="15775"/>
                    <a:pt x="0" y="15146"/>
                    <a:pt x="263" y="14920"/>
                  </a:cubicBezTo>
                  <a:cubicBezTo>
                    <a:pt x="405" y="14798"/>
                    <a:pt x="578" y="14777"/>
                    <a:pt x="744" y="14756"/>
                  </a:cubicBezTo>
                  <a:cubicBezTo>
                    <a:pt x="905" y="14736"/>
                    <a:pt x="1057" y="14717"/>
                    <a:pt x="1182" y="14616"/>
                  </a:cubicBezTo>
                  <a:cubicBezTo>
                    <a:pt x="1414" y="14426"/>
                    <a:pt x="1557" y="14472"/>
                    <a:pt x="1719" y="14468"/>
                  </a:cubicBezTo>
                  <a:cubicBezTo>
                    <a:pt x="1925" y="14463"/>
                    <a:pt x="2060" y="14139"/>
                    <a:pt x="2091" y="14086"/>
                  </a:cubicBezTo>
                  <a:cubicBezTo>
                    <a:pt x="2296" y="13736"/>
                    <a:pt x="2670" y="13537"/>
                    <a:pt x="2875" y="13449"/>
                  </a:cubicBezTo>
                  <a:cubicBezTo>
                    <a:pt x="3041" y="13378"/>
                    <a:pt x="3196" y="13244"/>
                    <a:pt x="3359" y="13101"/>
                  </a:cubicBezTo>
                  <a:cubicBezTo>
                    <a:pt x="3491" y="12986"/>
                    <a:pt x="3807" y="12763"/>
                    <a:pt x="3827" y="12751"/>
                  </a:cubicBezTo>
                  <a:cubicBezTo>
                    <a:pt x="3918" y="12695"/>
                    <a:pt x="4023" y="12631"/>
                    <a:pt x="4122" y="12631"/>
                  </a:cubicBezTo>
                  <a:cubicBezTo>
                    <a:pt x="4234" y="12631"/>
                    <a:pt x="4319" y="12714"/>
                    <a:pt x="4366" y="12870"/>
                  </a:cubicBezTo>
                  <a:cubicBezTo>
                    <a:pt x="4423" y="13060"/>
                    <a:pt x="4397" y="13215"/>
                    <a:pt x="4519" y="13215"/>
                  </a:cubicBezTo>
                  <a:cubicBezTo>
                    <a:pt x="4708" y="13215"/>
                    <a:pt x="4804" y="12979"/>
                    <a:pt x="4833" y="12870"/>
                  </a:cubicBezTo>
                  <a:cubicBezTo>
                    <a:pt x="4879" y="12694"/>
                    <a:pt x="4943" y="12644"/>
                    <a:pt x="5088" y="12701"/>
                  </a:cubicBezTo>
                  <a:cubicBezTo>
                    <a:pt x="5253" y="12766"/>
                    <a:pt x="5280" y="12966"/>
                    <a:pt x="5478" y="12966"/>
                  </a:cubicBezTo>
                  <a:cubicBezTo>
                    <a:pt x="5670" y="12966"/>
                    <a:pt x="5912" y="12837"/>
                    <a:pt x="5985" y="12621"/>
                  </a:cubicBezTo>
                  <a:cubicBezTo>
                    <a:pt x="6008" y="12552"/>
                    <a:pt x="5988" y="12283"/>
                    <a:pt x="6193" y="12198"/>
                  </a:cubicBezTo>
                  <a:cubicBezTo>
                    <a:pt x="6291" y="12157"/>
                    <a:pt x="6388" y="12233"/>
                    <a:pt x="6481" y="12233"/>
                  </a:cubicBezTo>
                  <a:cubicBezTo>
                    <a:pt x="6544" y="12233"/>
                    <a:pt x="6568" y="12151"/>
                    <a:pt x="6588" y="12053"/>
                  </a:cubicBezTo>
                  <a:cubicBezTo>
                    <a:pt x="6639" y="11803"/>
                    <a:pt x="6696" y="11765"/>
                    <a:pt x="6850" y="11616"/>
                  </a:cubicBezTo>
                  <a:cubicBezTo>
                    <a:pt x="7078" y="11396"/>
                    <a:pt x="7247" y="11209"/>
                    <a:pt x="7178" y="10973"/>
                  </a:cubicBezTo>
                  <a:cubicBezTo>
                    <a:pt x="7107" y="10732"/>
                    <a:pt x="6794" y="10534"/>
                    <a:pt x="6823" y="10277"/>
                  </a:cubicBezTo>
                  <a:cubicBezTo>
                    <a:pt x="6838" y="10149"/>
                    <a:pt x="6925" y="10064"/>
                    <a:pt x="7010" y="9981"/>
                  </a:cubicBezTo>
                  <a:cubicBezTo>
                    <a:pt x="7089" y="9904"/>
                    <a:pt x="7171" y="9824"/>
                    <a:pt x="7181" y="9726"/>
                  </a:cubicBezTo>
                  <a:cubicBezTo>
                    <a:pt x="7192" y="9606"/>
                    <a:pt x="7106" y="9479"/>
                    <a:pt x="7044" y="9384"/>
                  </a:cubicBezTo>
                  <a:cubicBezTo>
                    <a:pt x="6951" y="9243"/>
                    <a:pt x="6835" y="9066"/>
                    <a:pt x="6855" y="8848"/>
                  </a:cubicBezTo>
                  <a:cubicBezTo>
                    <a:pt x="6876" y="8617"/>
                    <a:pt x="7005" y="8506"/>
                    <a:pt x="7118" y="8408"/>
                  </a:cubicBezTo>
                  <a:cubicBezTo>
                    <a:pt x="7387" y="8177"/>
                    <a:pt x="7215" y="8099"/>
                    <a:pt x="7152" y="7891"/>
                  </a:cubicBezTo>
                  <a:cubicBezTo>
                    <a:pt x="7086" y="7675"/>
                    <a:pt x="7157" y="7495"/>
                    <a:pt x="7213" y="7350"/>
                  </a:cubicBezTo>
                  <a:cubicBezTo>
                    <a:pt x="7349" y="7004"/>
                    <a:pt x="7516" y="6657"/>
                    <a:pt x="7811" y="6459"/>
                  </a:cubicBezTo>
                  <a:cubicBezTo>
                    <a:pt x="8330" y="6113"/>
                    <a:pt x="8281" y="5567"/>
                    <a:pt x="8218" y="4875"/>
                  </a:cubicBezTo>
                  <a:cubicBezTo>
                    <a:pt x="8204" y="4716"/>
                    <a:pt x="8181" y="4260"/>
                    <a:pt x="8187" y="4008"/>
                  </a:cubicBezTo>
                  <a:cubicBezTo>
                    <a:pt x="8193" y="3778"/>
                    <a:pt x="8198" y="3560"/>
                    <a:pt x="8170" y="3352"/>
                  </a:cubicBezTo>
                  <a:cubicBezTo>
                    <a:pt x="8125" y="3018"/>
                    <a:pt x="8231" y="2947"/>
                    <a:pt x="8363" y="2894"/>
                  </a:cubicBezTo>
                  <a:cubicBezTo>
                    <a:pt x="8422" y="2870"/>
                    <a:pt x="8484" y="2845"/>
                    <a:pt x="8536" y="2772"/>
                  </a:cubicBezTo>
                  <a:cubicBezTo>
                    <a:pt x="8572" y="2705"/>
                    <a:pt x="8660" y="2299"/>
                    <a:pt x="8638" y="2192"/>
                  </a:cubicBezTo>
                  <a:cubicBezTo>
                    <a:pt x="8464" y="2176"/>
                    <a:pt x="8336" y="2089"/>
                    <a:pt x="8279" y="1946"/>
                  </a:cubicBezTo>
                  <a:cubicBezTo>
                    <a:pt x="8241" y="1850"/>
                    <a:pt x="8216" y="1684"/>
                    <a:pt x="8316" y="1440"/>
                  </a:cubicBezTo>
                  <a:cubicBezTo>
                    <a:pt x="8338" y="1388"/>
                    <a:pt x="8476" y="1081"/>
                    <a:pt x="8476" y="1081"/>
                  </a:cubicBezTo>
                  <a:cubicBezTo>
                    <a:pt x="8705" y="870"/>
                    <a:pt x="8879" y="638"/>
                    <a:pt x="9204" y="638"/>
                  </a:cubicBezTo>
                  <a:cubicBezTo>
                    <a:pt x="9310" y="638"/>
                    <a:pt x="9413" y="676"/>
                    <a:pt x="9511" y="753"/>
                  </a:cubicBezTo>
                  <a:cubicBezTo>
                    <a:pt x="9547" y="780"/>
                    <a:pt x="9656" y="873"/>
                    <a:pt x="9711" y="865"/>
                  </a:cubicBezTo>
                  <a:cubicBezTo>
                    <a:pt x="9778" y="855"/>
                    <a:pt x="9815" y="464"/>
                    <a:pt x="9815" y="464"/>
                  </a:cubicBezTo>
                  <a:cubicBezTo>
                    <a:pt x="9865" y="156"/>
                    <a:pt x="10085" y="0"/>
                    <a:pt x="10471" y="0"/>
                  </a:cubicBezTo>
                  <a:cubicBezTo>
                    <a:pt x="10656" y="0"/>
                    <a:pt x="11092" y="78"/>
                    <a:pt x="11130" y="83"/>
                  </a:cubicBezTo>
                  <a:cubicBezTo>
                    <a:pt x="11304" y="105"/>
                    <a:pt x="11472" y="203"/>
                    <a:pt x="11635" y="298"/>
                  </a:cubicBezTo>
                  <a:cubicBezTo>
                    <a:pt x="11677" y="323"/>
                    <a:pt x="12057" y="638"/>
                    <a:pt x="12317" y="766"/>
                  </a:cubicBezTo>
                  <a:cubicBezTo>
                    <a:pt x="12523" y="867"/>
                    <a:pt x="12638" y="783"/>
                    <a:pt x="12638" y="783"/>
                  </a:cubicBezTo>
                  <a:cubicBezTo>
                    <a:pt x="12638" y="783"/>
                    <a:pt x="12692" y="1052"/>
                    <a:pt x="12649" y="1169"/>
                  </a:cubicBezTo>
                  <a:cubicBezTo>
                    <a:pt x="12607" y="1286"/>
                    <a:pt x="12545" y="1346"/>
                    <a:pt x="12465" y="1346"/>
                  </a:cubicBezTo>
                  <a:cubicBezTo>
                    <a:pt x="12419" y="1346"/>
                    <a:pt x="12261" y="1278"/>
                    <a:pt x="12230" y="1278"/>
                  </a:cubicBezTo>
                  <a:cubicBezTo>
                    <a:pt x="12187" y="1278"/>
                    <a:pt x="12170" y="1321"/>
                    <a:pt x="12141" y="1452"/>
                  </a:cubicBezTo>
                  <a:cubicBezTo>
                    <a:pt x="12130" y="1500"/>
                    <a:pt x="12119" y="1550"/>
                    <a:pt x="12102" y="1592"/>
                  </a:cubicBezTo>
                  <a:cubicBezTo>
                    <a:pt x="12055" y="1707"/>
                    <a:pt x="12044" y="1806"/>
                    <a:pt x="12072" y="1871"/>
                  </a:cubicBezTo>
                  <a:cubicBezTo>
                    <a:pt x="12101" y="1940"/>
                    <a:pt x="12179" y="1980"/>
                    <a:pt x="12284" y="1980"/>
                  </a:cubicBezTo>
                  <a:cubicBezTo>
                    <a:pt x="12307" y="1980"/>
                    <a:pt x="12427" y="1967"/>
                    <a:pt x="12459" y="1967"/>
                  </a:cubicBezTo>
                  <a:cubicBezTo>
                    <a:pt x="12597" y="1967"/>
                    <a:pt x="12686" y="2017"/>
                    <a:pt x="12730" y="2119"/>
                  </a:cubicBezTo>
                  <a:cubicBezTo>
                    <a:pt x="12783" y="2240"/>
                    <a:pt x="12765" y="2409"/>
                    <a:pt x="12672" y="2651"/>
                  </a:cubicBezTo>
                  <a:cubicBezTo>
                    <a:pt x="12558" y="2950"/>
                    <a:pt x="12596" y="3241"/>
                    <a:pt x="12662" y="3619"/>
                  </a:cubicBezTo>
                  <a:cubicBezTo>
                    <a:pt x="12678" y="3710"/>
                    <a:pt x="12712" y="3782"/>
                    <a:pt x="12747" y="3857"/>
                  </a:cubicBezTo>
                  <a:cubicBezTo>
                    <a:pt x="12803" y="3974"/>
                    <a:pt x="12866" y="4107"/>
                    <a:pt x="12849" y="4311"/>
                  </a:cubicBezTo>
                  <a:cubicBezTo>
                    <a:pt x="12836" y="4479"/>
                    <a:pt x="12791" y="4558"/>
                    <a:pt x="12752" y="4628"/>
                  </a:cubicBezTo>
                  <a:cubicBezTo>
                    <a:pt x="12731" y="4665"/>
                    <a:pt x="12712" y="4699"/>
                    <a:pt x="12694" y="4749"/>
                  </a:cubicBezTo>
                  <a:cubicBezTo>
                    <a:pt x="12731" y="4856"/>
                    <a:pt x="12923" y="5218"/>
                    <a:pt x="12961" y="5266"/>
                  </a:cubicBezTo>
                  <a:cubicBezTo>
                    <a:pt x="13049" y="5370"/>
                    <a:pt x="13110" y="5392"/>
                    <a:pt x="13146" y="5392"/>
                  </a:cubicBezTo>
                  <a:cubicBezTo>
                    <a:pt x="13313" y="5392"/>
                    <a:pt x="13279" y="5006"/>
                    <a:pt x="13280" y="4992"/>
                  </a:cubicBezTo>
                  <a:cubicBezTo>
                    <a:pt x="13335" y="4947"/>
                    <a:pt x="13764" y="4758"/>
                    <a:pt x="13678" y="4278"/>
                  </a:cubicBezTo>
                  <a:cubicBezTo>
                    <a:pt x="13666" y="4215"/>
                    <a:pt x="13644" y="4136"/>
                    <a:pt x="13620" y="4053"/>
                  </a:cubicBezTo>
                  <a:cubicBezTo>
                    <a:pt x="13540" y="3775"/>
                    <a:pt x="13441" y="3430"/>
                    <a:pt x="13609" y="3193"/>
                  </a:cubicBezTo>
                  <a:cubicBezTo>
                    <a:pt x="13678" y="3095"/>
                    <a:pt x="13760" y="3045"/>
                    <a:pt x="13852" y="3045"/>
                  </a:cubicBezTo>
                  <a:cubicBezTo>
                    <a:pt x="14085" y="3045"/>
                    <a:pt x="14318" y="3376"/>
                    <a:pt x="14410" y="3611"/>
                  </a:cubicBezTo>
                  <a:cubicBezTo>
                    <a:pt x="14440" y="3686"/>
                    <a:pt x="14515" y="3757"/>
                    <a:pt x="14587" y="3825"/>
                  </a:cubicBezTo>
                  <a:cubicBezTo>
                    <a:pt x="14722" y="3953"/>
                    <a:pt x="14891" y="4113"/>
                    <a:pt x="14805" y="4383"/>
                  </a:cubicBezTo>
                  <a:cubicBezTo>
                    <a:pt x="14784" y="4449"/>
                    <a:pt x="14782" y="4501"/>
                    <a:pt x="14797" y="4543"/>
                  </a:cubicBezTo>
                  <a:cubicBezTo>
                    <a:pt x="14838" y="4657"/>
                    <a:pt x="15007" y="4713"/>
                    <a:pt x="15109" y="4746"/>
                  </a:cubicBezTo>
                  <a:cubicBezTo>
                    <a:pt x="15269" y="4799"/>
                    <a:pt x="15363" y="4877"/>
                    <a:pt x="15406" y="4994"/>
                  </a:cubicBezTo>
                  <a:cubicBezTo>
                    <a:pt x="15466" y="5152"/>
                    <a:pt x="15412" y="5336"/>
                    <a:pt x="15360" y="5514"/>
                  </a:cubicBezTo>
                  <a:cubicBezTo>
                    <a:pt x="15314" y="5673"/>
                    <a:pt x="15255" y="5894"/>
                    <a:pt x="15308" y="5984"/>
                  </a:cubicBezTo>
                  <a:cubicBezTo>
                    <a:pt x="15402" y="6146"/>
                    <a:pt x="15684" y="6073"/>
                    <a:pt x="15790" y="6104"/>
                  </a:cubicBezTo>
                  <a:cubicBezTo>
                    <a:pt x="16001" y="6168"/>
                    <a:pt x="16061" y="6504"/>
                    <a:pt x="16114" y="6800"/>
                  </a:cubicBezTo>
                  <a:cubicBezTo>
                    <a:pt x="16142" y="6957"/>
                    <a:pt x="16169" y="7104"/>
                    <a:pt x="16212" y="7196"/>
                  </a:cubicBezTo>
                  <a:cubicBezTo>
                    <a:pt x="16214" y="7199"/>
                    <a:pt x="16362" y="7547"/>
                    <a:pt x="16362" y="7754"/>
                  </a:cubicBezTo>
                  <a:cubicBezTo>
                    <a:pt x="16362" y="7798"/>
                    <a:pt x="16341" y="7928"/>
                    <a:pt x="16341" y="7928"/>
                  </a:cubicBezTo>
                  <a:cubicBezTo>
                    <a:pt x="16192" y="8172"/>
                    <a:pt x="16125" y="8350"/>
                    <a:pt x="16160" y="8639"/>
                  </a:cubicBezTo>
                  <a:cubicBezTo>
                    <a:pt x="16184" y="8836"/>
                    <a:pt x="16247" y="8954"/>
                    <a:pt x="16326" y="9104"/>
                  </a:cubicBezTo>
                  <a:cubicBezTo>
                    <a:pt x="16406" y="9256"/>
                    <a:pt x="16500" y="9402"/>
                    <a:pt x="16390" y="9635"/>
                  </a:cubicBezTo>
                  <a:cubicBezTo>
                    <a:pt x="16372" y="9673"/>
                    <a:pt x="16358" y="9702"/>
                    <a:pt x="16354" y="9737"/>
                  </a:cubicBezTo>
                  <a:cubicBezTo>
                    <a:pt x="16373" y="9736"/>
                    <a:pt x="16493" y="9729"/>
                    <a:pt x="16533" y="9729"/>
                  </a:cubicBezTo>
                  <a:cubicBezTo>
                    <a:pt x="16647" y="9729"/>
                    <a:pt x="16784" y="9746"/>
                    <a:pt x="16845" y="9877"/>
                  </a:cubicBezTo>
                  <a:cubicBezTo>
                    <a:pt x="16885" y="9963"/>
                    <a:pt x="16882" y="10079"/>
                    <a:pt x="16835" y="10220"/>
                  </a:cubicBezTo>
                  <a:cubicBezTo>
                    <a:pt x="16757" y="10460"/>
                    <a:pt x="16629" y="10659"/>
                    <a:pt x="16505" y="10851"/>
                  </a:cubicBezTo>
                  <a:cubicBezTo>
                    <a:pt x="16434" y="10962"/>
                    <a:pt x="16254" y="11266"/>
                    <a:pt x="16215" y="11322"/>
                  </a:cubicBezTo>
                  <a:cubicBezTo>
                    <a:pt x="16128" y="11448"/>
                    <a:pt x="15983" y="11658"/>
                    <a:pt x="15999" y="11776"/>
                  </a:cubicBezTo>
                  <a:cubicBezTo>
                    <a:pt x="16006" y="11829"/>
                    <a:pt x="16108" y="11897"/>
                    <a:pt x="16176" y="11897"/>
                  </a:cubicBezTo>
                  <a:cubicBezTo>
                    <a:pt x="16276" y="11897"/>
                    <a:pt x="16381" y="11831"/>
                    <a:pt x="16492" y="11760"/>
                  </a:cubicBezTo>
                  <a:cubicBezTo>
                    <a:pt x="16612" y="11685"/>
                    <a:pt x="16735" y="11607"/>
                    <a:pt x="16863" y="11607"/>
                  </a:cubicBezTo>
                  <a:cubicBezTo>
                    <a:pt x="16934" y="11607"/>
                    <a:pt x="17002" y="11632"/>
                    <a:pt x="17064" y="11682"/>
                  </a:cubicBezTo>
                  <a:cubicBezTo>
                    <a:pt x="17299" y="11871"/>
                    <a:pt x="17252" y="12114"/>
                    <a:pt x="17213" y="12309"/>
                  </a:cubicBezTo>
                  <a:cubicBezTo>
                    <a:pt x="17179" y="12481"/>
                    <a:pt x="17162" y="12592"/>
                    <a:pt x="17237" y="12709"/>
                  </a:cubicBezTo>
                  <a:cubicBezTo>
                    <a:pt x="17413" y="12988"/>
                    <a:pt x="17586" y="13009"/>
                    <a:pt x="17811" y="13009"/>
                  </a:cubicBezTo>
                  <a:cubicBezTo>
                    <a:pt x="17811" y="13009"/>
                    <a:pt x="18076" y="13011"/>
                    <a:pt x="18161" y="13023"/>
                  </a:cubicBezTo>
                  <a:cubicBezTo>
                    <a:pt x="18385" y="13058"/>
                    <a:pt x="18450" y="13302"/>
                    <a:pt x="18506" y="13518"/>
                  </a:cubicBezTo>
                  <a:cubicBezTo>
                    <a:pt x="18539" y="13641"/>
                    <a:pt x="18570" y="13759"/>
                    <a:pt x="18627" y="13834"/>
                  </a:cubicBezTo>
                  <a:cubicBezTo>
                    <a:pt x="18891" y="14182"/>
                    <a:pt x="19296" y="14186"/>
                    <a:pt x="19652" y="14211"/>
                  </a:cubicBezTo>
                  <a:cubicBezTo>
                    <a:pt x="20005" y="14236"/>
                    <a:pt x="20356" y="14225"/>
                    <a:pt x="20622" y="14868"/>
                  </a:cubicBezTo>
                  <a:cubicBezTo>
                    <a:pt x="20701" y="15061"/>
                    <a:pt x="20829" y="15187"/>
                    <a:pt x="20964" y="15320"/>
                  </a:cubicBezTo>
                  <a:cubicBezTo>
                    <a:pt x="21098" y="15453"/>
                    <a:pt x="21237" y="15591"/>
                    <a:pt x="21336" y="15804"/>
                  </a:cubicBezTo>
                  <a:cubicBezTo>
                    <a:pt x="21408" y="15957"/>
                    <a:pt x="21451" y="16161"/>
                    <a:pt x="21492" y="16359"/>
                  </a:cubicBezTo>
                  <a:cubicBezTo>
                    <a:pt x="21517" y="16473"/>
                    <a:pt x="21600" y="16798"/>
                    <a:pt x="21600" y="16798"/>
                  </a:cubicBezTo>
                  <a:cubicBezTo>
                    <a:pt x="21350" y="16907"/>
                    <a:pt x="21382" y="16803"/>
                    <a:pt x="20980" y="17133"/>
                  </a:cubicBezTo>
                  <a:cubicBezTo>
                    <a:pt x="20851" y="17239"/>
                    <a:pt x="20717" y="17348"/>
                    <a:pt x="20557" y="17418"/>
                  </a:cubicBezTo>
                  <a:cubicBezTo>
                    <a:pt x="20377" y="17497"/>
                    <a:pt x="20215" y="17425"/>
                    <a:pt x="19983" y="17193"/>
                  </a:cubicBezTo>
                  <a:cubicBezTo>
                    <a:pt x="19872" y="17083"/>
                    <a:pt x="19768" y="16979"/>
                    <a:pt x="19644" y="16962"/>
                  </a:cubicBezTo>
                  <a:cubicBezTo>
                    <a:pt x="19528" y="16946"/>
                    <a:pt x="19430" y="17068"/>
                    <a:pt x="19335" y="17237"/>
                  </a:cubicBezTo>
                  <a:cubicBezTo>
                    <a:pt x="19142" y="17583"/>
                    <a:pt x="18977" y="17596"/>
                    <a:pt x="18814" y="17483"/>
                  </a:cubicBezTo>
                  <a:cubicBezTo>
                    <a:pt x="18686" y="17395"/>
                    <a:pt x="18032" y="16900"/>
                    <a:pt x="17807" y="16771"/>
                  </a:cubicBezTo>
                  <a:cubicBezTo>
                    <a:pt x="17517" y="16605"/>
                    <a:pt x="17259" y="16520"/>
                    <a:pt x="17042" y="16520"/>
                  </a:cubicBezTo>
                  <a:cubicBezTo>
                    <a:pt x="16600" y="16520"/>
                    <a:pt x="16337" y="16857"/>
                    <a:pt x="16236" y="17549"/>
                  </a:cubicBezTo>
                  <a:cubicBezTo>
                    <a:pt x="16167" y="18034"/>
                    <a:pt x="15919" y="18358"/>
                    <a:pt x="15680" y="18671"/>
                  </a:cubicBezTo>
                  <a:cubicBezTo>
                    <a:pt x="15225" y="19268"/>
                    <a:pt x="15176" y="19555"/>
                    <a:pt x="15046" y="20243"/>
                  </a:cubicBezTo>
                  <a:cubicBezTo>
                    <a:pt x="14928" y="20870"/>
                    <a:pt x="14790" y="21600"/>
                    <a:pt x="14538" y="21600"/>
                  </a:cubicBezTo>
                  <a:close/>
                </a:path>
              </a:pathLst>
            </a:custGeom>
            <a:grpFill/>
            <a:ln w="12700" cap="flat">
              <a:solidFill>
                <a:srgbClr val="FFFFFF"/>
              </a:solidFill>
              <a:prstDash val="solid"/>
              <a:miter lim="400000"/>
            </a:ln>
            <a:effectLst/>
          </p:spPr>
          <p:txBody>
            <a:bodyPr wrap="square" lIns="0" tIns="0" rIns="0" bIns="0" numCol="1" anchor="ctr">
              <a:noAutofit/>
            </a:bodyPr>
            <a:lstStyle/>
            <a:p>
              <a:pPr marL="0" marR="0" lvl="0" indent="0" defTabSz="914400" eaLnBrk="1" fontAlgn="auto" latinLnBrk="0" hangingPunct="1">
                <a:lnSpc>
                  <a:spcPct val="100000"/>
                </a:lnSpc>
                <a:spcBef>
                  <a:spcPts val="0"/>
                </a:spcBef>
                <a:spcAft>
                  <a:spcPts val="0"/>
                </a:spcAft>
                <a:buFontTx/>
                <a:buNone/>
                <a:defRPr>
                  <a:uFillTx/>
                </a:defRPr>
              </a:pPr>
              <a:endParaRPr kumimoji="0" sz="1800" b="0" i="0" u="none" strike="noStrike" kern="0" cap="none" spc="0" normalizeH="0" baseline="0" noProof="0" dirty="0">
                <a:ln>
                  <a:noFill/>
                </a:ln>
                <a:solidFill>
                  <a:srgbClr val="000000"/>
                </a:solidFill>
                <a:effectLst/>
                <a:uFillTx/>
                <a:latin typeface="Segoe UI" panose="020B0502040204020203" pitchFamily="34" charset="0"/>
                <a:cs typeface="Segoe UI" panose="020B0502040204020203" pitchFamily="34" charset="0"/>
              </a:endParaRPr>
            </a:p>
          </p:txBody>
        </p:sp>
        <p:sp>
          <p:nvSpPr>
            <p:cNvPr id="49" name="Shape 103">
              <a:extLst>
                <a:ext uri="{FF2B5EF4-FFF2-40B4-BE49-F238E27FC236}">
                  <a16:creationId xmlns:a16="http://schemas.microsoft.com/office/drawing/2014/main" id="{79FFE6FC-36B8-2559-1C04-858286EDE9A9}"/>
                </a:ext>
              </a:extLst>
            </p:cNvPr>
            <p:cNvSpPr>
              <a:spLocks/>
            </p:cNvSpPr>
            <p:nvPr/>
          </p:nvSpPr>
          <p:spPr>
            <a:xfrm>
              <a:off x="2193096" y="2873807"/>
              <a:ext cx="2263669" cy="1733829"/>
            </a:xfrm>
            <a:custGeom>
              <a:avLst/>
              <a:gdLst/>
              <a:ahLst/>
              <a:cxnLst>
                <a:cxn ang="0">
                  <a:pos x="wd2" y="hd2"/>
                </a:cxn>
                <a:cxn ang="5400000">
                  <a:pos x="wd2" y="hd2"/>
                </a:cxn>
                <a:cxn ang="10800000">
                  <a:pos x="wd2" y="hd2"/>
                </a:cxn>
                <a:cxn ang="16200000">
                  <a:pos x="wd2" y="hd2"/>
                </a:cxn>
              </a:cxnLst>
              <a:rect l="0" t="0" r="r" b="b"/>
              <a:pathLst>
                <a:path w="21560" h="21600" extrusionOk="0">
                  <a:moveTo>
                    <a:pt x="11150" y="8677"/>
                  </a:moveTo>
                  <a:cubicBezTo>
                    <a:pt x="11024" y="8677"/>
                    <a:pt x="10877" y="8733"/>
                    <a:pt x="10701" y="8850"/>
                  </a:cubicBezTo>
                  <a:cubicBezTo>
                    <a:pt x="10328" y="9095"/>
                    <a:pt x="9962" y="9330"/>
                    <a:pt x="9593" y="9499"/>
                  </a:cubicBezTo>
                  <a:cubicBezTo>
                    <a:pt x="9466" y="9558"/>
                    <a:pt x="9330" y="9571"/>
                    <a:pt x="9198" y="9583"/>
                  </a:cubicBezTo>
                  <a:cubicBezTo>
                    <a:pt x="9040" y="9598"/>
                    <a:pt x="8892" y="9612"/>
                    <a:pt x="8767" y="9699"/>
                  </a:cubicBezTo>
                  <a:cubicBezTo>
                    <a:pt x="8632" y="9792"/>
                    <a:pt x="8626" y="9842"/>
                    <a:pt x="8625" y="9847"/>
                  </a:cubicBezTo>
                  <a:cubicBezTo>
                    <a:pt x="8623" y="9878"/>
                    <a:pt x="8688" y="9940"/>
                    <a:pt x="8731" y="9982"/>
                  </a:cubicBezTo>
                  <a:cubicBezTo>
                    <a:pt x="8791" y="10039"/>
                    <a:pt x="8859" y="10105"/>
                    <a:pt x="8897" y="10191"/>
                  </a:cubicBezTo>
                  <a:cubicBezTo>
                    <a:pt x="8978" y="10373"/>
                    <a:pt x="8953" y="10530"/>
                    <a:pt x="8930" y="10668"/>
                  </a:cubicBezTo>
                  <a:cubicBezTo>
                    <a:pt x="8902" y="10837"/>
                    <a:pt x="8880" y="10971"/>
                    <a:pt x="9049" y="11154"/>
                  </a:cubicBezTo>
                  <a:cubicBezTo>
                    <a:pt x="9339" y="11471"/>
                    <a:pt x="9422" y="11701"/>
                    <a:pt x="9418" y="12177"/>
                  </a:cubicBezTo>
                  <a:cubicBezTo>
                    <a:pt x="9421" y="12518"/>
                    <a:pt x="9386" y="12762"/>
                    <a:pt x="9585" y="12814"/>
                  </a:cubicBezTo>
                  <a:cubicBezTo>
                    <a:pt x="9615" y="12822"/>
                    <a:pt x="9649" y="12826"/>
                    <a:pt x="9685" y="12826"/>
                  </a:cubicBezTo>
                  <a:cubicBezTo>
                    <a:pt x="10124" y="12826"/>
                    <a:pt x="10847" y="12267"/>
                    <a:pt x="11206" y="11937"/>
                  </a:cubicBezTo>
                  <a:cubicBezTo>
                    <a:pt x="11410" y="11747"/>
                    <a:pt x="11571" y="11663"/>
                    <a:pt x="11728" y="11663"/>
                  </a:cubicBezTo>
                  <a:cubicBezTo>
                    <a:pt x="11855" y="11663"/>
                    <a:pt x="11977" y="11723"/>
                    <a:pt x="12090" y="11841"/>
                  </a:cubicBezTo>
                  <a:cubicBezTo>
                    <a:pt x="12176" y="11931"/>
                    <a:pt x="12320" y="12081"/>
                    <a:pt x="12442" y="12081"/>
                  </a:cubicBezTo>
                  <a:cubicBezTo>
                    <a:pt x="12474" y="12081"/>
                    <a:pt x="12503" y="12070"/>
                    <a:pt x="12529" y="12048"/>
                  </a:cubicBezTo>
                  <a:cubicBezTo>
                    <a:pt x="12648" y="11948"/>
                    <a:pt x="12630" y="11735"/>
                    <a:pt x="12609" y="11487"/>
                  </a:cubicBezTo>
                  <a:cubicBezTo>
                    <a:pt x="12583" y="11176"/>
                    <a:pt x="12550" y="10788"/>
                    <a:pt x="12876" y="10640"/>
                  </a:cubicBezTo>
                  <a:cubicBezTo>
                    <a:pt x="13071" y="10552"/>
                    <a:pt x="13109" y="10470"/>
                    <a:pt x="13113" y="10428"/>
                  </a:cubicBezTo>
                  <a:cubicBezTo>
                    <a:pt x="13121" y="10364"/>
                    <a:pt x="13066" y="10274"/>
                    <a:pt x="12959" y="10175"/>
                  </a:cubicBezTo>
                  <a:cubicBezTo>
                    <a:pt x="12901" y="10121"/>
                    <a:pt x="12844" y="10063"/>
                    <a:pt x="12789" y="10007"/>
                  </a:cubicBezTo>
                  <a:cubicBezTo>
                    <a:pt x="12637" y="9852"/>
                    <a:pt x="12493" y="9706"/>
                    <a:pt x="12318" y="9632"/>
                  </a:cubicBezTo>
                  <a:lnTo>
                    <a:pt x="12302" y="9632"/>
                  </a:lnTo>
                  <a:lnTo>
                    <a:pt x="12293" y="9623"/>
                  </a:lnTo>
                  <a:cubicBezTo>
                    <a:pt x="12292" y="9622"/>
                    <a:pt x="12291" y="9622"/>
                    <a:pt x="12290" y="9621"/>
                  </a:cubicBezTo>
                  <a:cubicBezTo>
                    <a:pt x="12002" y="9503"/>
                    <a:pt x="11825" y="9272"/>
                    <a:pt x="11668" y="9068"/>
                  </a:cubicBezTo>
                  <a:cubicBezTo>
                    <a:pt x="11501" y="8849"/>
                    <a:pt x="11369" y="8677"/>
                    <a:pt x="11150" y="8677"/>
                  </a:cubicBezTo>
                  <a:close/>
                  <a:moveTo>
                    <a:pt x="16193" y="19988"/>
                  </a:moveTo>
                  <a:cubicBezTo>
                    <a:pt x="15989" y="19945"/>
                    <a:pt x="15823" y="19906"/>
                    <a:pt x="15733" y="19955"/>
                  </a:cubicBezTo>
                  <a:cubicBezTo>
                    <a:pt x="15738" y="19970"/>
                    <a:pt x="15753" y="20003"/>
                    <a:pt x="15799" y="20061"/>
                  </a:cubicBezTo>
                  <a:cubicBezTo>
                    <a:pt x="15966" y="20268"/>
                    <a:pt x="15848" y="20417"/>
                    <a:pt x="15688" y="20514"/>
                  </a:cubicBezTo>
                  <a:cubicBezTo>
                    <a:pt x="15587" y="20574"/>
                    <a:pt x="15553" y="20617"/>
                    <a:pt x="15512" y="20780"/>
                  </a:cubicBezTo>
                  <a:cubicBezTo>
                    <a:pt x="15471" y="20945"/>
                    <a:pt x="15419" y="21150"/>
                    <a:pt x="15268" y="21150"/>
                  </a:cubicBezTo>
                  <a:cubicBezTo>
                    <a:pt x="15129" y="21150"/>
                    <a:pt x="14936" y="20868"/>
                    <a:pt x="14835" y="20622"/>
                  </a:cubicBezTo>
                  <a:cubicBezTo>
                    <a:pt x="14665" y="20210"/>
                    <a:pt x="14623" y="20360"/>
                    <a:pt x="14368" y="20360"/>
                  </a:cubicBezTo>
                  <a:cubicBezTo>
                    <a:pt x="14175" y="20360"/>
                    <a:pt x="14122" y="20251"/>
                    <a:pt x="14015" y="20035"/>
                  </a:cubicBezTo>
                  <a:cubicBezTo>
                    <a:pt x="13944" y="19891"/>
                    <a:pt x="13851" y="19743"/>
                    <a:pt x="13699" y="19790"/>
                  </a:cubicBezTo>
                  <a:cubicBezTo>
                    <a:pt x="13525" y="19845"/>
                    <a:pt x="13441" y="20186"/>
                    <a:pt x="13400" y="20476"/>
                  </a:cubicBezTo>
                  <a:cubicBezTo>
                    <a:pt x="13317" y="21075"/>
                    <a:pt x="12782" y="21600"/>
                    <a:pt x="12255" y="21600"/>
                  </a:cubicBezTo>
                  <a:cubicBezTo>
                    <a:pt x="12034" y="21600"/>
                    <a:pt x="11873" y="21507"/>
                    <a:pt x="11566" y="21342"/>
                  </a:cubicBezTo>
                  <a:cubicBezTo>
                    <a:pt x="11150" y="21120"/>
                    <a:pt x="11056" y="21073"/>
                    <a:pt x="10684" y="21145"/>
                  </a:cubicBezTo>
                  <a:cubicBezTo>
                    <a:pt x="10420" y="21196"/>
                    <a:pt x="10279" y="21220"/>
                    <a:pt x="10051" y="21094"/>
                  </a:cubicBezTo>
                  <a:cubicBezTo>
                    <a:pt x="9975" y="21052"/>
                    <a:pt x="9918" y="21077"/>
                    <a:pt x="9810" y="21134"/>
                  </a:cubicBezTo>
                  <a:cubicBezTo>
                    <a:pt x="9577" y="21259"/>
                    <a:pt x="9366" y="21255"/>
                    <a:pt x="9243" y="21058"/>
                  </a:cubicBezTo>
                  <a:cubicBezTo>
                    <a:pt x="9185" y="20965"/>
                    <a:pt x="9120" y="20966"/>
                    <a:pt x="8969" y="20966"/>
                  </a:cubicBezTo>
                  <a:cubicBezTo>
                    <a:pt x="8921" y="20966"/>
                    <a:pt x="8864" y="20962"/>
                    <a:pt x="8807" y="20932"/>
                  </a:cubicBezTo>
                  <a:cubicBezTo>
                    <a:pt x="8556" y="20802"/>
                    <a:pt x="8478" y="20664"/>
                    <a:pt x="8143" y="20898"/>
                  </a:cubicBezTo>
                  <a:cubicBezTo>
                    <a:pt x="7601" y="21281"/>
                    <a:pt x="7108" y="21303"/>
                    <a:pt x="6776" y="20956"/>
                  </a:cubicBezTo>
                  <a:cubicBezTo>
                    <a:pt x="6678" y="20855"/>
                    <a:pt x="6594" y="20767"/>
                    <a:pt x="6463" y="20767"/>
                  </a:cubicBezTo>
                  <a:cubicBezTo>
                    <a:pt x="6278" y="20767"/>
                    <a:pt x="6177" y="20873"/>
                    <a:pt x="6050" y="21006"/>
                  </a:cubicBezTo>
                  <a:cubicBezTo>
                    <a:pt x="5575" y="21507"/>
                    <a:pt x="5186" y="21559"/>
                    <a:pt x="4858" y="21450"/>
                  </a:cubicBezTo>
                  <a:cubicBezTo>
                    <a:pt x="4637" y="21376"/>
                    <a:pt x="4467" y="21324"/>
                    <a:pt x="4297" y="21324"/>
                  </a:cubicBezTo>
                  <a:cubicBezTo>
                    <a:pt x="4141" y="21324"/>
                    <a:pt x="3994" y="21368"/>
                    <a:pt x="3820" y="21468"/>
                  </a:cubicBezTo>
                  <a:cubicBezTo>
                    <a:pt x="3705" y="21534"/>
                    <a:pt x="3633" y="21564"/>
                    <a:pt x="3487" y="21566"/>
                  </a:cubicBezTo>
                  <a:cubicBezTo>
                    <a:pt x="3487" y="21566"/>
                    <a:pt x="3457" y="20924"/>
                    <a:pt x="3429" y="20729"/>
                  </a:cubicBezTo>
                  <a:cubicBezTo>
                    <a:pt x="3411" y="20603"/>
                    <a:pt x="3377" y="20483"/>
                    <a:pt x="3342" y="20356"/>
                  </a:cubicBezTo>
                  <a:cubicBezTo>
                    <a:pt x="3293" y="20182"/>
                    <a:pt x="3243" y="20002"/>
                    <a:pt x="3235" y="19805"/>
                  </a:cubicBezTo>
                  <a:cubicBezTo>
                    <a:pt x="3227" y="19620"/>
                    <a:pt x="3248" y="19444"/>
                    <a:pt x="3183" y="19234"/>
                  </a:cubicBezTo>
                  <a:cubicBezTo>
                    <a:pt x="3160" y="19157"/>
                    <a:pt x="3103" y="19075"/>
                    <a:pt x="3043" y="18989"/>
                  </a:cubicBezTo>
                  <a:cubicBezTo>
                    <a:pt x="2925" y="18819"/>
                    <a:pt x="2777" y="18606"/>
                    <a:pt x="2880" y="18348"/>
                  </a:cubicBezTo>
                  <a:cubicBezTo>
                    <a:pt x="2892" y="18321"/>
                    <a:pt x="3030" y="18023"/>
                    <a:pt x="3011" y="17985"/>
                  </a:cubicBezTo>
                  <a:cubicBezTo>
                    <a:pt x="2994" y="17953"/>
                    <a:pt x="2888" y="17975"/>
                    <a:pt x="2876" y="17975"/>
                  </a:cubicBezTo>
                  <a:cubicBezTo>
                    <a:pt x="2742" y="17975"/>
                    <a:pt x="2581" y="17893"/>
                    <a:pt x="2532" y="17736"/>
                  </a:cubicBezTo>
                  <a:cubicBezTo>
                    <a:pt x="2511" y="17670"/>
                    <a:pt x="2495" y="17537"/>
                    <a:pt x="2621" y="17389"/>
                  </a:cubicBezTo>
                  <a:cubicBezTo>
                    <a:pt x="2761" y="17225"/>
                    <a:pt x="3005" y="17159"/>
                    <a:pt x="3242" y="17094"/>
                  </a:cubicBezTo>
                  <a:cubicBezTo>
                    <a:pt x="3633" y="16987"/>
                    <a:pt x="3889" y="16894"/>
                    <a:pt x="3898" y="16600"/>
                  </a:cubicBezTo>
                  <a:cubicBezTo>
                    <a:pt x="3902" y="16465"/>
                    <a:pt x="3863" y="15615"/>
                    <a:pt x="3907" y="15246"/>
                  </a:cubicBezTo>
                  <a:cubicBezTo>
                    <a:pt x="3932" y="15038"/>
                    <a:pt x="3990" y="14845"/>
                    <a:pt x="4046" y="14659"/>
                  </a:cubicBezTo>
                  <a:cubicBezTo>
                    <a:pt x="4102" y="14471"/>
                    <a:pt x="4155" y="14294"/>
                    <a:pt x="4176" y="14104"/>
                  </a:cubicBezTo>
                  <a:cubicBezTo>
                    <a:pt x="4211" y="13808"/>
                    <a:pt x="4132" y="13300"/>
                    <a:pt x="3901" y="13154"/>
                  </a:cubicBezTo>
                  <a:cubicBezTo>
                    <a:pt x="3795" y="13087"/>
                    <a:pt x="3497" y="13139"/>
                    <a:pt x="3440" y="12712"/>
                  </a:cubicBezTo>
                  <a:cubicBezTo>
                    <a:pt x="3408" y="12475"/>
                    <a:pt x="3303" y="12517"/>
                    <a:pt x="3135" y="12485"/>
                  </a:cubicBezTo>
                  <a:cubicBezTo>
                    <a:pt x="2935" y="12448"/>
                    <a:pt x="2819" y="12238"/>
                    <a:pt x="2718" y="12053"/>
                  </a:cubicBezTo>
                  <a:cubicBezTo>
                    <a:pt x="2529" y="11710"/>
                    <a:pt x="2473" y="11729"/>
                    <a:pt x="2301" y="11812"/>
                  </a:cubicBezTo>
                  <a:cubicBezTo>
                    <a:pt x="2161" y="11879"/>
                    <a:pt x="2055" y="11900"/>
                    <a:pt x="1945" y="11848"/>
                  </a:cubicBezTo>
                  <a:cubicBezTo>
                    <a:pt x="1795" y="11775"/>
                    <a:pt x="1239" y="11437"/>
                    <a:pt x="1158" y="11175"/>
                  </a:cubicBezTo>
                  <a:cubicBezTo>
                    <a:pt x="1120" y="11050"/>
                    <a:pt x="1031" y="10995"/>
                    <a:pt x="869" y="10995"/>
                  </a:cubicBezTo>
                  <a:cubicBezTo>
                    <a:pt x="768" y="10995"/>
                    <a:pt x="345" y="11077"/>
                    <a:pt x="262" y="11077"/>
                  </a:cubicBezTo>
                  <a:cubicBezTo>
                    <a:pt x="149" y="11077"/>
                    <a:pt x="-10" y="10994"/>
                    <a:pt x="1" y="10785"/>
                  </a:cubicBezTo>
                  <a:cubicBezTo>
                    <a:pt x="20" y="10422"/>
                    <a:pt x="181" y="10257"/>
                    <a:pt x="149" y="9917"/>
                  </a:cubicBezTo>
                  <a:cubicBezTo>
                    <a:pt x="143" y="9850"/>
                    <a:pt x="106" y="9658"/>
                    <a:pt x="106" y="9658"/>
                  </a:cubicBezTo>
                  <a:cubicBezTo>
                    <a:pt x="106" y="9658"/>
                    <a:pt x="594" y="9255"/>
                    <a:pt x="655" y="9196"/>
                  </a:cubicBezTo>
                  <a:cubicBezTo>
                    <a:pt x="860" y="8994"/>
                    <a:pt x="880" y="8858"/>
                    <a:pt x="912" y="8631"/>
                  </a:cubicBezTo>
                  <a:cubicBezTo>
                    <a:pt x="995" y="8038"/>
                    <a:pt x="1054" y="7881"/>
                    <a:pt x="1689" y="7872"/>
                  </a:cubicBezTo>
                  <a:cubicBezTo>
                    <a:pt x="1987" y="7869"/>
                    <a:pt x="2052" y="7740"/>
                    <a:pt x="2261" y="7492"/>
                  </a:cubicBezTo>
                  <a:cubicBezTo>
                    <a:pt x="2326" y="7415"/>
                    <a:pt x="2586" y="7048"/>
                    <a:pt x="3012" y="7048"/>
                  </a:cubicBezTo>
                  <a:cubicBezTo>
                    <a:pt x="3120" y="7048"/>
                    <a:pt x="3207" y="7084"/>
                    <a:pt x="3271" y="7156"/>
                  </a:cubicBezTo>
                  <a:cubicBezTo>
                    <a:pt x="3345" y="7238"/>
                    <a:pt x="3410" y="7279"/>
                    <a:pt x="3468" y="7279"/>
                  </a:cubicBezTo>
                  <a:cubicBezTo>
                    <a:pt x="3601" y="7279"/>
                    <a:pt x="3754" y="7029"/>
                    <a:pt x="3796" y="6964"/>
                  </a:cubicBezTo>
                  <a:cubicBezTo>
                    <a:pt x="3906" y="6795"/>
                    <a:pt x="4072" y="6540"/>
                    <a:pt x="4255" y="6540"/>
                  </a:cubicBezTo>
                  <a:cubicBezTo>
                    <a:pt x="4453" y="6540"/>
                    <a:pt x="4461" y="6810"/>
                    <a:pt x="4657" y="6810"/>
                  </a:cubicBezTo>
                  <a:cubicBezTo>
                    <a:pt x="4727" y="6810"/>
                    <a:pt x="4770" y="6650"/>
                    <a:pt x="4801" y="6556"/>
                  </a:cubicBezTo>
                  <a:cubicBezTo>
                    <a:pt x="4854" y="6396"/>
                    <a:pt x="4909" y="6229"/>
                    <a:pt x="5137" y="6196"/>
                  </a:cubicBezTo>
                  <a:cubicBezTo>
                    <a:pt x="5194" y="6188"/>
                    <a:pt x="5384" y="6201"/>
                    <a:pt x="5474" y="6020"/>
                  </a:cubicBezTo>
                  <a:cubicBezTo>
                    <a:pt x="5624" y="5721"/>
                    <a:pt x="5534" y="5661"/>
                    <a:pt x="5772" y="5518"/>
                  </a:cubicBezTo>
                  <a:cubicBezTo>
                    <a:pt x="5865" y="5463"/>
                    <a:pt x="5903" y="5440"/>
                    <a:pt x="5930" y="5314"/>
                  </a:cubicBezTo>
                  <a:cubicBezTo>
                    <a:pt x="5990" y="5024"/>
                    <a:pt x="6150" y="4871"/>
                    <a:pt x="6392" y="4871"/>
                  </a:cubicBezTo>
                  <a:cubicBezTo>
                    <a:pt x="6696" y="4871"/>
                    <a:pt x="7072" y="5111"/>
                    <a:pt x="7297" y="5255"/>
                  </a:cubicBezTo>
                  <a:cubicBezTo>
                    <a:pt x="7434" y="5343"/>
                    <a:pt x="7504" y="5314"/>
                    <a:pt x="7759" y="5148"/>
                  </a:cubicBezTo>
                  <a:cubicBezTo>
                    <a:pt x="7896" y="5059"/>
                    <a:pt x="8039" y="4962"/>
                    <a:pt x="8200" y="4967"/>
                  </a:cubicBezTo>
                  <a:cubicBezTo>
                    <a:pt x="8386" y="4972"/>
                    <a:pt x="8534" y="5116"/>
                    <a:pt x="8655" y="5117"/>
                  </a:cubicBezTo>
                  <a:cubicBezTo>
                    <a:pt x="8689" y="5118"/>
                    <a:pt x="8735" y="5106"/>
                    <a:pt x="8788" y="5020"/>
                  </a:cubicBezTo>
                  <a:cubicBezTo>
                    <a:pt x="8947" y="4766"/>
                    <a:pt x="9165" y="4730"/>
                    <a:pt x="9378" y="4730"/>
                  </a:cubicBezTo>
                  <a:cubicBezTo>
                    <a:pt x="9458" y="4730"/>
                    <a:pt x="9762" y="4742"/>
                    <a:pt x="9840" y="4637"/>
                  </a:cubicBezTo>
                  <a:cubicBezTo>
                    <a:pt x="9904" y="4550"/>
                    <a:pt x="9928" y="4386"/>
                    <a:pt x="9913" y="4135"/>
                  </a:cubicBezTo>
                  <a:cubicBezTo>
                    <a:pt x="9901" y="3935"/>
                    <a:pt x="9807" y="3523"/>
                    <a:pt x="9941" y="3304"/>
                  </a:cubicBezTo>
                  <a:cubicBezTo>
                    <a:pt x="9976" y="3248"/>
                    <a:pt x="10022" y="3219"/>
                    <a:pt x="10076" y="3219"/>
                  </a:cubicBezTo>
                  <a:cubicBezTo>
                    <a:pt x="10133" y="3219"/>
                    <a:pt x="10187" y="3251"/>
                    <a:pt x="10239" y="3283"/>
                  </a:cubicBezTo>
                  <a:cubicBezTo>
                    <a:pt x="10309" y="3325"/>
                    <a:pt x="10356" y="3368"/>
                    <a:pt x="10383" y="3233"/>
                  </a:cubicBezTo>
                  <a:cubicBezTo>
                    <a:pt x="10423" y="3034"/>
                    <a:pt x="10474" y="2902"/>
                    <a:pt x="10595" y="2902"/>
                  </a:cubicBezTo>
                  <a:cubicBezTo>
                    <a:pt x="10664" y="2902"/>
                    <a:pt x="10868" y="3008"/>
                    <a:pt x="10925" y="2865"/>
                  </a:cubicBezTo>
                  <a:cubicBezTo>
                    <a:pt x="11002" y="2674"/>
                    <a:pt x="10768" y="2150"/>
                    <a:pt x="10772" y="1942"/>
                  </a:cubicBezTo>
                  <a:cubicBezTo>
                    <a:pt x="10780" y="1627"/>
                    <a:pt x="10899" y="1524"/>
                    <a:pt x="10930" y="1457"/>
                  </a:cubicBezTo>
                  <a:cubicBezTo>
                    <a:pt x="10930" y="1457"/>
                    <a:pt x="11120" y="1832"/>
                    <a:pt x="11221" y="1847"/>
                  </a:cubicBezTo>
                  <a:cubicBezTo>
                    <a:pt x="11340" y="1864"/>
                    <a:pt x="11550" y="1691"/>
                    <a:pt x="11739" y="1691"/>
                  </a:cubicBezTo>
                  <a:cubicBezTo>
                    <a:pt x="11911" y="1691"/>
                    <a:pt x="12026" y="1799"/>
                    <a:pt x="12062" y="1994"/>
                  </a:cubicBezTo>
                  <a:cubicBezTo>
                    <a:pt x="12116" y="2288"/>
                    <a:pt x="12169" y="2408"/>
                    <a:pt x="12245" y="2408"/>
                  </a:cubicBezTo>
                  <a:cubicBezTo>
                    <a:pt x="12293" y="2408"/>
                    <a:pt x="12360" y="2370"/>
                    <a:pt x="12444" y="2294"/>
                  </a:cubicBezTo>
                  <a:cubicBezTo>
                    <a:pt x="12507" y="2236"/>
                    <a:pt x="12578" y="2209"/>
                    <a:pt x="12661" y="2209"/>
                  </a:cubicBezTo>
                  <a:cubicBezTo>
                    <a:pt x="12726" y="2209"/>
                    <a:pt x="12947" y="2268"/>
                    <a:pt x="12990" y="2268"/>
                  </a:cubicBezTo>
                  <a:cubicBezTo>
                    <a:pt x="13047" y="2268"/>
                    <a:pt x="13108" y="2248"/>
                    <a:pt x="13161" y="2103"/>
                  </a:cubicBezTo>
                  <a:cubicBezTo>
                    <a:pt x="13283" y="1774"/>
                    <a:pt x="13423" y="1708"/>
                    <a:pt x="13610" y="1708"/>
                  </a:cubicBezTo>
                  <a:cubicBezTo>
                    <a:pt x="13650" y="1708"/>
                    <a:pt x="13927" y="1721"/>
                    <a:pt x="13939" y="1721"/>
                  </a:cubicBezTo>
                  <a:cubicBezTo>
                    <a:pt x="14253" y="1714"/>
                    <a:pt x="14621" y="1073"/>
                    <a:pt x="14755" y="903"/>
                  </a:cubicBezTo>
                  <a:cubicBezTo>
                    <a:pt x="14878" y="746"/>
                    <a:pt x="15148" y="593"/>
                    <a:pt x="15201" y="198"/>
                  </a:cubicBezTo>
                  <a:cubicBezTo>
                    <a:pt x="15219" y="67"/>
                    <a:pt x="15308" y="0"/>
                    <a:pt x="15465" y="0"/>
                  </a:cubicBezTo>
                  <a:cubicBezTo>
                    <a:pt x="15596" y="0"/>
                    <a:pt x="15779" y="68"/>
                    <a:pt x="15936" y="91"/>
                  </a:cubicBezTo>
                  <a:cubicBezTo>
                    <a:pt x="16028" y="105"/>
                    <a:pt x="16108" y="79"/>
                    <a:pt x="16173" y="79"/>
                  </a:cubicBezTo>
                  <a:cubicBezTo>
                    <a:pt x="16394" y="79"/>
                    <a:pt x="16471" y="277"/>
                    <a:pt x="16533" y="436"/>
                  </a:cubicBezTo>
                  <a:cubicBezTo>
                    <a:pt x="16589" y="582"/>
                    <a:pt x="16629" y="672"/>
                    <a:pt x="16725" y="689"/>
                  </a:cubicBezTo>
                  <a:cubicBezTo>
                    <a:pt x="17022" y="741"/>
                    <a:pt x="17082" y="900"/>
                    <a:pt x="17136" y="1057"/>
                  </a:cubicBezTo>
                  <a:cubicBezTo>
                    <a:pt x="17278" y="1476"/>
                    <a:pt x="17614" y="1881"/>
                    <a:pt x="17614" y="1881"/>
                  </a:cubicBezTo>
                  <a:cubicBezTo>
                    <a:pt x="17614" y="1881"/>
                    <a:pt x="17508" y="2066"/>
                    <a:pt x="17494" y="2090"/>
                  </a:cubicBezTo>
                  <a:cubicBezTo>
                    <a:pt x="17396" y="2257"/>
                    <a:pt x="17442" y="2345"/>
                    <a:pt x="17530" y="2513"/>
                  </a:cubicBezTo>
                  <a:cubicBezTo>
                    <a:pt x="17566" y="2582"/>
                    <a:pt x="17607" y="2660"/>
                    <a:pt x="17642" y="2755"/>
                  </a:cubicBezTo>
                  <a:cubicBezTo>
                    <a:pt x="17684" y="2871"/>
                    <a:pt x="17663" y="2965"/>
                    <a:pt x="17646" y="3041"/>
                  </a:cubicBezTo>
                  <a:cubicBezTo>
                    <a:pt x="17608" y="3211"/>
                    <a:pt x="17643" y="3233"/>
                    <a:pt x="17735" y="3398"/>
                  </a:cubicBezTo>
                  <a:cubicBezTo>
                    <a:pt x="17816" y="3543"/>
                    <a:pt x="17892" y="3680"/>
                    <a:pt x="17806" y="3977"/>
                  </a:cubicBezTo>
                  <a:cubicBezTo>
                    <a:pt x="17762" y="4128"/>
                    <a:pt x="17706" y="4252"/>
                    <a:pt x="17652" y="4373"/>
                  </a:cubicBezTo>
                  <a:cubicBezTo>
                    <a:pt x="17559" y="4577"/>
                    <a:pt x="17479" y="4755"/>
                    <a:pt x="17483" y="5020"/>
                  </a:cubicBezTo>
                  <a:cubicBezTo>
                    <a:pt x="17546" y="5051"/>
                    <a:pt x="17606" y="5077"/>
                    <a:pt x="17664" y="5103"/>
                  </a:cubicBezTo>
                  <a:cubicBezTo>
                    <a:pt x="17954" y="5229"/>
                    <a:pt x="18183" y="5330"/>
                    <a:pt x="18249" y="5925"/>
                  </a:cubicBezTo>
                  <a:cubicBezTo>
                    <a:pt x="18279" y="6191"/>
                    <a:pt x="18384" y="6318"/>
                    <a:pt x="18541" y="6318"/>
                  </a:cubicBezTo>
                  <a:cubicBezTo>
                    <a:pt x="18624" y="6318"/>
                    <a:pt x="18711" y="6314"/>
                    <a:pt x="18800" y="6310"/>
                  </a:cubicBezTo>
                  <a:cubicBezTo>
                    <a:pt x="18953" y="6304"/>
                    <a:pt x="19509" y="6268"/>
                    <a:pt x="19837" y="6469"/>
                  </a:cubicBezTo>
                  <a:cubicBezTo>
                    <a:pt x="19976" y="6555"/>
                    <a:pt x="20044" y="6637"/>
                    <a:pt x="20058" y="6735"/>
                  </a:cubicBezTo>
                  <a:cubicBezTo>
                    <a:pt x="20076" y="6853"/>
                    <a:pt x="20007" y="6945"/>
                    <a:pt x="19940" y="7034"/>
                  </a:cubicBezTo>
                  <a:cubicBezTo>
                    <a:pt x="19860" y="7141"/>
                    <a:pt x="19808" y="7219"/>
                    <a:pt x="19824" y="7318"/>
                  </a:cubicBezTo>
                  <a:cubicBezTo>
                    <a:pt x="19853" y="7491"/>
                    <a:pt x="19891" y="7620"/>
                    <a:pt x="19924" y="7734"/>
                  </a:cubicBezTo>
                  <a:cubicBezTo>
                    <a:pt x="20006" y="8012"/>
                    <a:pt x="20065" y="8212"/>
                    <a:pt x="19908" y="8684"/>
                  </a:cubicBezTo>
                  <a:cubicBezTo>
                    <a:pt x="19785" y="9055"/>
                    <a:pt x="19882" y="9166"/>
                    <a:pt x="20171" y="9366"/>
                  </a:cubicBezTo>
                  <a:cubicBezTo>
                    <a:pt x="20257" y="9426"/>
                    <a:pt x="20332" y="9576"/>
                    <a:pt x="20412" y="9734"/>
                  </a:cubicBezTo>
                  <a:cubicBezTo>
                    <a:pt x="20446" y="9803"/>
                    <a:pt x="20643" y="10073"/>
                    <a:pt x="20643" y="10073"/>
                  </a:cubicBezTo>
                  <a:cubicBezTo>
                    <a:pt x="20643" y="10073"/>
                    <a:pt x="20362" y="10231"/>
                    <a:pt x="20276" y="10306"/>
                  </a:cubicBezTo>
                  <a:cubicBezTo>
                    <a:pt x="20033" y="10518"/>
                    <a:pt x="20003" y="10903"/>
                    <a:pt x="19991" y="11312"/>
                  </a:cubicBezTo>
                  <a:cubicBezTo>
                    <a:pt x="19982" y="11632"/>
                    <a:pt x="20063" y="11640"/>
                    <a:pt x="20259" y="11659"/>
                  </a:cubicBezTo>
                  <a:cubicBezTo>
                    <a:pt x="20403" y="11673"/>
                    <a:pt x="20581" y="11690"/>
                    <a:pt x="20741" y="11869"/>
                  </a:cubicBezTo>
                  <a:cubicBezTo>
                    <a:pt x="20812" y="11949"/>
                    <a:pt x="20844" y="12060"/>
                    <a:pt x="20872" y="12158"/>
                  </a:cubicBezTo>
                  <a:cubicBezTo>
                    <a:pt x="20959" y="12461"/>
                    <a:pt x="21105" y="12444"/>
                    <a:pt x="21313" y="12554"/>
                  </a:cubicBezTo>
                  <a:cubicBezTo>
                    <a:pt x="21435" y="12619"/>
                    <a:pt x="21510" y="12700"/>
                    <a:pt x="21542" y="12804"/>
                  </a:cubicBezTo>
                  <a:cubicBezTo>
                    <a:pt x="21590" y="12957"/>
                    <a:pt x="21533" y="13115"/>
                    <a:pt x="21478" y="13268"/>
                  </a:cubicBezTo>
                  <a:cubicBezTo>
                    <a:pt x="21395" y="13498"/>
                    <a:pt x="21387" y="13558"/>
                    <a:pt x="21430" y="13727"/>
                  </a:cubicBezTo>
                  <a:cubicBezTo>
                    <a:pt x="21499" y="14002"/>
                    <a:pt x="21466" y="14128"/>
                    <a:pt x="21300" y="14245"/>
                  </a:cubicBezTo>
                  <a:cubicBezTo>
                    <a:pt x="21257" y="14275"/>
                    <a:pt x="21223" y="14299"/>
                    <a:pt x="21204" y="14349"/>
                  </a:cubicBezTo>
                  <a:cubicBezTo>
                    <a:pt x="21125" y="14555"/>
                    <a:pt x="21062" y="14920"/>
                    <a:pt x="21212" y="15082"/>
                  </a:cubicBezTo>
                  <a:lnTo>
                    <a:pt x="21325" y="15203"/>
                  </a:lnTo>
                  <a:cubicBezTo>
                    <a:pt x="21187" y="15231"/>
                    <a:pt x="20753" y="15136"/>
                    <a:pt x="20373" y="15888"/>
                  </a:cubicBezTo>
                  <a:cubicBezTo>
                    <a:pt x="20290" y="16050"/>
                    <a:pt x="20205" y="16218"/>
                    <a:pt x="20047" y="16372"/>
                  </a:cubicBezTo>
                  <a:cubicBezTo>
                    <a:pt x="19906" y="16508"/>
                    <a:pt x="19311" y="16767"/>
                    <a:pt x="19150" y="16838"/>
                  </a:cubicBezTo>
                  <a:cubicBezTo>
                    <a:pt x="18771" y="17005"/>
                    <a:pt x="17835" y="17702"/>
                    <a:pt x="17978" y="18286"/>
                  </a:cubicBezTo>
                  <a:cubicBezTo>
                    <a:pt x="18002" y="18381"/>
                    <a:pt x="18158" y="18483"/>
                    <a:pt x="18295" y="18573"/>
                  </a:cubicBezTo>
                  <a:cubicBezTo>
                    <a:pt x="18494" y="18703"/>
                    <a:pt x="18700" y="18838"/>
                    <a:pt x="18716" y="19052"/>
                  </a:cubicBezTo>
                  <a:cubicBezTo>
                    <a:pt x="18738" y="19354"/>
                    <a:pt x="18427" y="19538"/>
                    <a:pt x="18259" y="19636"/>
                  </a:cubicBezTo>
                  <a:cubicBezTo>
                    <a:pt x="18088" y="19736"/>
                    <a:pt x="17985" y="19839"/>
                    <a:pt x="17877" y="19971"/>
                  </a:cubicBezTo>
                  <a:cubicBezTo>
                    <a:pt x="17757" y="20117"/>
                    <a:pt x="17684" y="20205"/>
                    <a:pt x="17569" y="20205"/>
                  </a:cubicBezTo>
                  <a:lnTo>
                    <a:pt x="17569" y="20205"/>
                  </a:lnTo>
                  <a:cubicBezTo>
                    <a:pt x="17478" y="20205"/>
                    <a:pt x="17376" y="20149"/>
                    <a:pt x="17209" y="20039"/>
                  </a:cubicBezTo>
                  <a:cubicBezTo>
                    <a:pt x="17037" y="19926"/>
                    <a:pt x="16833" y="19970"/>
                    <a:pt x="16643" y="19988"/>
                  </a:cubicBezTo>
                  <a:cubicBezTo>
                    <a:pt x="16454" y="20007"/>
                    <a:pt x="16337" y="20018"/>
                    <a:pt x="16193" y="19988"/>
                  </a:cubicBezTo>
                  <a:close/>
                </a:path>
              </a:pathLst>
            </a:custGeom>
            <a:grpFill/>
            <a:ln w="12700" cap="flat">
              <a:solidFill>
                <a:srgbClr val="FFFFFF"/>
              </a:solidFill>
              <a:prstDash val="solid"/>
              <a:miter lim="400000"/>
            </a:ln>
            <a:effectLst/>
          </p:spPr>
          <p:txBody>
            <a:bodyPr wrap="square" lIns="0" tIns="0" rIns="0" bIns="0" numCol="1" anchor="ctr">
              <a:noAutofit/>
            </a:bodyPr>
            <a:lstStyle/>
            <a:p>
              <a:pPr marL="0" marR="0" lvl="0" indent="0" defTabSz="914400" eaLnBrk="1" fontAlgn="auto" latinLnBrk="0" hangingPunct="1">
                <a:lnSpc>
                  <a:spcPct val="100000"/>
                </a:lnSpc>
                <a:spcBef>
                  <a:spcPts val="0"/>
                </a:spcBef>
                <a:spcAft>
                  <a:spcPts val="0"/>
                </a:spcAft>
                <a:buFontTx/>
                <a:buNone/>
                <a:defRPr>
                  <a:uFillTx/>
                </a:defRPr>
              </a:pPr>
              <a:endParaRPr kumimoji="0" sz="1800" b="0" i="0" u="none" strike="noStrike" kern="0" cap="none" spc="0" normalizeH="0" baseline="0" noProof="0" dirty="0">
                <a:ln>
                  <a:noFill/>
                </a:ln>
                <a:solidFill>
                  <a:srgbClr val="000000"/>
                </a:solidFill>
                <a:effectLst/>
                <a:uFillTx/>
                <a:latin typeface="Segoe UI" panose="020B0502040204020203" pitchFamily="34" charset="0"/>
                <a:cs typeface="Segoe UI" panose="020B0502040204020203" pitchFamily="34" charset="0"/>
              </a:endParaRPr>
            </a:p>
          </p:txBody>
        </p:sp>
      </p:grpSp>
      <p:pic>
        <p:nvPicPr>
          <p:cNvPr id="50" name="Grafický objekt 49">
            <a:extLst>
              <a:ext uri="{FF2B5EF4-FFF2-40B4-BE49-F238E27FC236}">
                <a16:creationId xmlns:a16="http://schemas.microsoft.com/office/drawing/2014/main" id="{68DEBCB7-78EA-659C-045B-0568E948F2AA}"/>
              </a:ext>
            </a:extLst>
          </p:cNvPr>
          <p:cNvPicPr>
            <a:picLocks noChangeAspect="1"/>
          </p:cNvPicPr>
          <p:nvPr/>
        </p:nvPicPr>
        <p:blipFill>
          <a:blip r:embed="rId11" cstate="print">
            <a:extLst>
              <a:ext uri="{28A0092B-C50C-407E-A947-70E740481C1C}">
                <a14:useLocalDpi xmlns:a14="http://schemas.microsoft.com/office/drawing/2010/main"/>
              </a:ext>
              <a:ext uri="{96DAC541-7B7A-43D3-8B79-37D633B846F1}">
                <asvg:svgBlip xmlns:asvg="http://schemas.microsoft.com/office/drawing/2016/SVG/main" r:embed="rId12"/>
              </a:ext>
            </a:extLst>
          </a:blip>
          <a:stretch>
            <a:fillRect/>
          </a:stretch>
        </p:blipFill>
        <p:spPr>
          <a:xfrm>
            <a:off x="8338105" y="2149636"/>
            <a:ext cx="360000" cy="360000"/>
          </a:xfrm>
          <a:prstGeom prst="rect">
            <a:avLst/>
          </a:prstGeom>
        </p:spPr>
      </p:pic>
      <p:pic>
        <p:nvPicPr>
          <p:cNvPr id="51" name="Grafický objekt 50" descr="Peníze">
            <a:extLst>
              <a:ext uri="{FF2B5EF4-FFF2-40B4-BE49-F238E27FC236}">
                <a16:creationId xmlns:a16="http://schemas.microsoft.com/office/drawing/2014/main" id="{C915D384-E2B8-1E38-A163-56EB709B316B}"/>
              </a:ext>
            </a:extLst>
          </p:cNvPr>
          <p:cNvPicPr>
            <a:picLocks noChangeAspect="1"/>
          </p:cNvPicPr>
          <p:nvPr/>
        </p:nvPicPr>
        <p:blipFill>
          <a:blip r:embed="rId13" cstate="print">
            <a:extLst>
              <a:ext uri="{28A0092B-C50C-407E-A947-70E740481C1C}">
                <a14:useLocalDpi xmlns:a14="http://schemas.microsoft.com/office/drawing/2010/main"/>
              </a:ext>
              <a:ext uri="{96DAC541-7B7A-43D3-8B79-37D633B846F1}">
                <asvg:svgBlip xmlns:asvg="http://schemas.microsoft.com/office/drawing/2016/SVG/main" r:embed="rId14"/>
              </a:ext>
            </a:extLst>
          </a:blip>
          <a:stretch>
            <a:fillRect/>
          </a:stretch>
        </p:blipFill>
        <p:spPr>
          <a:xfrm>
            <a:off x="8968939" y="2138718"/>
            <a:ext cx="360000" cy="360000"/>
          </a:xfrm>
          <a:prstGeom prst="rect">
            <a:avLst/>
          </a:prstGeom>
        </p:spPr>
      </p:pic>
      <p:sp>
        <p:nvSpPr>
          <p:cNvPr id="57" name="TextovéPole 56">
            <a:extLst>
              <a:ext uri="{FF2B5EF4-FFF2-40B4-BE49-F238E27FC236}">
                <a16:creationId xmlns:a16="http://schemas.microsoft.com/office/drawing/2014/main" id="{AECEE265-C8FC-C44B-F751-08BC74A6833C}"/>
              </a:ext>
            </a:extLst>
          </p:cNvPr>
          <p:cNvSpPr txBox="1"/>
          <p:nvPr/>
        </p:nvSpPr>
        <p:spPr>
          <a:xfrm>
            <a:off x="395860" y="4620836"/>
            <a:ext cx="4320000" cy="648000"/>
          </a:xfrm>
          <a:prstGeom prst="rect">
            <a:avLst/>
          </a:prstGeom>
          <a:noFill/>
          <a:ln w="19050">
            <a:solidFill>
              <a:schemeClr val="bg2">
                <a:lumMod val="20000"/>
                <a:lumOff val="80000"/>
              </a:schemeClr>
            </a:solidFill>
          </a:ln>
        </p:spPr>
        <p:txBody>
          <a:bodyPr wrap="square" lIns="54610" tIns="54610" rIns="54610" bIns="5461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12000">
              <a:spcBef>
                <a:spcPts val="0"/>
              </a:spcBef>
              <a:spcAft>
                <a:spcPts val="300"/>
              </a:spcAft>
            </a:pPr>
            <a:r>
              <a:rPr lang="cs-CZ" sz="1200" dirty="0">
                <a:latin typeface="Segoe UI Semibold" panose="020B0702040204020203" pitchFamily="34" charset="0"/>
                <a:cs typeface="Segoe UI Semibold" panose="020B0702040204020203" pitchFamily="34" charset="0"/>
              </a:rPr>
              <a:t>Vytvoření pracovních příležitostí</a:t>
            </a:r>
          </a:p>
        </p:txBody>
      </p:sp>
      <p:sp>
        <p:nvSpPr>
          <p:cNvPr id="55" name="Šipka: doprava 54">
            <a:extLst>
              <a:ext uri="{FF2B5EF4-FFF2-40B4-BE49-F238E27FC236}">
                <a16:creationId xmlns:a16="http://schemas.microsoft.com/office/drawing/2014/main" id="{C5D8BC94-8BEB-8432-8E06-8DD48D6D0FDD}"/>
              </a:ext>
            </a:extLst>
          </p:cNvPr>
          <p:cNvSpPr/>
          <p:nvPr/>
        </p:nvSpPr>
        <p:spPr>
          <a:xfrm rot="5400000">
            <a:off x="4290001" y="4308662"/>
            <a:ext cx="432000" cy="432000"/>
          </a:xfrm>
          <a:prstGeom prst="right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latin typeface="Segoe UI" panose="020B0502040204020203" pitchFamily="34" charset="0"/>
              <a:cs typeface="Segoe UI" panose="020B0502040204020203" pitchFamily="34" charset="0"/>
            </a:endParaRPr>
          </a:p>
        </p:txBody>
      </p:sp>
      <p:pic>
        <p:nvPicPr>
          <p:cNvPr id="58" name="Grafický objekt 57" descr="Růst podniku">
            <a:extLst>
              <a:ext uri="{FF2B5EF4-FFF2-40B4-BE49-F238E27FC236}">
                <a16:creationId xmlns:a16="http://schemas.microsoft.com/office/drawing/2014/main" id="{424223DC-CE15-C89F-9857-25C4759BA8CA}"/>
              </a:ext>
            </a:extLst>
          </p:cNvPr>
          <p:cNvPicPr>
            <a:picLocks noChangeAspect="1"/>
          </p:cNvPicPr>
          <p:nvPr/>
        </p:nvPicPr>
        <p:blipFill>
          <a:blip r:embed="rId15" cstate="print">
            <a:extLst>
              <a:ext uri="{28A0092B-C50C-407E-A947-70E740481C1C}">
                <a14:useLocalDpi xmlns:a14="http://schemas.microsoft.com/office/drawing/2010/main"/>
              </a:ext>
              <a:ext uri="{96DAC541-7B7A-43D3-8B79-37D633B846F1}">
                <asvg:svgBlip xmlns:asvg="http://schemas.microsoft.com/office/drawing/2016/SVG/main" r:embed="rId16"/>
              </a:ext>
            </a:extLst>
          </a:blip>
          <a:stretch>
            <a:fillRect/>
          </a:stretch>
        </p:blipFill>
        <p:spPr>
          <a:xfrm>
            <a:off x="456557" y="4722662"/>
            <a:ext cx="540000" cy="540000"/>
          </a:xfrm>
          <a:prstGeom prst="rect">
            <a:avLst/>
          </a:prstGeom>
        </p:spPr>
      </p:pic>
      <p:sp>
        <p:nvSpPr>
          <p:cNvPr id="59" name="TextovéPole 58">
            <a:extLst>
              <a:ext uri="{FF2B5EF4-FFF2-40B4-BE49-F238E27FC236}">
                <a16:creationId xmlns:a16="http://schemas.microsoft.com/office/drawing/2014/main" id="{77F491E1-AE05-AC16-29F2-B4DF96B597C9}"/>
              </a:ext>
            </a:extLst>
          </p:cNvPr>
          <p:cNvSpPr txBox="1"/>
          <p:nvPr/>
        </p:nvSpPr>
        <p:spPr>
          <a:xfrm>
            <a:off x="393098" y="4841114"/>
            <a:ext cx="4320000" cy="228218"/>
          </a:xfrm>
          <a:prstGeom prst="rect">
            <a:avLst/>
          </a:prstGeom>
          <a:noFill/>
          <a:ln w="19050">
            <a:noFill/>
          </a:ln>
        </p:spPr>
        <p:txBody>
          <a:bodyPr wrap="square" lIns="54610" tIns="54610" rIns="54610" bIns="5461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12000">
              <a:spcBef>
                <a:spcPts val="0"/>
              </a:spcBef>
              <a:spcAft>
                <a:spcPts val="300"/>
              </a:spcAft>
            </a:pPr>
            <a:r>
              <a:rPr lang="cs-CZ" sz="1100" i="1" dirty="0">
                <a:latin typeface="Segoe UI" panose="020B0502040204020203" pitchFamily="34" charset="0"/>
                <a:cs typeface="Segoe UI" panose="020B0502040204020203" pitchFamily="34" charset="0"/>
              </a:rPr>
              <a:t>Pracovní místa přímo spojená s bývalým Domem potravin a místa vznikající v důsledku iniciovaných ekon. dopadů</a:t>
            </a:r>
          </a:p>
        </p:txBody>
      </p:sp>
      <p:sp>
        <p:nvSpPr>
          <p:cNvPr id="60" name="TextovéPole 59">
            <a:extLst>
              <a:ext uri="{FF2B5EF4-FFF2-40B4-BE49-F238E27FC236}">
                <a16:creationId xmlns:a16="http://schemas.microsoft.com/office/drawing/2014/main" id="{71ED05A2-BF1C-283B-9957-DACB6619B2B5}"/>
              </a:ext>
            </a:extLst>
          </p:cNvPr>
          <p:cNvSpPr txBox="1"/>
          <p:nvPr/>
        </p:nvSpPr>
        <p:spPr>
          <a:xfrm>
            <a:off x="5184000" y="4614662"/>
            <a:ext cx="4320000" cy="648000"/>
          </a:xfrm>
          <a:prstGeom prst="rect">
            <a:avLst/>
          </a:prstGeom>
          <a:noFill/>
          <a:ln w="19050">
            <a:solidFill>
              <a:schemeClr val="accent3">
                <a:lumMod val="20000"/>
                <a:lumOff val="80000"/>
              </a:schemeClr>
            </a:solidFill>
          </a:ln>
        </p:spPr>
        <p:txBody>
          <a:bodyPr wrap="square" lIns="54610" tIns="54610" rIns="54610" bIns="5461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12000">
              <a:spcBef>
                <a:spcPts val="0"/>
              </a:spcBef>
              <a:spcAft>
                <a:spcPts val="300"/>
              </a:spcAft>
            </a:pPr>
            <a:r>
              <a:rPr lang="cs-CZ" sz="1200" dirty="0">
                <a:latin typeface="Segoe UI Semibold" panose="020B0702040204020203" pitchFamily="34" charset="0"/>
                <a:cs typeface="Segoe UI Semibold" panose="020B0702040204020203" pitchFamily="34" charset="0"/>
              </a:rPr>
              <a:t>Investiční potenciál v návaznosti na tržby </a:t>
            </a:r>
          </a:p>
        </p:txBody>
      </p:sp>
      <p:sp>
        <p:nvSpPr>
          <p:cNvPr id="56" name="Šipka: doprava 55">
            <a:extLst>
              <a:ext uri="{FF2B5EF4-FFF2-40B4-BE49-F238E27FC236}">
                <a16:creationId xmlns:a16="http://schemas.microsoft.com/office/drawing/2014/main" id="{FA643DEB-5FF0-7F70-F392-6672B176F0E3}"/>
              </a:ext>
            </a:extLst>
          </p:cNvPr>
          <p:cNvSpPr/>
          <p:nvPr/>
        </p:nvSpPr>
        <p:spPr>
          <a:xfrm rot="5400000">
            <a:off x="5190141" y="4308662"/>
            <a:ext cx="432000" cy="432000"/>
          </a:xfrm>
          <a:prstGeom prst="rightArrow">
            <a:avLst/>
          </a:prstGeom>
          <a:solidFill>
            <a:schemeClr val="accent6"/>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cs-CZ" dirty="0">
              <a:latin typeface="Segoe UI" panose="020B0502040204020203" pitchFamily="34" charset="0"/>
              <a:cs typeface="Segoe UI" panose="020B0502040204020203" pitchFamily="34" charset="0"/>
            </a:endParaRPr>
          </a:p>
        </p:txBody>
      </p:sp>
      <p:pic>
        <p:nvPicPr>
          <p:cNvPr id="61" name="Obrázek 60">
            <a:extLst>
              <a:ext uri="{FF2B5EF4-FFF2-40B4-BE49-F238E27FC236}">
                <a16:creationId xmlns:a16="http://schemas.microsoft.com/office/drawing/2014/main" id="{0EFAD420-43CF-B5C7-0376-542761045514}"/>
              </a:ext>
            </a:extLst>
          </p:cNvPr>
          <p:cNvPicPr>
            <a:picLocks noChangeAspect="1"/>
          </p:cNvPicPr>
          <p:nvPr/>
        </p:nvPicPr>
        <p:blipFill>
          <a:blip r:embed="rId17" cstate="print">
            <a:extLst>
              <a:ext uri="{28A0092B-C50C-407E-A947-70E740481C1C}">
                <a14:useLocalDpi xmlns:a14="http://schemas.microsoft.com/office/drawing/2010/main"/>
              </a:ext>
            </a:extLst>
          </a:blip>
          <a:stretch>
            <a:fillRect/>
          </a:stretch>
        </p:blipFill>
        <p:spPr>
          <a:xfrm>
            <a:off x="5331544" y="4770488"/>
            <a:ext cx="396000" cy="396000"/>
          </a:xfrm>
          <a:prstGeom prst="rect">
            <a:avLst/>
          </a:prstGeom>
        </p:spPr>
      </p:pic>
      <p:sp>
        <p:nvSpPr>
          <p:cNvPr id="62" name="TextovéPole 61">
            <a:extLst>
              <a:ext uri="{FF2B5EF4-FFF2-40B4-BE49-F238E27FC236}">
                <a16:creationId xmlns:a16="http://schemas.microsoft.com/office/drawing/2014/main" id="{59A1269D-EAC9-DDB8-78DA-5013CA337DC2}"/>
              </a:ext>
            </a:extLst>
          </p:cNvPr>
          <p:cNvSpPr txBox="1"/>
          <p:nvPr/>
        </p:nvSpPr>
        <p:spPr>
          <a:xfrm>
            <a:off x="5184000" y="4844414"/>
            <a:ext cx="4320001" cy="304033"/>
          </a:xfrm>
          <a:prstGeom prst="rect">
            <a:avLst/>
          </a:prstGeom>
          <a:noFill/>
          <a:ln w="19050">
            <a:noFill/>
          </a:ln>
        </p:spPr>
        <p:txBody>
          <a:bodyPr wrap="square" lIns="54610" tIns="54610" rIns="54610" bIns="54610" rtlCol="0" anchor="t">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marL="612000">
              <a:spcBef>
                <a:spcPts val="0"/>
              </a:spcBef>
              <a:spcAft>
                <a:spcPts val="300"/>
              </a:spcAft>
            </a:pPr>
            <a:r>
              <a:rPr lang="cs-CZ" sz="1100" i="1" dirty="0">
                <a:latin typeface="Segoe UI" panose="020B0502040204020203" pitchFamily="34" charset="0"/>
                <a:cs typeface="Segoe UI" panose="020B0502040204020203" pitchFamily="34" charset="0"/>
              </a:rPr>
              <a:t>Část tržeb v multiplikaci tvoří ziskovou marži ek. subjektů. Ti část z ní spotřebují, ale významná část je reinvestována.  </a:t>
            </a:r>
          </a:p>
        </p:txBody>
      </p:sp>
      <p:sp>
        <p:nvSpPr>
          <p:cNvPr id="63" name="TextovéPole 62">
            <a:extLst>
              <a:ext uri="{FF2B5EF4-FFF2-40B4-BE49-F238E27FC236}">
                <a16:creationId xmlns:a16="http://schemas.microsoft.com/office/drawing/2014/main" id="{7319217C-DDAD-DF12-21EF-09CC380960E6}"/>
              </a:ext>
            </a:extLst>
          </p:cNvPr>
          <p:cNvSpPr txBox="1"/>
          <p:nvPr/>
        </p:nvSpPr>
        <p:spPr>
          <a:xfrm>
            <a:off x="393104" y="5400488"/>
            <a:ext cx="4320000" cy="360000"/>
          </a:xfrm>
          <a:prstGeom prst="rect">
            <a:avLst/>
          </a:prstGeom>
          <a:noFill/>
          <a:ln w="19050">
            <a:solidFill>
              <a:schemeClr val="bg2"/>
            </a:solidFill>
          </a:ln>
        </p:spPr>
        <p:txBody>
          <a:bodyPr wrap="square" lIns="54610" tIns="54610" rIns="54610" bIns="5461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0"/>
              </a:spcBef>
              <a:spcAft>
                <a:spcPts val="300"/>
              </a:spcAft>
            </a:pPr>
            <a:r>
              <a:rPr lang="cs-CZ" sz="1600" b="1" dirty="0">
                <a:solidFill>
                  <a:schemeClr val="bg2">
                    <a:lumMod val="50000"/>
                  </a:schemeClr>
                </a:solidFill>
                <a:latin typeface="Segoe UI" panose="020B0502040204020203" pitchFamily="34" charset="0"/>
                <a:cs typeface="Segoe UI" panose="020B0502040204020203" pitchFamily="34" charset="0"/>
              </a:rPr>
              <a:t>cca 1 330 až 1 640 FTE</a:t>
            </a:r>
            <a:endParaRPr lang="cs-CZ" sz="1600" i="1" dirty="0">
              <a:solidFill>
                <a:schemeClr val="bg2">
                  <a:lumMod val="50000"/>
                </a:schemeClr>
              </a:solidFill>
              <a:latin typeface="Segoe UI" panose="020B0502040204020203" pitchFamily="34" charset="0"/>
              <a:cs typeface="Segoe UI" panose="020B0502040204020203" pitchFamily="34" charset="0"/>
            </a:endParaRPr>
          </a:p>
        </p:txBody>
      </p:sp>
      <p:sp>
        <p:nvSpPr>
          <p:cNvPr id="64" name="TextBox 7">
            <a:extLst>
              <a:ext uri="{FF2B5EF4-FFF2-40B4-BE49-F238E27FC236}">
                <a16:creationId xmlns:a16="http://schemas.microsoft.com/office/drawing/2014/main" id="{27A8BE90-5C3B-032A-1A93-850487899C18}"/>
              </a:ext>
            </a:extLst>
          </p:cNvPr>
          <p:cNvSpPr txBox="1">
            <a:spLocks/>
          </p:cNvSpPr>
          <p:nvPr/>
        </p:nvSpPr>
        <p:spPr>
          <a:xfrm>
            <a:off x="393104" y="5760488"/>
            <a:ext cx="4320000" cy="535434"/>
          </a:xfrm>
          <a:prstGeom prst="rect">
            <a:avLst/>
          </a:prstGeom>
          <a:solidFill>
            <a:schemeClr val="bg1">
              <a:lumMod val="95000"/>
            </a:schemeClr>
          </a:solidFill>
          <a:ln w="19050">
            <a:solidFill>
              <a:schemeClr val="bg2"/>
            </a:solidFill>
          </a:ln>
        </p:spPr>
        <p:txBody>
          <a:bodyPr wrap="square" lIns="72000" tIns="72000" rIns="72000" bIns="72000" rtlCol="0" anchor="ctr">
            <a:noAutofit/>
          </a:bodyPr>
          <a:lstStyle/>
          <a:p>
            <a:pPr algn="ctr">
              <a:spcBef>
                <a:spcPts val="0"/>
              </a:spcBef>
              <a:spcAft>
                <a:spcPts val="300"/>
              </a:spcAft>
            </a:pPr>
            <a:r>
              <a:rPr lang="cs-CZ" sz="1100" b="1" dirty="0">
                <a:latin typeface="Segoe UI" panose="020B0502040204020203" pitchFamily="34" charset="0"/>
                <a:cs typeface="Segoe UI" panose="020B0502040204020203" pitchFamily="34" charset="0"/>
              </a:rPr>
              <a:t>Celkový součet vytvořených ročních prac. úvazků v návaznosti na výstavbu a fungování bývalého Domu potravin za prvních 20 let provozu</a:t>
            </a:r>
          </a:p>
        </p:txBody>
      </p:sp>
      <p:sp>
        <p:nvSpPr>
          <p:cNvPr id="65" name="TextovéPole 64">
            <a:extLst>
              <a:ext uri="{FF2B5EF4-FFF2-40B4-BE49-F238E27FC236}">
                <a16:creationId xmlns:a16="http://schemas.microsoft.com/office/drawing/2014/main" id="{19A3C178-81E2-7657-EF60-0603EDA50C27}"/>
              </a:ext>
            </a:extLst>
          </p:cNvPr>
          <p:cNvSpPr txBox="1"/>
          <p:nvPr/>
        </p:nvSpPr>
        <p:spPr>
          <a:xfrm>
            <a:off x="5184000" y="5400488"/>
            <a:ext cx="4320000" cy="360000"/>
          </a:xfrm>
          <a:prstGeom prst="rect">
            <a:avLst/>
          </a:prstGeom>
          <a:noFill/>
          <a:ln w="19050">
            <a:solidFill>
              <a:schemeClr val="accent3"/>
            </a:solidFill>
          </a:ln>
        </p:spPr>
        <p:txBody>
          <a:bodyPr wrap="square" lIns="54610" tIns="54610" rIns="54610" bIns="5461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0"/>
              </a:spcBef>
              <a:spcAft>
                <a:spcPts val="300"/>
              </a:spcAft>
            </a:pPr>
            <a:r>
              <a:rPr lang="cs-CZ" sz="1600" b="1" dirty="0">
                <a:solidFill>
                  <a:schemeClr val="accent3">
                    <a:lumMod val="50000"/>
                  </a:schemeClr>
                </a:solidFill>
                <a:latin typeface="Segoe UI" panose="020B0502040204020203" pitchFamily="34" charset="0"/>
                <a:cs typeface="Segoe UI" panose="020B0502040204020203" pitchFamily="34" charset="0"/>
              </a:rPr>
              <a:t>cca 116 až 142 mil. Kč</a:t>
            </a:r>
            <a:endParaRPr lang="cs-CZ" sz="1600" i="1" dirty="0">
              <a:solidFill>
                <a:schemeClr val="accent3">
                  <a:lumMod val="50000"/>
                </a:schemeClr>
              </a:solidFill>
              <a:latin typeface="Segoe UI" panose="020B0502040204020203" pitchFamily="34" charset="0"/>
              <a:cs typeface="Segoe UI" panose="020B0502040204020203" pitchFamily="34" charset="0"/>
            </a:endParaRPr>
          </a:p>
        </p:txBody>
      </p:sp>
      <p:sp>
        <p:nvSpPr>
          <p:cNvPr id="66" name="TextBox 7">
            <a:extLst>
              <a:ext uri="{FF2B5EF4-FFF2-40B4-BE49-F238E27FC236}">
                <a16:creationId xmlns:a16="http://schemas.microsoft.com/office/drawing/2014/main" id="{12EBD8FB-5EE0-0D40-E9FB-0D1A2DC0564B}"/>
              </a:ext>
            </a:extLst>
          </p:cNvPr>
          <p:cNvSpPr txBox="1">
            <a:spLocks/>
          </p:cNvSpPr>
          <p:nvPr/>
        </p:nvSpPr>
        <p:spPr>
          <a:xfrm>
            <a:off x="5184000" y="5760488"/>
            <a:ext cx="4320000" cy="535434"/>
          </a:xfrm>
          <a:prstGeom prst="rect">
            <a:avLst/>
          </a:prstGeom>
          <a:solidFill>
            <a:schemeClr val="bg1">
              <a:lumMod val="95000"/>
            </a:schemeClr>
          </a:solidFill>
          <a:ln w="19050">
            <a:solidFill>
              <a:schemeClr val="accent3"/>
            </a:solidFill>
          </a:ln>
        </p:spPr>
        <p:txBody>
          <a:bodyPr wrap="square" lIns="72000" tIns="72000" rIns="72000" bIns="72000" rtlCol="0" anchor="ctr">
            <a:noAutofit/>
          </a:bodyPr>
          <a:lstStyle/>
          <a:p>
            <a:pPr algn="ctr">
              <a:spcBef>
                <a:spcPts val="0"/>
              </a:spcBef>
              <a:spcAft>
                <a:spcPts val="300"/>
              </a:spcAft>
            </a:pPr>
            <a:r>
              <a:rPr lang="cs-CZ" sz="1100" b="1" dirty="0">
                <a:latin typeface="Segoe UI" panose="020B0502040204020203" pitchFamily="34" charset="0"/>
                <a:cs typeface="Segoe UI" panose="020B0502040204020203" pitchFamily="34" charset="0"/>
              </a:rPr>
              <a:t>Investiční potenciál v návaznosti na výstavbu a fungování bývalého Domu potravin za prvních 20 let provozu</a:t>
            </a:r>
          </a:p>
        </p:txBody>
      </p:sp>
      <p:sp>
        <p:nvSpPr>
          <p:cNvPr id="67" name="TextovéPole 66">
            <a:extLst>
              <a:ext uri="{FF2B5EF4-FFF2-40B4-BE49-F238E27FC236}">
                <a16:creationId xmlns:a16="http://schemas.microsoft.com/office/drawing/2014/main" id="{5EE63617-C93A-D0B3-6373-CF4AFFD4411B}"/>
              </a:ext>
            </a:extLst>
          </p:cNvPr>
          <p:cNvSpPr txBox="1"/>
          <p:nvPr/>
        </p:nvSpPr>
        <p:spPr>
          <a:xfrm>
            <a:off x="2707593" y="6583389"/>
            <a:ext cx="4490813" cy="163243"/>
          </a:xfrm>
          <a:prstGeom prst="rect">
            <a:avLst/>
          </a:prstGeom>
          <a:noFill/>
          <a:ln w="19050">
            <a:noFill/>
          </a:ln>
        </p:spPr>
        <p:txBody>
          <a:bodyPr wrap="square" lIns="54610" tIns="54610" rIns="54610" bIns="54610" rtlCol="0" anchor="ctr">
            <a:noAutofit/>
          </a:bodyPr>
          <a:ls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a:lstStyle>
          <a:p>
            <a:pPr algn="ctr">
              <a:spcBef>
                <a:spcPts val="0"/>
              </a:spcBef>
              <a:spcAft>
                <a:spcPts val="300"/>
              </a:spcAft>
            </a:pPr>
            <a:r>
              <a:rPr lang="cs-CZ" sz="900" b="1" i="1" dirty="0">
                <a:latin typeface="Segoe UI" panose="020B0502040204020203" pitchFamily="34" charset="0"/>
                <a:cs typeface="Segoe UI" panose="020B0502040204020203" pitchFamily="34" charset="0"/>
              </a:rPr>
              <a:t>Poznámka: </a:t>
            </a:r>
            <a:r>
              <a:rPr lang="cs-CZ" sz="900" i="1" dirty="0">
                <a:latin typeface="Segoe UI" panose="020B0502040204020203" pitchFamily="34" charset="0"/>
                <a:cs typeface="Segoe UI" panose="020B0502040204020203" pitchFamily="34" charset="0"/>
              </a:rPr>
              <a:t>FTE - ekvivalent přepočtených plných ročních pracovních úvazků </a:t>
            </a:r>
          </a:p>
        </p:txBody>
      </p:sp>
      <p:pic>
        <p:nvPicPr>
          <p:cNvPr id="3" name="Grafický objekt 2" descr="Obchod obrys">
            <a:extLst>
              <a:ext uri="{FF2B5EF4-FFF2-40B4-BE49-F238E27FC236}">
                <a16:creationId xmlns:a16="http://schemas.microsoft.com/office/drawing/2014/main" id="{5B7B6971-1C92-72F9-15BA-8D90A560DA42}"/>
              </a:ext>
            </a:extLst>
          </p:cNvPr>
          <p:cNvPicPr>
            <a:picLocks noChangeAspect="1"/>
          </p:cNvPicPr>
          <p:nvPr/>
        </p:nvPicPr>
        <p:blipFill>
          <a:blip r:embed="rId18" cstate="print">
            <a:extLst>
              <a:ext uri="{96DAC541-7B7A-43D3-8B79-37D633B846F1}">
                <asvg:svgBlip xmlns:asvg="http://schemas.microsoft.com/office/drawing/2016/SVG/main" r:embed="rId19"/>
              </a:ext>
            </a:extLst>
          </a:blip>
          <a:stretch>
            <a:fillRect/>
          </a:stretch>
        </p:blipFill>
        <p:spPr>
          <a:xfrm>
            <a:off x="2258677" y="1099193"/>
            <a:ext cx="598126" cy="598126"/>
          </a:xfrm>
          <a:prstGeom prst="rect">
            <a:avLst/>
          </a:prstGeom>
        </p:spPr>
      </p:pic>
    </p:spTree>
    <p:extLst>
      <p:ext uri="{BB962C8B-B14F-4D97-AF65-F5344CB8AC3E}">
        <p14:creationId xmlns:p14="http://schemas.microsoft.com/office/powerpoint/2010/main" val="2150240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Nadpis 1">
            <a:extLst>
              <a:ext uri="{FF2B5EF4-FFF2-40B4-BE49-F238E27FC236}">
                <a16:creationId xmlns:a16="http://schemas.microsoft.com/office/drawing/2014/main" id="{AF2CEC55-F0CA-81C0-8023-DB9F3397F50A}"/>
              </a:ext>
            </a:extLst>
          </p:cNvPr>
          <p:cNvSpPr>
            <a:spLocks noGrp="1"/>
          </p:cNvSpPr>
          <p:nvPr>
            <p:ph type="title"/>
          </p:nvPr>
        </p:nvSpPr>
        <p:spPr/>
        <p:txBody>
          <a:bodyPr/>
          <a:lstStyle/>
          <a:p>
            <a:r>
              <a:rPr lang="cs-CZ" dirty="0"/>
              <a:t>Nekvantifikovatelné dopady</a:t>
            </a:r>
          </a:p>
        </p:txBody>
      </p:sp>
      <p:sp>
        <p:nvSpPr>
          <p:cNvPr id="3" name="Shape 645">
            <a:extLst>
              <a:ext uri="{FF2B5EF4-FFF2-40B4-BE49-F238E27FC236}">
                <a16:creationId xmlns:a16="http://schemas.microsoft.com/office/drawing/2014/main" id="{429F242D-1CE6-32EC-5963-7A060B811D91}"/>
              </a:ext>
            </a:extLst>
          </p:cNvPr>
          <p:cNvSpPr>
            <a:spLocks/>
          </p:cNvSpPr>
          <p:nvPr/>
        </p:nvSpPr>
        <p:spPr>
          <a:xfrm>
            <a:off x="2289837" y="1058310"/>
            <a:ext cx="720000" cy="7200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chemeClr val="bg2"/>
          </a:solidFill>
          <a:ln w="12700" cap="flat">
            <a:noFill/>
            <a:miter lim="400000"/>
          </a:ln>
          <a:effectLst/>
        </p:spPr>
        <p:txBody>
          <a:bodyPr wrap="square" lIns="0" tIns="0" rIns="0" bIns="0" numCol="1" anchor="ctr">
            <a:noAutofit/>
          </a:bodyPr>
          <a:lstStyle/>
          <a:p>
            <a:pPr marL="0" marR="0" lvl="0" indent="0" algn="ctr" defTabSz="914400" eaLnBrk="1" fontAlgn="auto" latinLnBrk="0" hangingPunct="1">
              <a:lnSpc>
                <a:spcPct val="80000"/>
              </a:lnSpc>
              <a:spcBef>
                <a:spcPts val="5500"/>
              </a:spcBef>
              <a:spcAft>
                <a:spcPts val="0"/>
              </a:spcAft>
              <a:buFontTx/>
              <a:buNone/>
              <a:defRPr sz="5000">
                <a:solidFill>
                  <a:srgbClr val="333333"/>
                </a:solidFill>
                <a:uFillTx/>
                <a:latin typeface="Helvetica Neue Thin"/>
                <a:ea typeface="Helvetica Neue Thin"/>
                <a:cs typeface="Helvetica Neue Thin"/>
                <a:sym typeface="Helvetica Neue Thin"/>
              </a:defRPr>
            </a:pPr>
            <a:endParaRPr kumimoji="0" sz="1100" b="0" i="0" u="none" strike="noStrike" kern="0" cap="none" spc="0" normalizeH="0" baseline="0" noProof="0" dirty="0">
              <a:ln>
                <a:noFill/>
              </a:ln>
              <a:solidFill>
                <a:srgbClr val="333333"/>
              </a:solidFill>
              <a:effectLst/>
              <a:uFillTx/>
              <a:latin typeface="Gill Sans MT" panose="020B0502020104020203" pitchFamily="34" charset="-18"/>
              <a:ea typeface="Helvetica Neue Thin"/>
              <a:cs typeface="Segoe UI" panose="020B0502040204020203" pitchFamily="34" charset="0"/>
              <a:sym typeface="Helvetica Neue Thin"/>
            </a:endParaRPr>
          </a:p>
        </p:txBody>
      </p:sp>
      <p:sp>
        <p:nvSpPr>
          <p:cNvPr id="4" name="Freeform 12">
            <a:extLst>
              <a:ext uri="{FF2B5EF4-FFF2-40B4-BE49-F238E27FC236}">
                <a16:creationId xmlns:a16="http://schemas.microsoft.com/office/drawing/2014/main" id="{C7595218-4106-ED9B-A185-175EDBDE89BD}"/>
              </a:ext>
            </a:extLst>
          </p:cNvPr>
          <p:cNvSpPr>
            <a:spLocks noEditPoints="1"/>
          </p:cNvSpPr>
          <p:nvPr/>
        </p:nvSpPr>
        <p:spPr bwMode="auto">
          <a:xfrm>
            <a:off x="2451837" y="1177288"/>
            <a:ext cx="396000" cy="432000"/>
          </a:xfrm>
          <a:custGeom>
            <a:avLst/>
            <a:gdLst>
              <a:gd name="T0" fmla="*/ 1761 w 2706"/>
              <a:gd name="T1" fmla="*/ 2389 h 3019"/>
              <a:gd name="T2" fmla="*/ 767 w 2706"/>
              <a:gd name="T3" fmla="*/ 2456 h 3019"/>
              <a:gd name="T4" fmla="*/ 671 w 2706"/>
              <a:gd name="T5" fmla="*/ 2357 h 3019"/>
              <a:gd name="T6" fmla="*/ 665 w 2706"/>
              <a:gd name="T7" fmla="*/ 2089 h 3019"/>
              <a:gd name="T8" fmla="*/ 2627 w 2706"/>
              <a:gd name="T9" fmla="*/ 1864 h 3019"/>
              <a:gd name="T10" fmla="*/ 2671 w 2706"/>
              <a:gd name="T11" fmla="*/ 1973 h 3019"/>
              <a:gd name="T12" fmla="*/ 2675 w 2706"/>
              <a:gd name="T13" fmla="*/ 2213 h 3019"/>
              <a:gd name="T14" fmla="*/ 2644 w 2706"/>
              <a:gd name="T15" fmla="*/ 2320 h 3019"/>
              <a:gd name="T16" fmla="*/ 1223 w 2706"/>
              <a:gd name="T17" fmla="*/ 209 h 3019"/>
              <a:gd name="T18" fmla="*/ 1282 w 2706"/>
              <a:gd name="T19" fmla="*/ 152 h 3019"/>
              <a:gd name="T20" fmla="*/ 1283 w 2706"/>
              <a:gd name="T21" fmla="*/ 121 h 3019"/>
              <a:gd name="T22" fmla="*/ 1221 w 2706"/>
              <a:gd name="T23" fmla="*/ 96 h 3019"/>
              <a:gd name="T24" fmla="*/ 1148 w 2706"/>
              <a:gd name="T25" fmla="*/ 108 h 3019"/>
              <a:gd name="T26" fmla="*/ 1096 w 2706"/>
              <a:gd name="T27" fmla="*/ 198 h 3019"/>
              <a:gd name="T28" fmla="*/ 1059 w 2706"/>
              <a:gd name="T29" fmla="*/ 134 h 3019"/>
              <a:gd name="T30" fmla="*/ 1000 w 2706"/>
              <a:gd name="T31" fmla="*/ 51 h 3019"/>
              <a:gd name="T32" fmla="*/ 851 w 2706"/>
              <a:gd name="T33" fmla="*/ 1 h 3019"/>
              <a:gd name="T34" fmla="*/ 632 w 2706"/>
              <a:gd name="T35" fmla="*/ 51 h 3019"/>
              <a:gd name="T36" fmla="*/ 755 w 2706"/>
              <a:gd name="T37" fmla="*/ 214 h 3019"/>
              <a:gd name="T38" fmla="*/ 850 w 2706"/>
              <a:gd name="T39" fmla="*/ 274 h 3019"/>
              <a:gd name="T40" fmla="*/ 948 w 2706"/>
              <a:gd name="T41" fmla="*/ 282 h 3019"/>
              <a:gd name="T42" fmla="*/ 1049 w 2706"/>
              <a:gd name="T43" fmla="*/ 224 h 3019"/>
              <a:gd name="T44" fmla="*/ 1098 w 2706"/>
              <a:gd name="T45" fmla="*/ 261 h 3019"/>
              <a:gd name="T46" fmla="*/ 1014 w 2706"/>
              <a:gd name="T47" fmla="*/ 296 h 3019"/>
              <a:gd name="T48" fmla="*/ 788 w 2706"/>
              <a:gd name="T49" fmla="*/ 388 h 3019"/>
              <a:gd name="T50" fmla="*/ 714 w 2706"/>
              <a:gd name="T51" fmla="*/ 651 h 3019"/>
              <a:gd name="T52" fmla="*/ 817 w 2706"/>
              <a:gd name="T53" fmla="*/ 935 h 3019"/>
              <a:gd name="T54" fmla="*/ 1023 w 2706"/>
              <a:gd name="T55" fmla="*/ 1085 h 3019"/>
              <a:gd name="T56" fmla="*/ 1159 w 2706"/>
              <a:gd name="T57" fmla="*/ 1105 h 3019"/>
              <a:gd name="T58" fmla="*/ 1239 w 2706"/>
              <a:gd name="T59" fmla="*/ 1095 h 3019"/>
              <a:gd name="T60" fmla="*/ 1407 w 2706"/>
              <a:gd name="T61" fmla="*/ 1069 h 3019"/>
              <a:gd name="T62" fmla="*/ 1580 w 2706"/>
              <a:gd name="T63" fmla="*/ 862 h 3019"/>
              <a:gd name="T64" fmla="*/ 1620 w 2706"/>
              <a:gd name="T65" fmla="*/ 556 h 3019"/>
              <a:gd name="T66" fmla="*/ 1460 w 2706"/>
              <a:gd name="T67" fmla="*/ 320 h 3019"/>
              <a:gd name="T68" fmla="*/ 1238 w 2706"/>
              <a:gd name="T69" fmla="*/ 285 h 3019"/>
              <a:gd name="T70" fmla="*/ 2168 w 2706"/>
              <a:gd name="T71" fmla="*/ 2918 h 3019"/>
              <a:gd name="T72" fmla="*/ 1174 w 2706"/>
              <a:gd name="T73" fmla="*/ 2984 h 3019"/>
              <a:gd name="T74" fmla="*/ 692 w 2706"/>
              <a:gd name="T75" fmla="*/ 2965 h 3019"/>
              <a:gd name="T76" fmla="*/ 700 w 2706"/>
              <a:gd name="T77" fmla="*/ 2697 h 3019"/>
              <a:gd name="T78" fmla="*/ 651 w 2706"/>
              <a:gd name="T79" fmla="*/ 2537 h 3019"/>
              <a:gd name="T80" fmla="*/ 2676 w 2706"/>
              <a:gd name="T81" fmla="*/ 2480 h 3019"/>
              <a:gd name="T82" fmla="*/ 2706 w 2706"/>
              <a:gd name="T83" fmla="*/ 2692 h 3019"/>
              <a:gd name="T84" fmla="*/ 2680 w 2706"/>
              <a:gd name="T85" fmla="*/ 2866 h 3019"/>
              <a:gd name="T86" fmla="*/ 737 w 2706"/>
              <a:gd name="T87" fmla="*/ 951 h 3019"/>
              <a:gd name="T88" fmla="*/ 817 w 2706"/>
              <a:gd name="T89" fmla="*/ 1055 h 3019"/>
              <a:gd name="T90" fmla="*/ 958 w 2706"/>
              <a:gd name="T91" fmla="*/ 1160 h 3019"/>
              <a:gd name="T92" fmla="*/ 1097 w 2706"/>
              <a:gd name="T93" fmla="*/ 1163 h 3019"/>
              <a:gd name="T94" fmla="*/ 1185 w 2706"/>
              <a:gd name="T95" fmla="*/ 1196 h 3019"/>
              <a:gd name="T96" fmla="*/ 1279 w 2706"/>
              <a:gd name="T97" fmla="*/ 1163 h 3019"/>
              <a:gd name="T98" fmla="*/ 1355 w 2706"/>
              <a:gd name="T99" fmla="*/ 1174 h 3019"/>
              <a:gd name="T100" fmla="*/ 1450 w 2706"/>
              <a:gd name="T101" fmla="*/ 1150 h 3019"/>
              <a:gd name="T102" fmla="*/ 1543 w 2706"/>
              <a:gd name="T103" fmla="*/ 1073 h 3019"/>
              <a:gd name="T104" fmla="*/ 1702 w 2706"/>
              <a:gd name="T105" fmla="*/ 873 h 3019"/>
              <a:gd name="T106" fmla="*/ 2621 w 2706"/>
              <a:gd name="T107" fmla="*/ 1382 h 3019"/>
              <a:gd name="T108" fmla="*/ 2653 w 2706"/>
              <a:gd name="T109" fmla="*/ 1528 h 3019"/>
              <a:gd name="T110" fmla="*/ 2649 w 2706"/>
              <a:gd name="T111" fmla="*/ 1716 h 3019"/>
              <a:gd name="T112" fmla="*/ 631 w 2706"/>
              <a:gd name="T113" fmla="*/ 1910 h 3019"/>
              <a:gd name="T114" fmla="*/ 666 w 2706"/>
              <a:gd name="T115" fmla="*/ 1719 h 3019"/>
              <a:gd name="T116" fmla="*/ 639 w 2706"/>
              <a:gd name="T117" fmla="*/ 1483 h 3019"/>
              <a:gd name="T118" fmla="*/ 0 w 2706"/>
              <a:gd name="T119" fmla="*/ 1436 h 3019"/>
              <a:gd name="T120" fmla="*/ 584 w 2706"/>
              <a:gd name="T121" fmla="*/ 1953 h 3019"/>
              <a:gd name="T122" fmla="*/ 0 w 2706"/>
              <a:gd name="T123" fmla="*/ 1963 h 3019"/>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 ang="0">
                <a:pos x="T116" y="T117"/>
              </a:cxn>
              <a:cxn ang="0">
                <a:pos x="T118" y="T119"/>
              </a:cxn>
              <a:cxn ang="0">
                <a:pos x="T120" y="T121"/>
              </a:cxn>
              <a:cxn ang="0">
                <a:pos x="T122" y="T123"/>
              </a:cxn>
            </a:cxnLst>
            <a:rect l="0" t="0" r="r" b="b"/>
            <a:pathLst>
              <a:path w="2706" h="3019">
                <a:moveTo>
                  <a:pt x="2631" y="2331"/>
                </a:moveTo>
                <a:lnTo>
                  <a:pt x="2507" y="2339"/>
                </a:lnTo>
                <a:lnTo>
                  <a:pt x="2383" y="2347"/>
                </a:lnTo>
                <a:lnTo>
                  <a:pt x="2259" y="2356"/>
                </a:lnTo>
                <a:lnTo>
                  <a:pt x="2135" y="2364"/>
                </a:lnTo>
                <a:lnTo>
                  <a:pt x="2010" y="2372"/>
                </a:lnTo>
                <a:lnTo>
                  <a:pt x="1885" y="2381"/>
                </a:lnTo>
                <a:lnTo>
                  <a:pt x="1761" y="2389"/>
                </a:lnTo>
                <a:lnTo>
                  <a:pt x="1637" y="2398"/>
                </a:lnTo>
                <a:lnTo>
                  <a:pt x="1513" y="2406"/>
                </a:lnTo>
                <a:lnTo>
                  <a:pt x="1389" y="2414"/>
                </a:lnTo>
                <a:lnTo>
                  <a:pt x="1265" y="2423"/>
                </a:lnTo>
                <a:lnTo>
                  <a:pt x="1140" y="2431"/>
                </a:lnTo>
                <a:lnTo>
                  <a:pt x="1016" y="2439"/>
                </a:lnTo>
                <a:lnTo>
                  <a:pt x="891" y="2448"/>
                </a:lnTo>
                <a:lnTo>
                  <a:pt x="767" y="2456"/>
                </a:lnTo>
                <a:lnTo>
                  <a:pt x="643" y="2464"/>
                </a:lnTo>
                <a:lnTo>
                  <a:pt x="648" y="2451"/>
                </a:lnTo>
                <a:lnTo>
                  <a:pt x="653" y="2437"/>
                </a:lnTo>
                <a:lnTo>
                  <a:pt x="658" y="2423"/>
                </a:lnTo>
                <a:lnTo>
                  <a:pt x="662" y="2407"/>
                </a:lnTo>
                <a:lnTo>
                  <a:pt x="666" y="2391"/>
                </a:lnTo>
                <a:lnTo>
                  <a:pt x="668" y="2375"/>
                </a:lnTo>
                <a:lnTo>
                  <a:pt x="671" y="2357"/>
                </a:lnTo>
                <a:lnTo>
                  <a:pt x="673" y="2340"/>
                </a:lnTo>
                <a:lnTo>
                  <a:pt x="675" y="2304"/>
                </a:lnTo>
                <a:lnTo>
                  <a:pt x="676" y="2267"/>
                </a:lnTo>
                <a:lnTo>
                  <a:pt x="676" y="2229"/>
                </a:lnTo>
                <a:lnTo>
                  <a:pt x="675" y="2192"/>
                </a:lnTo>
                <a:lnTo>
                  <a:pt x="672" y="2156"/>
                </a:lnTo>
                <a:lnTo>
                  <a:pt x="669" y="2121"/>
                </a:lnTo>
                <a:lnTo>
                  <a:pt x="665" y="2089"/>
                </a:lnTo>
                <a:lnTo>
                  <a:pt x="659" y="2058"/>
                </a:lnTo>
                <a:lnTo>
                  <a:pt x="654" y="2031"/>
                </a:lnTo>
                <a:lnTo>
                  <a:pt x="648" y="2008"/>
                </a:lnTo>
                <a:lnTo>
                  <a:pt x="642" y="1989"/>
                </a:lnTo>
                <a:lnTo>
                  <a:pt x="637" y="1975"/>
                </a:lnTo>
                <a:lnTo>
                  <a:pt x="2611" y="1853"/>
                </a:lnTo>
                <a:lnTo>
                  <a:pt x="2620" y="1858"/>
                </a:lnTo>
                <a:lnTo>
                  <a:pt x="2627" y="1864"/>
                </a:lnTo>
                <a:lnTo>
                  <a:pt x="2635" y="1872"/>
                </a:lnTo>
                <a:lnTo>
                  <a:pt x="2642" y="1882"/>
                </a:lnTo>
                <a:lnTo>
                  <a:pt x="2648" y="1894"/>
                </a:lnTo>
                <a:lnTo>
                  <a:pt x="2654" y="1907"/>
                </a:lnTo>
                <a:lnTo>
                  <a:pt x="2659" y="1922"/>
                </a:lnTo>
                <a:lnTo>
                  <a:pt x="2663" y="1938"/>
                </a:lnTo>
                <a:lnTo>
                  <a:pt x="2668" y="1955"/>
                </a:lnTo>
                <a:lnTo>
                  <a:pt x="2671" y="1973"/>
                </a:lnTo>
                <a:lnTo>
                  <a:pt x="2674" y="1991"/>
                </a:lnTo>
                <a:lnTo>
                  <a:pt x="2677" y="2011"/>
                </a:lnTo>
                <a:lnTo>
                  <a:pt x="2680" y="2051"/>
                </a:lnTo>
                <a:lnTo>
                  <a:pt x="2681" y="2093"/>
                </a:lnTo>
                <a:lnTo>
                  <a:pt x="2681" y="2134"/>
                </a:lnTo>
                <a:lnTo>
                  <a:pt x="2679" y="2174"/>
                </a:lnTo>
                <a:lnTo>
                  <a:pt x="2677" y="2194"/>
                </a:lnTo>
                <a:lnTo>
                  <a:pt x="2675" y="2213"/>
                </a:lnTo>
                <a:lnTo>
                  <a:pt x="2673" y="2231"/>
                </a:lnTo>
                <a:lnTo>
                  <a:pt x="2670" y="2247"/>
                </a:lnTo>
                <a:lnTo>
                  <a:pt x="2667" y="2263"/>
                </a:lnTo>
                <a:lnTo>
                  <a:pt x="2662" y="2277"/>
                </a:lnTo>
                <a:lnTo>
                  <a:pt x="2658" y="2291"/>
                </a:lnTo>
                <a:lnTo>
                  <a:pt x="2653" y="2303"/>
                </a:lnTo>
                <a:lnTo>
                  <a:pt x="2649" y="2312"/>
                </a:lnTo>
                <a:lnTo>
                  <a:pt x="2644" y="2320"/>
                </a:lnTo>
                <a:lnTo>
                  <a:pt x="2637" y="2327"/>
                </a:lnTo>
                <a:lnTo>
                  <a:pt x="2631" y="2331"/>
                </a:lnTo>
                <a:close/>
                <a:moveTo>
                  <a:pt x="1182" y="299"/>
                </a:moveTo>
                <a:lnTo>
                  <a:pt x="1186" y="282"/>
                </a:lnTo>
                <a:lnTo>
                  <a:pt x="1193" y="263"/>
                </a:lnTo>
                <a:lnTo>
                  <a:pt x="1201" y="244"/>
                </a:lnTo>
                <a:lnTo>
                  <a:pt x="1211" y="225"/>
                </a:lnTo>
                <a:lnTo>
                  <a:pt x="1223" y="209"/>
                </a:lnTo>
                <a:lnTo>
                  <a:pt x="1236" y="193"/>
                </a:lnTo>
                <a:lnTo>
                  <a:pt x="1244" y="186"/>
                </a:lnTo>
                <a:lnTo>
                  <a:pt x="1251" y="178"/>
                </a:lnTo>
                <a:lnTo>
                  <a:pt x="1258" y="172"/>
                </a:lnTo>
                <a:lnTo>
                  <a:pt x="1267" y="167"/>
                </a:lnTo>
                <a:lnTo>
                  <a:pt x="1273" y="162"/>
                </a:lnTo>
                <a:lnTo>
                  <a:pt x="1279" y="156"/>
                </a:lnTo>
                <a:lnTo>
                  <a:pt x="1282" y="152"/>
                </a:lnTo>
                <a:lnTo>
                  <a:pt x="1285" y="147"/>
                </a:lnTo>
                <a:lnTo>
                  <a:pt x="1287" y="143"/>
                </a:lnTo>
                <a:lnTo>
                  <a:pt x="1287" y="139"/>
                </a:lnTo>
                <a:lnTo>
                  <a:pt x="1287" y="135"/>
                </a:lnTo>
                <a:lnTo>
                  <a:pt x="1286" y="131"/>
                </a:lnTo>
                <a:lnTo>
                  <a:pt x="1286" y="127"/>
                </a:lnTo>
                <a:lnTo>
                  <a:pt x="1285" y="124"/>
                </a:lnTo>
                <a:lnTo>
                  <a:pt x="1283" y="121"/>
                </a:lnTo>
                <a:lnTo>
                  <a:pt x="1281" y="118"/>
                </a:lnTo>
                <a:lnTo>
                  <a:pt x="1276" y="113"/>
                </a:lnTo>
                <a:lnTo>
                  <a:pt x="1269" y="107"/>
                </a:lnTo>
                <a:lnTo>
                  <a:pt x="1261" y="104"/>
                </a:lnTo>
                <a:lnTo>
                  <a:pt x="1252" y="101"/>
                </a:lnTo>
                <a:lnTo>
                  <a:pt x="1243" y="99"/>
                </a:lnTo>
                <a:lnTo>
                  <a:pt x="1232" y="97"/>
                </a:lnTo>
                <a:lnTo>
                  <a:pt x="1221" y="96"/>
                </a:lnTo>
                <a:lnTo>
                  <a:pt x="1210" y="96"/>
                </a:lnTo>
                <a:lnTo>
                  <a:pt x="1200" y="96"/>
                </a:lnTo>
                <a:lnTo>
                  <a:pt x="1189" y="97"/>
                </a:lnTo>
                <a:lnTo>
                  <a:pt x="1179" y="98"/>
                </a:lnTo>
                <a:lnTo>
                  <a:pt x="1171" y="99"/>
                </a:lnTo>
                <a:lnTo>
                  <a:pt x="1162" y="101"/>
                </a:lnTo>
                <a:lnTo>
                  <a:pt x="1155" y="103"/>
                </a:lnTo>
                <a:lnTo>
                  <a:pt x="1148" y="108"/>
                </a:lnTo>
                <a:lnTo>
                  <a:pt x="1140" y="115"/>
                </a:lnTo>
                <a:lnTo>
                  <a:pt x="1134" y="121"/>
                </a:lnTo>
                <a:lnTo>
                  <a:pt x="1128" y="127"/>
                </a:lnTo>
                <a:lnTo>
                  <a:pt x="1117" y="140"/>
                </a:lnTo>
                <a:lnTo>
                  <a:pt x="1109" y="154"/>
                </a:lnTo>
                <a:lnTo>
                  <a:pt x="1103" y="168"/>
                </a:lnTo>
                <a:lnTo>
                  <a:pt x="1099" y="183"/>
                </a:lnTo>
                <a:lnTo>
                  <a:pt x="1096" y="198"/>
                </a:lnTo>
                <a:lnTo>
                  <a:pt x="1094" y="213"/>
                </a:lnTo>
                <a:lnTo>
                  <a:pt x="1082" y="206"/>
                </a:lnTo>
                <a:lnTo>
                  <a:pt x="1069" y="199"/>
                </a:lnTo>
                <a:lnTo>
                  <a:pt x="1069" y="191"/>
                </a:lnTo>
                <a:lnTo>
                  <a:pt x="1068" y="178"/>
                </a:lnTo>
                <a:lnTo>
                  <a:pt x="1066" y="162"/>
                </a:lnTo>
                <a:lnTo>
                  <a:pt x="1062" y="144"/>
                </a:lnTo>
                <a:lnTo>
                  <a:pt x="1059" y="134"/>
                </a:lnTo>
                <a:lnTo>
                  <a:pt x="1055" y="123"/>
                </a:lnTo>
                <a:lnTo>
                  <a:pt x="1050" y="113"/>
                </a:lnTo>
                <a:lnTo>
                  <a:pt x="1044" y="102"/>
                </a:lnTo>
                <a:lnTo>
                  <a:pt x="1037" y="92"/>
                </a:lnTo>
                <a:lnTo>
                  <a:pt x="1030" y="81"/>
                </a:lnTo>
                <a:lnTo>
                  <a:pt x="1021" y="71"/>
                </a:lnTo>
                <a:lnTo>
                  <a:pt x="1011" y="61"/>
                </a:lnTo>
                <a:lnTo>
                  <a:pt x="1000" y="51"/>
                </a:lnTo>
                <a:lnTo>
                  <a:pt x="987" y="43"/>
                </a:lnTo>
                <a:lnTo>
                  <a:pt x="972" y="33"/>
                </a:lnTo>
                <a:lnTo>
                  <a:pt x="957" y="26"/>
                </a:lnTo>
                <a:lnTo>
                  <a:pt x="939" y="19"/>
                </a:lnTo>
                <a:lnTo>
                  <a:pt x="920" y="12"/>
                </a:lnTo>
                <a:lnTo>
                  <a:pt x="899" y="7"/>
                </a:lnTo>
                <a:lnTo>
                  <a:pt x="876" y="4"/>
                </a:lnTo>
                <a:lnTo>
                  <a:pt x="851" y="1"/>
                </a:lnTo>
                <a:lnTo>
                  <a:pt x="824" y="0"/>
                </a:lnTo>
                <a:lnTo>
                  <a:pt x="796" y="0"/>
                </a:lnTo>
                <a:lnTo>
                  <a:pt x="765" y="1"/>
                </a:lnTo>
                <a:lnTo>
                  <a:pt x="731" y="4"/>
                </a:lnTo>
                <a:lnTo>
                  <a:pt x="696" y="9"/>
                </a:lnTo>
                <a:lnTo>
                  <a:pt x="657" y="16"/>
                </a:lnTo>
                <a:lnTo>
                  <a:pt x="618" y="24"/>
                </a:lnTo>
                <a:lnTo>
                  <a:pt x="632" y="51"/>
                </a:lnTo>
                <a:lnTo>
                  <a:pt x="652" y="84"/>
                </a:lnTo>
                <a:lnTo>
                  <a:pt x="670" y="113"/>
                </a:lnTo>
                <a:lnTo>
                  <a:pt x="678" y="124"/>
                </a:lnTo>
                <a:lnTo>
                  <a:pt x="699" y="152"/>
                </a:lnTo>
                <a:lnTo>
                  <a:pt x="721" y="178"/>
                </a:lnTo>
                <a:lnTo>
                  <a:pt x="732" y="191"/>
                </a:lnTo>
                <a:lnTo>
                  <a:pt x="744" y="202"/>
                </a:lnTo>
                <a:lnTo>
                  <a:pt x="755" y="214"/>
                </a:lnTo>
                <a:lnTo>
                  <a:pt x="767" y="223"/>
                </a:lnTo>
                <a:lnTo>
                  <a:pt x="778" y="234"/>
                </a:lnTo>
                <a:lnTo>
                  <a:pt x="790" y="242"/>
                </a:lnTo>
                <a:lnTo>
                  <a:pt x="802" y="250"/>
                </a:lnTo>
                <a:lnTo>
                  <a:pt x="814" y="258"/>
                </a:lnTo>
                <a:lnTo>
                  <a:pt x="826" y="264"/>
                </a:lnTo>
                <a:lnTo>
                  <a:pt x="838" y="270"/>
                </a:lnTo>
                <a:lnTo>
                  <a:pt x="850" y="274"/>
                </a:lnTo>
                <a:lnTo>
                  <a:pt x="862" y="279"/>
                </a:lnTo>
                <a:lnTo>
                  <a:pt x="874" y="282"/>
                </a:lnTo>
                <a:lnTo>
                  <a:pt x="887" y="284"/>
                </a:lnTo>
                <a:lnTo>
                  <a:pt x="899" y="286"/>
                </a:lnTo>
                <a:lnTo>
                  <a:pt x="912" y="286"/>
                </a:lnTo>
                <a:lnTo>
                  <a:pt x="923" y="286"/>
                </a:lnTo>
                <a:lnTo>
                  <a:pt x="936" y="285"/>
                </a:lnTo>
                <a:lnTo>
                  <a:pt x="948" y="282"/>
                </a:lnTo>
                <a:lnTo>
                  <a:pt x="961" y="279"/>
                </a:lnTo>
                <a:lnTo>
                  <a:pt x="973" y="274"/>
                </a:lnTo>
                <a:lnTo>
                  <a:pt x="986" y="268"/>
                </a:lnTo>
                <a:lnTo>
                  <a:pt x="999" y="262"/>
                </a:lnTo>
                <a:lnTo>
                  <a:pt x="1011" y="255"/>
                </a:lnTo>
                <a:lnTo>
                  <a:pt x="1024" y="245"/>
                </a:lnTo>
                <a:lnTo>
                  <a:pt x="1036" y="236"/>
                </a:lnTo>
                <a:lnTo>
                  <a:pt x="1049" y="224"/>
                </a:lnTo>
                <a:lnTo>
                  <a:pt x="1060" y="213"/>
                </a:lnTo>
                <a:lnTo>
                  <a:pt x="1061" y="212"/>
                </a:lnTo>
                <a:lnTo>
                  <a:pt x="1061" y="212"/>
                </a:lnTo>
                <a:lnTo>
                  <a:pt x="1073" y="221"/>
                </a:lnTo>
                <a:lnTo>
                  <a:pt x="1082" y="231"/>
                </a:lnTo>
                <a:lnTo>
                  <a:pt x="1090" y="239"/>
                </a:lnTo>
                <a:lnTo>
                  <a:pt x="1096" y="246"/>
                </a:lnTo>
                <a:lnTo>
                  <a:pt x="1098" y="261"/>
                </a:lnTo>
                <a:lnTo>
                  <a:pt x="1102" y="275"/>
                </a:lnTo>
                <a:lnTo>
                  <a:pt x="1105" y="290"/>
                </a:lnTo>
                <a:lnTo>
                  <a:pt x="1110" y="305"/>
                </a:lnTo>
                <a:lnTo>
                  <a:pt x="1091" y="301"/>
                </a:lnTo>
                <a:lnTo>
                  <a:pt x="1072" y="298"/>
                </a:lnTo>
                <a:lnTo>
                  <a:pt x="1053" y="296"/>
                </a:lnTo>
                <a:lnTo>
                  <a:pt x="1033" y="296"/>
                </a:lnTo>
                <a:lnTo>
                  <a:pt x="1014" y="296"/>
                </a:lnTo>
                <a:lnTo>
                  <a:pt x="994" y="297"/>
                </a:lnTo>
                <a:lnTo>
                  <a:pt x="976" y="301"/>
                </a:lnTo>
                <a:lnTo>
                  <a:pt x="957" y="303"/>
                </a:lnTo>
                <a:lnTo>
                  <a:pt x="914" y="313"/>
                </a:lnTo>
                <a:lnTo>
                  <a:pt x="875" y="327"/>
                </a:lnTo>
                <a:lnTo>
                  <a:pt x="842" y="344"/>
                </a:lnTo>
                <a:lnTo>
                  <a:pt x="813" y="365"/>
                </a:lnTo>
                <a:lnTo>
                  <a:pt x="788" y="388"/>
                </a:lnTo>
                <a:lnTo>
                  <a:pt x="766" y="415"/>
                </a:lnTo>
                <a:lnTo>
                  <a:pt x="748" y="444"/>
                </a:lnTo>
                <a:lnTo>
                  <a:pt x="735" y="475"/>
                </a:lnTo>
                <a:lnTo>
                  <a:pt x="724" y="508"/>
                </a:lnTo>
                <a:lnTo>
                  <a:pt x="717" y="543"/>
                </a:lnTo>
                <a:lnTo>
                  <a:pt x="713" y="578"/>
                </a:lnTo>
                <a:lnTo>
                  <a:pt x="712" y="615"/>
                </a:lnTo>
                <a:lnTo>
                  <a:pt x="714" y="651"/>
                </a:lnTo>
                <a:lnTo>
                  <a:pt x="718" y="689"/>
                </a:lnTo>
                <a:lnTo>
                  <a:pt x="726" y="726"/>
                </a:lnTo>
                <a:lnTo>
                  <a:pt x="736" y="764"/>
                </a:lnTo>
                <a:lnTo>
                  <a:pt x="748" y="801"/>
                </a:lnTo>
                <a:lnTo>
                  <a:pt x="762" y="836"/>
                </a:lnTo>
                <a:lnTo>
                  <a:pt x="778" y="870"/>
                </a:lnTo>
                <a:lnTo>
                  <a:pt x="796" y="904"/>
                </a:lnTo>
                <a:lnTo>
                  <a:pt x="817" y="935"/>
                </a:lnTo>
                <a:lnTo>
                  <a:pt x="838" y="964"/>
                </a:lnTo>
                <a:lnTo>
                  <a:pt x="862" y="992"/>
                </a:lnTo>
                <a:lnTo>
                  <a:pt x="886" y="1016"/>
                </a:lnTo>
                <a:lnTo>
                  <a:pt x="912" y="1036"/>
                </a:lnTo>
                <a:lnTo>
                  <a:pt x="938" y="1054"/>
                </a:lnTo>
                <a:lnTo>
                  <a:pt x="966" y="1069"/>
                </a:lnTo>
                <a:lnTo>
                  <a:pt x="994" y="1079"/>
                </a:lnTo>
                <a:lnTo>
                  <a:pt x="1023" y="1085"/>
                </a:lnTo>
                <a:lnTo>
                  <a:pt x="1053" y="1088"/>
                </a:lnTo>
                <a:lnTo>
                  <a:pt x="1082" y="1085"/>
                </a:lnTo>
                <a:lnTo>
                  <a:pt x="1112" y="1077"/>
                </a:lnTo>
                <a:lnTo>
                  <a:pt x="1121" y="1084"/>
                </a:lnTo>
                <a:lnTo>
                  <a:pt x="1130" y="1092"/>
                </a:lnTo>
                <a:lnTo>
                  <a:pt x="1139" y="1097"/>
                </a:lnTo>
                <a:lnTo>
                  <a:pt x="1149" y="1102"/>
                </a:lnTo>
                <a:lnTo>
                  <a:pt x="1159" y="1105"/>
                </a:lnTo>
                <a:lnTo>
                  <a:pt x="1170" y="1107"/>
                </a:lnTo>
                <a:lnTo>
                  <a:pt x="1180" y="1109"/>
                </a:lnTo>
                <a:lnTo>
                  <a:pt x="1190" y="1109"/>
                </a:lnTo>
                <a:lnTo>
                  <a:pt x="1201" y="1109"/>
                </a:lnTo>
                <a:lnTo>
                  <a:pt x="1210" y="1107"/>
                </a:lnTo>
                <a:lnTo>
                  <a:pt x="1221" y="1104"/>
                </a:lnTo>
                <a:lnTo>
                  <a:pt x="1230" y="1100"/>
                </a:lnTo>
                <a:lnTo>
                  <a:pt x="1239" y="1095"/>
                </a:lnTo>
                <a:lnTo>
                  <a:pt x="1249" y="1089"/>
                </a:lnTo>
                <a:lnTo>
                  <a:pt x="1257" y="1081"/>
                </a:lnTo>
                <a:lnTo>
                  <a:pt x="1266" y="1073"/>
                </a:lnTo>
                <a:lnTo>
                  <a:pt x="1295" y="1082"/>
                </a:lnTo>
                <a:lnTo>
                  <a:pt x="1324" y="1087"/>
                </a:lnTo>
                <a:lnTo>
                  <a:pt x="1353" y="1085"/>
                </a:lnTo>
                <a:lnTo>
                  <a:pt x="1380" y="1079"/>
                </a:lnTo>
                <a:lnTo>
                  <a:pt x="1407" y="1069"/>
                </a:lnTo>
                <a:lnTo>
                  <a:pt x="1434" y="1054"/>
                </a:lnTo>
                <a:lnTo>
                  <a:pt x="1460" y="1036"/>
                </a:lnTo>
                <a:lnTo>
                  <a:pt x="1483" y="1014"/>
                </a:lnTo>
                <a:lnTo>
                  <a:pt x="1506" y="988"/>
                </a:lnTo>
                <a:lnTo>
                  <a:pt x="1526" y="960"/>
                </a:lnTo>
                <a:lnTo>
                  <a:pt x="1546" y="930"/>
                </a:lnTo>
                <a:lnTo>
                  <a:pt x="1564" y="898"/>
                </a:lnTo>
                <a:lnTo>
                  <a:pt x="1580" y="862"/>
                </a:lnTo>
                <a:lnTo>
                  <a:pt x="1593" y="826"/>
                </a:lnTo>
                <a:lnTo>
                  <a:pt x="1605" y="789"/>
                </a:lnTo>
                <a:lnTo>
                  <a:pt x="1614" y="750"/>
                </a:lnTo>
                <a:lnTo>
                  <a:pt x="1621" y="711"/>
                </a:lnTo>
                <a:lnTo>
                  <a:pt x="1625" y="672"/>
                </a:lnTo>
                <a:lnTo>
                  <a:pt x="1627" y="632"/>
                </a:lnTo>
                <a:lnTo>
                  <a:pt x="1625" y="594"/>
                </a:lnTo>
                <a:lnTo>
                  <a:pt x="1620" y="556"/>
                </a:lnTo>
                <a:lnTo>
                  <a:pt x="1613" y="520"/>
                </a:lnTo>
                <a:lnTo>
                  <a:pt x="1603" y="484"/>
                </a:lnTo>
                <a:lnTo>
                  <a:pt x="1588" y="451"/>
                </a:lnTo>
                <a:lnTo>
                  <a:pt x="1570" y="418"/>
                </a:lnTo>
                <a:lnTo>
                  <a:pt x="1548" y="390"/>
                </a:lnTo>
                <a:lnTo>
                  <a:pt x="1523" y="363"/>
                </a:lnTo>
                <a:lnTo>
                  <a:pt x="1494" y="340"/>
                </a:lnTo>
                <a:lnTo>
                  <a:pt x="1460" y="320"/>
                </a:lnTo>
                <a:lnTo>
                  <a:pt x="1422" y="304"/>
                </a:lnTo>
                <a:lnTo>
                  <a:pt x="1380" y="292"/>
                </a:lnTo>
                <a:lnTo>
                  <a:pt x="1333" y="284"/>
                </a:lnTo>
                <a:lnTo>
                  <a:pt x="1314" y="283"/>
                </a:lnTo>
                <a:lnTo>
                  <a:pt x="1294" y="282"/>
                </a:lnTo>
                <a:lnTo>
                  <a:pt x="1275" y="282"/>
                </a:lnTo>
                <a:lnTo>
                  <a:pt x="1256" y="283"/>
                </a:lnTo>
                <a:lnTo>
                  <a:pt x="1238" y="285"/>
                </a:lnTo>
                <a:lnTo>
                  <a:pt x="1220" y="288"/>
                </a:lnTo>
                <a:lnTo>
                  <a:pt x="1201" y="293"/>
                </a:lnTo>
                <a:lnTo>
                  <a:pt x="1182" y="299"/>
                </a:lnTo>
                <a:close/>
                <a:moveTo>
                  <a:pt x="2666" y="2885"/>
                </a:moveTo>
                <a:lnTo>
                  <a:pt x="2541" y="2893"/>
                </a:lnTo>
                <a:lnTo>
                  <a:pt x="2416" y="2902"/>
                </a:lnTo>
                <a:lnTo>
                  <a:pt x="2292" y="2910"/>
                </a:lnTo>
                <a:lnTo>
                  <a:pt x="2168" y="2918"/>
                </a:lnTo>
                <a:lnTo>
                  <a:pt x="2044" y="2927"/>
                </a:lnTo>
                <a:lnTo>
                  <a:pt x="1920" y="2935"/>
                </a:lnTo>
                <a:lnTo>
                  <a:pt x="1796" y="2943"/>
                </a:lnTo>
                <a:lnTo>
                  <a:pt x="1671" y="2952"/>
                </a:lnTo>
                <a:lnTo>
                  <a:pt x="1546" y="2959"/>
                </a:lnTo>
                <a:lnTo>
                  <a:pt x="1422" y="2967"/>
                </a:lnTo>
                <a:lnTo>
                  <a:pt x="1298" y="2976"/>
                </a:lnTo>
                <a:lnTo>
                  <a:pt x="1174" y="2984"/>
                </a:lnTo>
                <a:lnTo>
                  <a:pt x="1050" y="2993"/>
                </a:lnTo>
                <a:lnTo>
                  <a:pt x="925" y="3001"/>
                </a:lnTo>
                <a:lnTo>
                  <a:pt x="801" y="3009"/>
                </a:lnTo>
                <a:lnTo>
                  <a:pt x="677" y="3018"/>
                </a:lnTo>
                <a:lnTo>
                  <a:pt x="681" y="3006"/>
                </a:lnTo>
                <a:lnTo>
                  <a:pt x="686" y="2994"/>
                </a:lnTo>
                <a:lnTo>
                  <a:pt x="689" y="2980"/>
                </a:lnTo>
                <a:lnTo>
                  <a:pt x="692" y="2965"/>
                </a:lnTo>
                <a:lnTo>
                  <a:pt x="698" y="2936"/>
                </a:lnTo>
                <a:lnTo>
                  <a:pt x="702" y="2904"/>
                </a:lnTo>
                <a:lnTo>
                  <a:pt x="705" y="2870"/>
                </a:lnTo>
                <a:lnTo>
                  <a:pt x="706" y="2836"/>
                </a:lnTo>
                <a:lnTo>
                  <a:pt x="707" y="2800"/>
                </a:lnTo>
                <a:lnTo>
                  <a:pt x="706" y="2766"/>
                </a:lnTo>
                <a:lnTo>
                  <a:pt x="704" y="2731"/>
                </a:lnTo>
                <a:lnTo>
                  <a:pt x="700" y="2697"/>
                </a:lnTo>
                <a:lnTo>
                  <a:pt x="695" y="2664"/>
                </a:lnTo>
                <a:lnTo>
                  <a:pt x="689" y="2633"/>
                </a:lnTo>
                <a:lnTo>
                  <a:pt x="681" y="2604"/>
                </a:lnTo>
                <a:lnTo>
                  <a:pt x="672" y="2579"/>
                </a:lnTo>
                <a:lnTo>
                  <a:pt x="668" y="2567"/>
                </a:lnTo>
                <a:lnTo>
                  <a:pt x="663" y="2556"/>
                </a:lnTo>
                <a:lnTo>
                  <a:pt x="656" y="2546"/>
                </a:lnTo>
                <a:lnTo>
                  <a:pt x="651" y="2537"/>
                </a:lnTo>
                <a:lnTo>
                  <a:pt x="2626" y="2407"/>
                </a:lnTo>
                <a:lnTo>
                  <a:pt x="2634" y="2412"/>
                </a:lnTo>
                <a:lnTo>
                  <a:pt x="2643" y="2419"/>
                </a:lnTo>
                <a:lnTo>
                  <a:pt x="2651" y="2429"/>
                </a:lnTo>
                <a:lnTo>
                  <a:pt x="2658" y="2439"/>
                </a:lnTo>
                <a:lnTo>
                  <a:pt x="2665" y="2452"/>
                </a:lnTo>
                <a:lnTo>
                  <a:pt x="2671" y="2465"/>
                </a:lnTo>
                <a:lnTo>
                  <a:pt x="2676" y="2480"/>
                </a:lnTo>
                <a:lnTo>
                  <a:pt x="2681" y="2497"/>
                </a:lnTo>
                <a:lnTo>
                  <a:pt x="2686" y="2513"/>
                </a:lnTo>
                <a:lnTo>
                  <a:pt x="2691" y="2531"/>
                </a:lnTo>
                <a:lnTo>
                  <a:pt x="2694" y="2550"/>
                </a:lnTo>
                <a:lnTo>
                  <a:pt x="2697" y="2570"/>
                </a:lnTo>
                <a:lnTo>
                  <a:pt x="2702" y="2609"/>
                </a:lnTo>
                <a:lnTo>
                  <a:pt x="2705" y="2651"/>
                </a:lnTo>
                <a:lnTo>
                  <a:pt x="2706" y="2692"/>
                </a:lnTo>
                <a:lnTo>
                  <a:pt x="2705" y="2732"/>
                </a:lnTo>
                <a:lnTo>
                  <a:pt x="2703" y="2769"/>
                </a:lnTo>
                <a:lnTo>
                  <a:pt x="2699" y="2803"/>
                </a:lnTo>
                <a:lnTo>
                  <a:pt x="2696" y="2818"/>
                </a:lnTo>
                <a:lnTo>
                  <a:pt x="2693" y="2833"/>
                </a:lnTo>
                <a:lnTo>
                  <a:pt x="2688" y="2845"/>
                </a:lnTo>
                <a:lnTo>
                  <a:pt x="2685" y="2857"/>
                </a:lnTo>
                <a:lnTo>
                  <a:pt x="2680" y="2866"/>
                </a:lnTo>
                <a:lnTo>
                  <a:pt x="2676" y="2875"/>
                </a:lnTo>
                <a:lnTo>
                  <a:pt x="2671" y="2881"/>
                </a:lnTo>
                <a:lnTo>
                  <a:pt x="2666" y="2885"/>
                </a:lnTo>
                <a:close/>
                <a:moveTo>
                  <a:pt x="623" y="1454"/>
                </a:moveTo>
                <a:lnTo>
                  <a:pt x="0" y="989"/>
                </a:lnTo>
                <a:lnTo>
                  <a:pt x="0" y="951"/>
                </a:lnTo>
                <a:lnTo>
                  <a:pt x="717" y="917"/>
                </a:lnTo>
                <a:lnTo>
                  <a:pt x="737" y="951"/>
                </a:lnTo>
                <a:lnTo>
                  <a:pt x="758" y="983"/>
                </a:lnTo>
                <a:lnTo>
                  <a:pt x="769" y="999"/>
                </a:lnTo>
                <a:lnTo>
                  <a:pt x="780" y="1014"/>
                </a:lnTo>
                <a:lnTo>
                  <a:pt x="792" y="1029"/>
                </a:lnTo>
                <a:lnTo>
                  <a:pt x="803" y="1043"/>
                </a:lnTo>
                <a:lnTo>
                  <a:pt x="801" y="1040"/>
                </a:lnTo>
                <a:lnTo>
                  <a:pt x="800" y="1037"/>
                </a:lnTo>
                <a:lnTo>
                  <a:pt x="817" y="1055"/>
                </a:lnTo>
                <a:lnTo>
                  <a:pt x="834" y="1073"/>
                </a:lnTo>
                <a:lnTo>
                  <a:pt x="850" y="1090"/>
                </a:lnTo>
                <a:lnTo>
                  <a:pt x="868" y="1104"/>
                </a:lnTo>
                <a:lnTo>
                  <a:pt x="886" y="1118"/>
                </a:lnTo>
                <a:lnTo>
                  <a:pt x="904" y="1130"/>
                </a:lnTo>
                <a:lnTo>
                  <a:pt x="921" y="1142"/>
                </a:lnTo>
                <a:lnTo>
                  <a:pt x="940" y="1151"/>
                </a:lnTo>
                <a:lnTo>
                  <a:pt x="958" y="1160"/>
                </a:lnTo>
                <a:lnTo>
                  <a:pt x="977" y="1166"/>
                </a:lnTo>
                <a:lnTo>
                  <a:pt x="994" y="1171"/>
                </a:lnTo>
                <a:lnTo>
                  <a:pt x="1013" y="1173"/>
                </a:lnTo>
                <a:lnTo>
                  <a:pt x="1031" y="1175"/>
                </a:lnTo>
                <a:lnTo>
                  <a:pt x="1050" y="1174"/>
                </a:lnTo>
                <a:lnTo>
                  <a:pt x="1067" y="1171"/>
                </a:lnTo>
                <a:lnTo>
                  <a:pt x="1085" y="1167"/>
                </a:lnTo>
                <a:lnTo>
                  <a:pt x="1097" y="1163"/>
                </a:lnTo>
                <a:lnTo>
                  <a:pt x="1107" y="1159"/>
                </a:lnTo>
                <a:lnTo>
                  <a:pt x="1116" y="1167"/>
                </a:lnTo>
                <a:lnTo>
                  <a:pt x="1127" y="1174"/>
                </a:lnTo>
                <a:lnTo>
                  <a:pt x="1137" y="1181"/>
                </a:lnTo>
                <a:lnTo>
                  <a:pt x="1149" y="1187"/>
                </a:lnTo>
                <a:lnTo>
                  <a:pt x="1160" y="1191"/>
                </a:lnTo>
                <a:lnTo>
                  <a:pt x="1173" y="1194"/>
                </a:lnTo>
                <a:lnTo>
                  <a:pt x="1185" y="1196"/>
                </a:lnTo>
                <a:lnTo>
                  <a:pt x="1198" y="1197"/>
                </a:lnTo>
                <a:lnTo>
                  <a:pt x="1210" y="1196"/>
                </a:lnTo>
                <a:lnTo>
                  <a:pt x="1224" y="1194"/>
                </a:lnTo>
                <a:lnTo>
                  <a:pt x="1236" y="1190"/>
                </a:lnTo>
                <a:lnTo>
                  <a:pt x="1248" y="1186"/>
                </a:lnTo>
                <a:lnTo>
                  <a:pt x="1259" y="1179"/>
                </a:lnTo>
                <a:lnTo>
                  <a:pt x="1270" y="1172"/>
                </a:lnTo>
                <a:lnTo>
                  <a:pt x="1279" y="1163"/>
                </a:lnTo>
                <a:lnTo>
                  <a:pt x="1289" y="1153"/>
                </a:lnTo>
                <a:lnTo>
                  <a:pt x="1297" y="1156"/>
                </a:lnTo>
                <a:lnTo>
                  <a:pt x="1304" y="1161"/>
                </a:lnTo>
                <a:lnTo>
                  <a:pt x="1313" y="1164"/>
                </a:lnTo>
                <a:lnTo>
                  <a:pt x="1321" y="1167"/>
                </a:lnTo>
                <a:lnTo>
                  <a:pt x="1332" y="1170"/>
                </a:lnTo>
                <a:lnTo>
                  <a:pt x="1344" y="1173"/>
                </a:lnTo>
                <a:lnTo>
                  <a:pt x="1355" y="1174"/>
                </a:lnTo>
                <a:lnTo>
                  <a:pt x="1367" y="1174"/>
                </a:lnTo>
                <a:lnTo>
                  <a:pt x="1378" y="1174"/>
                </a:lnTo>
                <a:lnTo>
                  <a:pt x="1391" y="1172"/>
                </a:lnTo>
                <a:lnTo>
                  <a:pt x="1402" y="1170"/>
                </a:lnTo>
                <a:lnTo>
                  <a:pt x="1414" y="1166"/>
                </a:lnTo>
                <a:lnTo>
                  <a:pt x="1426" y="1162"/>
                </a:lnTo>
                <a:lnTo>
                  <a:pt x="1438" y="1156"/>
                </a:lnTo>
                <a:lnTo>
                  <a:pt x="1450" y="1150"/>
                </a:lnTo>
                <a:lnTo>
                  <a:pt x="1462" y="1143"/>
                </a:lnTo>
                <a:lnTo>
                  <a:pt x="1474" y="1135"/>
                </a:lnTo>
                <a:lnTo>
                  <a:pt x="1486" y="1126"/>
                </a:lnTo>
                <a:lnTo>
                  <a:pt x="1497" y="1117"/>
                </a:lnTo>
                <a:lnTo>
                  <a:pt x="1509" y="1106"/>
                </a:lnTo>
                <a:lnTo>
                  <a:pt x="1520" y="1096"/>
                </a:lnTo>
                <a:lnTo>
                  <a:pt x="1532" y="1084"/>
                </a:lnTo>
                <a:lnTo>
                  <a:pt x="1543" y="1073"/>
                </a:lnTo>
                <a:lnTo>
                  <a:pt x="1553" y="1059"/>
                </a:lnTo>
                <a:lnTo>
                  <a:pt x="1575" y="1033"/>
                </a:lnTo>
                <a:lnTo>
                  <a:pt x="1596" y="1004"/>
                </a:lnTo>
                <a:lnTo>
                  <a:pt x="1616" y="974"/>
                </a:lnTo>
                <a:lnTo>
                  <a:pt x="1635" y="941"/>
                </a:lnTo>
                <a:lnTo>
                  <a:pt x="1653" y="908"/>
                </a:lnTo>
                <a:lnTo>
                  <a:pt x="1669" y="874"/>
                </a:lnTo>
                <a:lnTo>
                  <a:pt x="1702" y="873"/>
                </a:lnTo>
                <a:lnTo>
                  <a:pt x="2564" y="1321"/>
                </a:lnTo>
                <a:lnTo>
                  <a:pt x="2575" y="1323"/>
                </a:lnTo>
                <a:lnTo>
                  <a:pt x="2583" y="1329"/>
                </a:lnTo>
                <a:lnTo>
                  <a:pt x="2593" y="1336"/>
                </a:lnTo>
                <a:lnTo>
                  <a:pt x="2600" y="1344"/>
                </a:lnTo>
                <a:lnTo>
                  <a:pt x="2607" y="1356"/>
                </a:lnTo>
                <a:lnTo>
                  <a:pt x="2614" y="1368"/>
                </a:lnTo>
                <a:lnTo>
                  <a:pt x="2621" y="1382"/>
                </a:lnTo>
                <a:lnTo>
                  <a:pt x="2627" y="1397"/>
                </a:lnTo>
                <a:lnTo>
                  <a:pt x="2632" y="1413"/>
                </a:lnTo>
                <a:lnTo>
                  <a:pt x="2637" y="1431"/>
                </a:lnTo>
                <a:lnTo>
                  <a:pt x="2642" y="1449"/>
                </a:lnTo>
                <a:lnTo>
                  <a:pt x="2645" y="1469"/>
                </a:lnTo>
                <a:lnTo>
                  <a:pt x="2648" y="1488"/>
                </a:lnTo>
                <a:lnTo>
                  <a:pt x="2651" y="1508"/>
                </a:lnTo>
                <a:lnTo>
                  <a:pt x="2653" y="1528"/>
                </a:lnTo>
                <a:lnTo>
                  <a:pt x="2655" y="1549"/>
                </a:lnTo>
                <a:lnTo>
                  <a:pt x="2657" y="1590"/>
                </a:lnTo>
                <a:lnTo>
                  <a:pt x="2657" y="1630"/>
                </a:lnTo>
                <a:lnTo>
                  <a:pt x="2656" y="1649"/>
                </a:lnTo>
                <a:lnTo>
                  <a:pt x="2655" y="1667"/>
                </a:lnTo>
                <a:lnTo>
                  <a:pt x="2654" y="1685"/>
                </a:lnTo>
                <a:lnTo>
                  <a:pt x="2652" y="1701"/>
                </a:lnTo>
                <a:lnTo>
                  <a:pt x="2649" y="1716"/>
                </a:lnTo>
                <a:lnTo>
                  <a:pt x="2647" y="1731"/>
                </a:lnTo>
                <a:lnTo>
                  <a:pt x="2643" y="1742"/>
                </a:lnTo>
                <a:lnTo>
                  <a:pt x="2639" y="1754"/>
                </a:lnTo>
                <a:lnTo>
                  <a:pt x="2635" y="1762"/>
                </a:lnTo>
                <a:lnTo>
                  <a:pt x="2630" y="1769"/>
                </a:lnTo>
                <a:lnTo>
                  <a:pt x="2625" y="1774"/>
                </a:lnTo>
                <a:lnTo>
                  <a:pt x="2620" y="1776"/>
                </a:lnTo>
                <a:lnTo>
                  <a:pt x="631" y="1910"/>
                </a:lnTo>
                <a:lnTo>
                  <a:pt x="637" y="1897"/>
                </a:lnTo>
                <a:lnTo>
                  <a:pt x="641" y="1883"/>
                </a:lnTo>
                <a:lnTo>
                  <a:pt x="645" y="1868"/>
                </a:lnTo>
                <a:lnTo>
                  <a:pt x="649" y="1853"/>
                </a:lnTo>
                <a:lnTo>
                  <a:pt x="655" y="1821"/>
                </a:lnTo>
                <a:lnTo>
                  <a:pt x="661" y="1788"/>
                </a:lnTo>
                <a:lnTo>
                  <a:pt x="664" y="1754"/>
                </a:lnTo>
                <a:lnTo>
                  <a:pt x="666" y="1719"/>
                </a:lnTo>
                <a:lnTo>
                  <a:pt x="666" y="1685"/>
                </a:lnTo>
                <a:lnTo>
                  <a:pt x="666" y="1650"/>
                </a:lnTo>
                <a:lnTo>
                  <a:pt x="664" y="1618"/>
                </a:lnTo>
                <a:lnTo>
                  <a:pt x="661" y="1585"/>
                </a:lnTo>
                <a:lnTo>
                  <a:pt x="656" y="1556"/>
                </a:lnTo>
                <a:lnTo>
                  <a:pt x="651" y="1529"/>
                </a:lnTo>
                <a:lnTo>
                  <a:pt x="646" y="1504"/>
                </a:lnTo>
                <a:lnTo>
                  <a:pt x="639" y="1483"/>
                </a:lnTo>
                <a:lnTo>
                  <a:pt x="635" y="1475"/>
                </a:lnTo>
                <a:lnTo>
                  <a:pt x="631" y="1466"/>
                </a:lnTo>
                <a:lnTo>
                  <a:pt x="627" y="1459"/>
                </a:lnTo>
                <a:lnTo>
                  <a:pt x="623" y="1454"/>
                </a:lnTo>
                <a:close/>
                <a:moveTo>
                  <a:pt x="0" y="1403"/>
                </a:moveTo>
                <a:lnTo>
                  <a:pt x="578" y="1871"/>
                </a:lnTo>
                <a:lnTo>
                  <a:pt x="561" y="1892"/>
                </a:lnTo>
                <a:lnTo>
                  <a:pt x="0" y="1436"/>
                </a:lnTo>
                <a:lnTo>
                  <a:pt x="0" y="1403"/>
                </a:lnTo>
                <a:close/>
                <a:moveTo>
                  <a:pt x="0" y="2028"/>
                </a:moveTo>
                <a:lnTo>
                  <a:pt x="603" y="2519"/>
                </a:lnTo>
                <a:lnTo>
                  <a:pt x="587" y="2538"/>
                </a:lnTo>
                <a:lnTo>
                  <a:pt x="0" y="2061"/>
                </a:lnTo>
                <a:lnTo>
                  <a:pt x="0" y="2028"/>
                </a:lnTo>
                <a:close/>
                <a:moveTo>
                  <a:pt x="0" y="1479"/>
                </a:moveTo>
                <a:lnTo>
                  <a:pt x="584" y="1953"/>
                </a:lnTo>
                <a:lnTo>
                  <a:pt x="568" y="1973"/>
                </a:lnTo>
                <a:lnTo>
                  <a:pt x="0" y="1512"/>
                </a:lnTo>
                <a:lnTo>
                  <a:pt x="0" y="1479"/>
                </a:lnTo>
                <a:close/>
                <a:moveTo>
                  <a:pt x="0" y="1963"/>
                </a:moveTo>
                <a:lnTo>
                  <a:pt x="600" y="2451"/>
                </a:lnTo>
                <a:lnTo>
                  <a:pt x="584" y="2471"/>
                </a:lnTo>
                <a:lnTo>
                  <a:pt x="0" y="1997"/>
                </a:lnTo>
                <a:lnTo>
                  <a:pt x="0" y="1963"/>
                </a:lnTo>
                <a:close/>
                <a:moveTo>
                  <a:pt x="0" y="2474"/>
                </a:moveTo>
                <a:lnTo>
                  <a:pt x="644" y="2999"/>
                </a:lnTo>
                <a:lnTo>
                  <a:pt x="628" y="3019"/>
                </a:lnTo>
                <a:lnTo>
                  <a:pt x="0" y="2508"/>
                </a:lnTo>
                <a:lnTo>
                  <a:pt x="0" y="2474"/>
                </a:lnTo>
                <a:close/>
              </a:path>
            </a:pathLst>
          </a:custGeom>
          <a:solidFill>
            <a:srgbClr val="FFFFFF"/>
          </a:solidFill>
          <a:ln>
            <a:noFill/>
          </a:ln>
        </p:spPr>
        <p:txBody>
          <a:bodyPr vert="horz" wrap="square" lIns="91440" tIns="45720" rIns="91440" bIns="45720" numCol="1" anchor="t" anchorCtr="0" compatLnSpc="1">
            <a:prstTxWarp prst="textNoShape">
              <a:avLst/>
            </a:prstTxWarp>
          </a:bodyPr>
          <a:lstStyle/>
          <a:p>
            <a:pPr marL="0" marR="0" lvl="0" indent="0" defTabSz="914400" eaLnBrk="1" fontAlgn="auto" latinLnBrk="0" hangingPunct="1">
              <a:lnSpc>
                <a:spcPct val="100000"/>
              </a:lnSpc>
              <a:spcBef>
                <a:spcPts val="0"/>
              </a:spcBef>
              <a:spcAft>
                <a:spcPts val="0"/>
              </a:spcAft>
              <a:buFontTx/>
              <a:buNone/>
              <a:defRPr>
                <a:uFillTx/>
              </a:defRPr>
            </a:pPr>
            <a:endParaRPr kumimoji="0" lang="en-US" sz="1800" b="0" i="0" u="none" strike="noStrike" kern="0" cap="none" spc="0" normalizeH="0" baseline="0" noProof="0" dirty="0">
              <a:ln>
                <a:noFill/>
              </a:ln>
              <a:solidFill>
                <a:srgbClr val="000000"/>
              </a:solidFill>
              <a:effectLst/>
              <a:uFillTx/>
              <a:latin typeface="Gill Sans MT" panose="020B0502020104020203" pitchFamily="34" charset="-18"/>
              <a:cs typeface="Segoe UI" panose="020B0502040204020203" pitchFamily="34" charset="0"/>
            </a:endParaRPr>
          </a:p>
        </p:txBody>
      </p:sp>
      <p:sp>
        <p:nvSpPr>
          <p:cNvPr id="5" name="TextovéPole 2">
            <a:extLst>
              <a:ext uri="{FF2B5EF4-FFF2-40B4-BE49-F238E27FC236}">
                <a16:creationId xmlns:a16="http://schemas.microsoft.com/office/drawing/2014/main" id="{576B88BD-BABE-CEA1-104B-091C790BCD51}"/>
              </a:ext>
            </a:extLst>
          </p:cNvPr>
          <p:cNvSpPr txBox="1">
            <a:spLocks/>
          </p:cNvSpPr>
          <p:nvPr/>
        </p:nvSpPr>
        <p:spPr>
          <a:xfrm>
            <a:off x="432000" y="1909453"/>
            <a:ext cx="4287837" cy="1737389"/>
          </a:xfrm>
          <a:prstGeom prst="rect">
            <a:avLst/>
          </a:prstGeom>
          <a:solidFill>
            <a:schemeClr val="bg1">
              <a:lumMod val="95000"/>
            </a:schemeClr>
          </a:solidFill>
        </p:spPr>
        <p:txBody>
          <a:bodyPr wrap="square" lIns="54610" tIns="54610" rIns="54610" bIns="54610" rtlCol="0" anchor="t">
            <a:noAutofit/>
          </a:bodyPr>
          <a:lst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a:lstStyle>
          <a:p>
            <a:pPr marL="0" marR="0" lvl="0" indent="0" algn="ctr" defTabSz="914400" rtl="0" eaLnBrk="1" fontAlgn="auto" latinLnBrk="0" hangingPunct="1">
              <a:lnSpc>
                <a:spcPct val="100000"/>
              </a:lnSpc>
              <a:spcBef>
                <a:spcPts val="0"/>
              </a:spcBef>
              <a:spcAft>
                <a:spcPts val="300"/>
              </a:spcAft>
              <a:buClr>
                <a:srgbClr val="43B02A">
                  <a:lumMod val="50000"/>
                </a:srgbClr>
              </a:buClr>
              <a:buFontTx/>
              <a:buNone/>
              <a:defRPr>
                <a:uFillTx/>
              </a:defRPr>
            </a:pPr>
            <a:r>
              <a:rPr kumimoji="0" lang="cs-CZ" sz="1200" b="1" i="0" u="none" strike="noStrike" kern="1200" cap="none" spc="0" normalizeH="0" baseline="0" noProof="0" dirty="0">
                <a:ln>
                  <a:noFill/>
                </a:ln>
                <a:solidFill>
                  <a:schemeClr val="tx1"/>
                </a:solidFill>
                <a:effectLst/>
                <a:uFillTx/>
                <a:latin typeface="Segoe UI Semibold" panose="020B0702040204020203" pitchFamily="34" charset="0"/>
                <a:cs typeface="Segoe UI Semibold" panose="020B0702040204020203" pitchFamily="34" charset="0"/>
              </a:rPr>
              <a:t>Dopady v oblasti volnočasové nabídky</a:t>
            </a:r>
          </a:p>
          <a:p>
            <a:pPr marL="216000" marR="0" indent="-171450" fontAlgn="auto">
              <a:lnSpc>
                <a:spcPct val="100000"/>
              </a:lnSpc>
              <a:spcBef>
                <a:spcPts val="0"/>
              </a:spcBef>
              <a:spcAft>
                <a:spcPts val="300"/>
              </a:spcAft>
              <a:buClr>
                <a:schemeClr val="tx1"/>
              </a:buClr>
              <a:buFont typeface="Wingdings" panose="05000000000000000000" pitchFamily="2" charset="2"/>
              <a:buChar char="§"/>
              <a:defRPr>
                <a:uFillTx/>
              </a:defRPr>
            </a:pPr>
            <a:r>
              <a:rPr lang="cs-CZ" sz="1100" dirty="0">
                <a:uFillTx/>
                <a:latin typeface="Segoe UI" panose="020B0502040204020203" pitchFamily="34" charset="0"/>
                <a:cs typeface="Segoe UI" panose="020B0502040204020203" pitchFamily="34" charset="0"/>
              </a:rPr>
              <a:t>Nový objekt s restaurací, obchody a službami přispěje k oživení náměstí a nabídne obyvatelům a návštěvníkům nové možnosti trávení volného času. S tím souvisí i posílení sociálních interakcí a komunitního života.</a:t>
            </a:r>
          </a:p>
          <a:p>
            <a:pPr marL="216000" marR="0" indent="-171450" fontAlgn="auto">
              <a:lnSpc>
                <a:spcPct val="100000"/>
              </a:lnSpc>
              <a:spcBef>
                <a:spcPts val="0"/>
              </a:spcBef>
              <a:spcAft>
                <a:spcPts val="300"/>
              </a:spcAft>
              <a:buClr>
                <a:schemeClr val="tx1"/>
              </a:buClr>
              <a:buFont typeface="Wingdings" panose="05000000000000000000" pitchFamily="2" charset="2"/>
              <a:buChar char="§"/>
              <a:defRPr>
                <a:uFillTx/>
              </a:defRPr>
            </a:pPr>
            <a:r>
              <a:rPr lang="cs-CZ" sz="1100" dirty="0">
                <a:uFillTx/>
                <a:latin typeface="Segoe UI" panose="020B0502040204020203" pitchFamily="34" charset="0"/>
                <a:cs typeface="Segoe UI" panose="020B0502040204020203" pitchFamily="34" charset="0"/>
              </a:rPr>
              <a:t>Přítomnost menších obchodů a restaurace přispěje k obohacení nabídky místních aktivit, čímž se zlepší každodenní kvalita života obyvatel.</a:t>
            </a:r>
          </a:p>
        </p:txBody>
      </p:sp>
      <p:sp>
        <p:nvSpPr>
          <p:cNvPr id="6" name="TextovéPole 2">
            <a:extLst>
              <a:ext uri="{FF2B5EF4-FFF2-40B4-BE49-F238E27FC236}">
                <a16:creationId xmlns:a16="http://schemas.microsoft.com/office/drawing/2014/main" id="{64DEC368-258F-16CF-A910-93A8FED730B8}"/>
              </a:ext>
            </a:extLst>
          </p:cNvPr>
          <p:cNvSpPr txBox="1">
            <a:spLocks/>
          </p:cNvSpPr>
          <p:nvPr/>
        </p:nvSpPr>
        <p:spPr>
          <a:xfrm>
            <a:off x="432001" y="1836562"/>
            <a:ext cx="4287837" cy="72000"/>
          </a:xfrm>
          <a:prstGeom prst="rect">
            <a:avLst/>
          </a:prstGeom>
          <a:solidFill>
            <a:schemeClr val="bg2"/>
          </a:solidFill>
        </p:spPr>
        <p:txBody>
          <a:bodyPr wrap="square" lIns="54610" tIns="54610" rIns="54610" bIns="54610" rtlCol="0" anchor="t">
            <a:noAutofit/>
          </a:bodyPr>
          <a:lst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a:lstStyle>
          <a:p>
            <a:pPr marL="0" marR="0" lvl="0" indent="0" algn="l" defTabSz="914400" rtl="0" eaLnBrk="1" fontAlgn="auto" latinLnBrk="0" hangingPunct="1">
              <a:lnSpc>
                <a:spcPct val="100000"/>
              </a:lnSpc>
              <a:spcBef>
                <a:spcPts val="0"/>
              </a:spcBef>
              <a:spcAft>
                <a:spcPts val="600"/>
              </a:spcAft>
              <a:buFontTx/>
              <a:buNone/>
              <a:defRPr>
                <a:uFillTx/>
              </a:defRPr>
            </a:pPr>
            <a:endParaRPr kumimoji="0" lang="cs-CZ" sz="1100" b="0" i="0" u="none" strike="noStrike" kern="1200" cap="none" spc="0" normalizeH="0" baseline="0" noProof="0" dirty="0">
              <a:ln>
                <a:noFill/>
              </a:ln>
              <a:solidFill>
                <a:srgbClr val="000000">
                  <a:lumMod val="75000"/>
                  <a:lumOff val="25000"/>
                </a:srgbClr>
              </a:solidFill>
              <a:effectLst/>
              <a:uFillTx/>
              <a:latin typeface="Segoe UI" panose="020B0502040204020203" pitchFamily="34" charset="0"/>
              <a:cs typeface="Segoe UI" panose="020B0502040204020203" pitchFamily="34" charset="0"/>
            </a:endParaRPr>
          </a:p>
        </p:txBody>
      </p:sp>
      <p:sp>
        <p:nvSpPr>
          <p:cNvPr id="7" name="Shape 624">
            <a:extLst>
              <a:ext uri="{FF2B5EF4-FFF2-40B4-BE49-F238E27FC236}">
                <a16:creationId xmlns:a16="http://schemas.microsoft.com/office/drawing/2014/main" id="{8C13DC4D-1611-73B8-8172-9750D3E6B8A2}"/>
              </a:ext>
            </a:extLst>
          </p:cNvPr>
          <p:cNvSpPr>
            <a:spLocks/>
          </p:cNvSpPr>
          <p:nvPr/>
        </p:nvSpPr>
        <p:spPr>
          <a:xfrm>
            <a:off x="6897835" y="1059919"/>
            <a:ext cx="720000" cy="7200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chemeClr val="accent6"/>
          </a:solidFill>
          <a:ln w="12700" cap="flat">
            <a:noFill/>
            <a:miter lim="400000"/>
          </a:ln>
          <a:effectLst/>
        </p:spPr>
        <p:txBody>
          <a:bodyPr wrap="square" lIns="0" tIns="0" rIns="0" bIns="0" numCol="1" anchor="ctr">
            <a:noAutofit/>
          </a:bodyPr>
          <a:lstStyle/>
          <a:p>
            <a:pPr marL="0" marR="0" lvl="0" indent="0" algn="ctr" defTabSz="914400" eaLnBrk="1" fontAlgn="auto" latinLnBrk="0" hangingPunct="1">
              <a:lnSpc>
                <a:spcPct val="80000"/>
              </a:lnSpc>
              <a:spcBef>
                <a:spcPts val="5500"/>
              </a:spcBef>
              <a:spcAft>
                <a:spcPts val="0"/>
              </a:spcAft>
              <a:buFontTx/>
              <a:buNone/>
              <a:defRPr sz="5000">
                <a:solidFill>
                  <a:srgbClr val="333333"/>
                </a:solidFill>
                <a:uFillTx/>
                <a:latin typeface="Helvetica Neue Thin"/>
                <a:ea typeface="Helvetica Neue Thin"/>
                <a:cs typeface="Helvetica Neue Thin"/>
                <a:sym typeface="Helvetica Neue Thin"/>
              </a:defRPr>
            </a:pPr>
            <a:endParaRPr kumimoji="0" sz="1100" b="0" i="0" u="none" strike="noStrike" kern="0" cap="none" spc="0" normalizeH="0" baseline="0" noProof="0" dirty="0">
              <a:ln>
                <a:noFill/>
              </a:ln>
              <a:solidFill>
                <a:srgbClr val="333333"/>
              </a:solidFill>
              <a:effectLst/>
              <a:uFillTx/>
              <a:latin typeface="Gill Sans MT" panose="020B0502020104020203" pitchFamily="34" charset="-18"/>
              <a:ea typeface="Helvetica Neue Thin"/>
              <a:cs typeface="Segoe UI" panose="020B0502040204020203" pitchFamily="34" charset="0"/>
              <a:sym typeface="Helvetica Neue Thin"/>
            </a:endParaRPr>
          </a:p>
        </p:txBody>
      </p:sp>
      <p:grpSp>
        <p:nvGrpSpPr>
          <p:cNvPr id="8" name="Skupina 7">
            <a:extLst>
              <a:ext uri="{FF2B5EF4-FFF2-40B4-BE49-F238E27FC236}">
                <a16:creationId xmlns:a16="http://schemas.microsoft.com/office/drawing/2014/main" id="{E7FB886A-7160-FAD9-4BEF-20BA8DEF6C75}"/>
              </a:ext>
            </a:extLst>
          </p:cNvPr>
          <p:cNvGrpSpPr/>
          <p:nvPr/>
        </p:nvGrpSpPr>
        <p:grpSpPr>
          <a:xfrm>
            <a:off x="7041835" y="1159288"/>
            <a:ext cx="432000" cy="468000"/>
            <a:chOff x="7095259" y="1182233"/>
            <a:chExt cx="432000" cy="468000"/>
          </a:xfrm>
        </p:grpSpPr>
        <p:sp>
          <p:nvSpPr>
            <p:cNvPr id="9" name="Freeform 10166">
              <a:extLst>
                <a:ext uri="{FF2B5EF4-FFF2-40B4-BE49-F238E27FC236}">
                  <a16:creationId xmlns:a16="http://schemas.microsoft.com/office/drawing/2014/main" id="{7BC8E93C-23BE-F64F-2275-4C3E7CA7DA02}"/>
                </a:ext>
              </a:extLst>
            </p:cNvPr>
            <p:cNvSpPr>
              <a:spLocks/>
            </p:cNvSpPr>
            <p:nvPr/>
          </p:nvSpPr>
          <p:spPr bwMode="auto">
            <a:xfrm>
              <a:off x="7169376" y="1182233"/>
              <a:ext cx="307059" cy="313411"/>
            </a:xfrm>
            <a:custGeom>
              <a:avLst/>
              <a:gdLst>
                <a:gd name="T0" fmla="*/ 288 w 577"/>
                <a:gd name="T1" fmla="*/ 0 h 592"/>
                <a:gd name="T2" fmla="*/ 272 w 577"/>
                <a:gd name="T3" fmla="*/ 12 h 592"/>
                <a:gd name="T4" fmla="*/ 145 w 577"/>
                <a:gd name="T5" fmla="*/ 104 h 592"/>
                <a:gd name="T6" fmla="*/ 145 w 577"/>
                <a:gd name="T7" fmla="*/ 58 h 592"/>
                <a:gd name="T8" fmla="*/ 74 w 577"/>
                <a:gd name="T9" fmla="*/ 58 h 592"/>
                <a:gd name="T10" fmla="*/ 74 w 577"/>
                <a:gd name="T11" fmla="*/ 157 h 592"/>
                <a:gd name="T12" fmla="*/ 0 w 577"/>
                <a:gd name="T13" fmla="*/ 211 h 592"/>
                <a:gd name="T14" fmla="*/ 32 w 577"/>
                <a:gd name="T15" fmla="*/ 260 h 592"/>
                <a:gd name="T16" fmla="*/ 59 w 577"/>
                <a:gd name="T17" fmla="*/ 241 h 592"/>
                <a:gd name="T18" fmla="*/ 59 w 577"/>
                <a:gd name="T19" fmla="*/ 519 h 592"/>
                <a:gd name="T20" fmla="*/ 115 w 577"/>
                <a:gd name="T21" fmla="*/ 519 h 592"/>
                <a:gd name="T22" fmla="*/ 115 w 577"/>
                <a:gd name="T23" fmla="*/ 200 h 592"/>
                <a:gd name="T24" fmla="*/ 288 w 577"/>
                <a:gd name="T25" fmla="*/ 74 h 592"/>
                <a:gd name="T26" fmla="*/ 456 w 577"/>
                <a:gd name="T27" fmla="*/ 200 h 592"/>
                <a:gd name="T28" fmla="*/ 456 w 577"/>
                <a:gd name="T29" fmla="*/ 592 h 592"/>
                <a:gd name="T30" fmla="*/ 467 w 577"/>
                <a:gd name="T31" fmla="*/ 582 h 592"/>
                <a:gd name="T32" fmla="*/ 477 w 577"/>
                <a:gd name="T33" fmla="*/ 573 h 592"/>
                <a:gd name="T34" fmla="*/ 488 w 577"/>
                <a:gd name="T35" fmla="*/ 562 h 592"/>
                <a:gd name="T36" fmla="*/ 497 w 577"/>
                <a:gd name="T37" fmla="*/ 553 h 592"/>
                <a:gd name="T38" fmla="*/ 505 w 577"/>
                <a:gd name="T39" fmla="*/ 545 h 592"/>
                <a:gd name="T40" fmla="*/ 512 w 577"/>
                <a:gd name="T41" fmla="*/ 539 h 592"/>
                <a:gd name="T42" fmla="*/ 512 w 577"/>
                <a:gd name="T43" fmla="*/ 238 h 592"/>
                <a:gd name="T44" fmla="*/ 545 w 577"/>
                <a:gd name="T45" fmla="*/ 262 h 592"/>
                <a:gd name="T46" fmla="*/ 577 w 577"/>
                <a:gd name="T47" fmla="*/ 212 h 592"/>
                <a:gd name="T48" fmla="*/ 304 w 577"/>
                <a:gd name="T49" fmla="*/ 12 h 592"/>
                <a:gd name="T50" fmla="*/ 288 w 577"/>
                <a:gd name="T51" fmla="*/ 0 h 592"/>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Lst>
              <a:rect l="0" t="0" r="r" b="b"/>
              <a:pathLst>
                <a:path w="577" h="592">
                  <a:moveTo>
                    <a:pt x="288" y="0"/>
                  </a:moveTo>
                  <a:lnTo>
                    <a:pt x="272" y="12"/>
                  </a:lnTo>
                  <a:lnTo>
                    <a:pt x="145" y="104"/>
                  </a:lnTo>
                  <a:lnTo>
                    <a:pt x="145" y="58"/>
                  </a:lnTo>
                  <a:lnTo>
                    <a:pt x="74" y="58"/>
                  </a:lnTo>
                  <a:lnTo>
                    <a:pt x="74" y="157"/>
                  </a:lnTo>
                  <a:lnTo>
                    <a:pt x="0" y="211"/>
                  </a:lnTo>
                  <a:lnTo>
                    <a:pt x="32" y="260"/>
                  </a:lnTo>
                  <a:lnTo>
                    <a:pt x="59" y="241"/>
                  </a:lnTo>
                  <a:lnTo>
                    <a:pt x="59" y="519"/>
                  </a:lnTo>
                  <a:lnTo>
                    <a:pt x="115" y="519"/>
                  </a:lnTo>
                  <a:lnTo>
                    <a:pt x="115" y="200"/>
                  </a:lnTo>
                  <a:lnTo>
                    <a:pt x="288" y="74"/>
                  </a:lnTo>
                  <a:lnTo>
                    <a:pt x="456" y="200"/>
                  </a:lnTo>
                  <a:lnTo>
                    <a:pt x="456" y="592"/>
                  </a:lnTo>
                  <a:lnTo>
                    <a:pt x="467" y="582"/>
                  </a:lnTo>
                  <a:lnTo>
                    <a:pt x="477" y="573"/>
                  </a:lnTo>
                  <a:lnTo>
                    <a:pt x="488" y="562"/>
                  </a:lnTo>
                  <a:lnTo>
                    <a:pt x="497" y="553"/>
                  </a:lnTo>
                  <a:lnTo>
                    <a:pt x="505" y="545"/>
                  </a:lnTo>
                  <a:lnTo>
                    <a:pt x="512" y="539"/>
                  </a:lnTo>
                  <a:lnTo>
                    <a:pt x="512" y="238"/>
                  </a:lnTo>
                  <a:lnTo>
                    <a:pt x="545" y="262"/>
                  </a:lnTo>
                  <a:lnTo>
                    <a:pt x="577" y="212"/>
                  </a:lnTo>
                  <a:lnTo>
                    <a:pt x="304" y="12"/>
                  </a:lnTo>
                  <a:lnTo>
                    <a:pt x="288"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100" dirty="0">
                <a:uFillTx/>
                <a:latin typeface="Gill Sans MT" panose="020B0502020104020203" pitchFamily="34" charset="-18"/>
              </a:endParaRPr>
            </a:p>
          </p:txBody>
        </p:sp>
        <p:sp>
          <p:nvSpPr>
            <p:cNvPr id="10" name="Freeform 10168">
              <a:extLst>
                <a:ext uri="{FF2B5EF4-FFF2-40B4-BE49-F238E27FC236}">
                  <a16:creationId xmlns:a16="http://schemas.microsoft.com/office/drawing/2014/main" id="{6DE3009E-9CE7-B15E-B975-9FE16D2E452D}"/>
                </a:ext>
              </a:extLst>
            </p:cNvPr>
            <p:cNvSpPr>
              <a:spLocks noEditPoints="1"/>
            </p:cNvSpPr>
            <p:nvPr/>
          </p:nvSpPr>
          <p:spPr bwMode="auto">
            <a:xfrm>
              <a:off x="7095259" y="1465997"/>
              <a:ext cx="432000" cy="184236"/>
            </a:xfrm>
            <a:custGeom>
              <a:avLst/>
              <a:gdLst>
                <a:gd name="T0" fmla="*/ 121 w 816"/>
                <a:gd name="T1" fmla="*/ 77 h 346"/>
                <a:gd name="T2" fmla="*/ 139 w 816"/>
                <a:gd name="T3" fmla="*/ 65 h 346"/>
                <a:gd name="T4" fmla="*/ 163 w 816"/>
                <a:gd name="T5" fmla="*/ 56 h 346"/>
                <a:gd name="T6" fmla="*/ 421 w 816"/>
                <a:gd name="T7" fmla="*/ 55 h 346"/>
                <a:gd name="T8" fmla="*/ 449 w 816"/>
                <a:gd name="T9" fmla="*/ 62 h 346"/>
                <a:gd name="T10" fmla="*/ 472 w 816"/>
                <a:gd name="T11" fmla="*/ 77 h 346"/>
                <a:gd name="T12" fmla="*/ 487 w 816"/>
                <a:gd name="T13" fmla="*/ 103 h 346"/>
                <a:gd name="T14" fmla="*/ 491 w 816"/>
                <a:gd name="T15" fmla="*/ 137 h 346"/>
                <a:gd name="T16" fmla="*/ 476 w 816"/>
                <a:gd name="T17" fmla="*/ 156 h 346"/>
                <a:gd name="T18" fmla="*/ 289 w 816"/>
                <a:gd name="T19" fmla="*/ 159 h 346"/>
                <a:gd name="T20" fmla="*/ 279 w 816"/>
                <a:gd name="T21" fmla="*/ 170 h 346"/>
                <a:gd name="T22" fmla="*/ 279 w 816"/>
                <a:gd name="T23" fmla="*/ 186 h 346"/>
                <a:gd name="T24" fmla="*/ 289 w 816"/>
                <a:gd name="T25" fmla="*/ 198 h 346"/>
                <a:gd name="T26" fmla="*/ 494 w 816"/>
                <a:gd name="T27" fmla="*/ 199 h 346"/>
                <a:gd name="T28" fmla="*/ 542 w 816"/>
                <a:gd name="T29" fmla="*/ 193 h 346"/>
                <a:gd name="T30" fmla="*/ 584 w 816"/>
                <a:gd name="T31" fmla="*/ 176 h 346"/>
                <a:gd name="T32" fmla="*/ 628 w 816"/>
                <a:gd name="T33" fmla="*/ 143 h 346"/>
                <a:gd name="T34" fmla="*/ 656 w 816"/>
                <a:gd name="T35" fmla="*/ 110 h 346"/>
                <a:gd name="T36" fmla="*/ 685 w 816"/>
                <a:gd name="T37" fmla="*/ 85 h 346"/>
                <a:gd name="T38" fmla="*/ 718 w 816"/>
                <a:gd name="T39" fmla="*/ 81 h 346"/>
                <a:gd name="T40" fmla="*/ 750 w 816"/>
                <a:gd name="T41" fmla="*/ 91 h 346"/>
                <a:gd name="T42" fmla="*/ 777 w 816"/>
                <a:gd name="T43" fmla="*/ 117 h 346"/>
                <a:gd name="T44" fmla="*/ 765 w 816"/>
                <a:gd name="T45" fmla="*/ 137 h 346"/>
                <a:gd name="T46" fmla="*/ 728 w 816"/>
                <a:gd name="T47" fmla="*/ 176 h 346"/>
                <a:gd name="T48" fmla="*/ 660 w 816"/>
                <a:gd name="T49" fmla="*/ 229 h 346"/>
                <a:gd name="T50" fmla="*/ 568 w 816"/>
                <a:gd name="T51" fmla="*/ 273 h 346"/>
                <a:gd name="T52" fmla="*/ 469 w 816"/>
                <a:gd name="T53" fmla="*/ 297 h 346"/>
                <a:gd name="T54" fmla="*/ 201 w 816"/>
                <a:gd name="T55" fmla="*/ 299 h 346"/>
                <a:gd name="T56" fmla="*/ 173 w 816"/>
                <a:gd name="T57" fmla="*/ 295 h 346"/>
                <a:gd name="T58" fmla="*/ 123 w 816"/>
                <a:gd name="T59" fmla="*/ 268 h 346"/>
                <a:gd name="T60" fmla="*/ 112 w 816"/>
                <a:gd name="T61" fmla="*/ 79 h 346"/>
                <a:gd name="T62" fmla="*/ 35 w 816"/>
                <a:gd name="T63" fmla="*/ 35 h 346"/>
                <a:gd name="T64" fmla="*/ 112 w 816"/>
                <a:gd name="T65" fmla="*/ 0 h 346"/>
                <a:gd name="T66" fmla="*/ 112 w 816"/>
                <a:gd name="T67" fmla="*/ 308 h 346"/>
                <a:gd name="T68" fmla="*/ 157 w 816"/>
                <a:gd name="T69" fmla="*/ 333 h 346"/>
                <a:gd name="T70" fmla="*/ 201 w 816"/>
                <a:gd name="T71" fmla="*/ 341 h 346"/>
                <a:gd name="T72" fmla="*/ 473 w 816"/>
                <a:gd name="T73" fmla="*/ 338 h 346"/>
                <a:gd name="T74" fmla="*/ 537 w 816"/>
                <a:gd name="T75" fmla="*/ 327 h 346"/>
                <a:gd name="T76" fmla="*/ 634 w 816"/>
                <a:gd name="T77" fmla="*/ 290 h 346"/>
                <a:gd name="T78" fmla="*/ 720 w 816"/>
                <a:gd name="T79" fmla="*/ 235 h 346"/>
                <a:gd name="T80" fmla="*/ 779 w 816"/>
                <a:gd name="T81" fmla="*/ 183 h 346"/>
                <a:gd name="T82" fmla="*/ 812 w 816"/>
                <a:gd name="T83" fmla="*/ 138 h 346"/>
                <a:gd name="T84" fmla="*/ 815 w 816"/>
                <a:gd name="T85" fmla="*/ 108 h 346"/>
                <a:gd name="T86" fmla="*/ 795 w 816"/>
                <a:gd name="T87" fmla="*/ 76 h 346"/>
                <a:gd name="T88" fmla="*/ 761 w 816"/>
                <a:gd name="T89" fmla="*/ 50 h 346"/>
                <a:gd name="T90" fmla="*/ 722 w 816"/>
                <a:gd name="T91" fmla="*/ 38 h 346"/>
                <a:gd name="T92" fmla="*/ 679 w 816"/>
                <a:gd name="T93" fmla="*/ 43 h 346"/>
                <a:gd name="T94" fmla="*/ 635 w 816"/>
                <a:gd name="T95" fmla="*/ 72 h 346"/>
                <a:gd name="T96" fmla="*/ 607 w 816"/>
                <a:gd name="T97" fmla="*/ 108 h 346"/>
                <a:gd name="T98" fmla="*/ 560 w 816"/>
                <a:gd name="T99" fmla="*/ 143 h 346"/>
                <a:gd name="T100" fmla="*/ 528 w 816"/>
                <a:gd name="T101" fmla="*/ 149 h 346"/>
                <a:gd name="T102" fmla="*/ 529 w 816"/>
                <a:gd name="T103" fmla="*/ 116 h 346"/>
                <a:gd name="T104" fmla="*/ 517 w 816"/>
                <a:gd name="T105" fmla="*/ 72 h 346"/>
                <a:gd name="T106" fmla="*/ 489 w 816"/>
                <a:gd name="T107" fmla="*/ 39 h 346"/>
                <a:gd name="T108" fmla="*/ 450 w 816"/>
                <a:gd name="T109" fmla="*/ 19 h 346"/>
                <a:gd name="T110" fmla="*/ 175 w 816"/>
                <a:gd name="T111" fmla="*/ 13 h 346"/>
                <a:gd name="T112" fmla="*/ 142 w 816"/>
                <a:gd name="T113" fmla="*/ 19 h 346"/>
                <a:gd name="T114" fmla="*/ 112 w 816"/>
                <a:gd name="T115" fmla="*/ 34 h 346"/>
              </a:gdLst>
              <a:ahLst/>
              <a:cxnLst>
                <a:cxn ang="0">
                  <a:pos x="T0" y="T1"/>
                </a:cxn>
                <a:cxn ang="0">
                  <a:pos x="T2" y="T3"/>
                </a:cxn>
                <a:cxn ang="0">
                  <a:pos x="T4" y="T5"/>
                </a:cxn>
                <a:cxn ang="0">
                  <a:pos x="T6" y="T7"/>
                </a:cxn>
                <a:cxn ang="0">
                  <a:pos x="T8" y="T9"/>
                </a:cxn>
                <a:cxn ang="0">
                  <a:pos x="T10" y="T11"/>
                </a:cxn>
                <a:cxn ang="0">
                  <a:pos x="T12" y="T13"/>
                </a:cxn>
                <a:cxn ang="0">
                  <a:pos x="T14" y="T15"/>
                </a:cxn>
                <a:cxn ang="0">
                  <a:pos x="T16" y="T17"/>
                </a:cxn>
                <a:cxn ang="0">
                  <a:pos x="T18" y="T19"/>
                </a:cxn>
                <a:cxn ang="0">
                  <a:pos x="T20" y="T21"/>
                </a:cxn>
                <a:cxn ang="0">
                  <a:pos x="T22" y="T23"/>
                </a:cxn>
                <a:cxn ang="0">
                  <a:pos x="T24" y="T25"/>
                </a:cxn>
                <a:cxn ang="0">
                  <a:pos x="T26" y="T27"/>
                </a:cxn>
                <a:cxn ang="0">
                  <a:pos x="T28" y="T29"/>
                </a:cxn>
                <a:cxn ang="0">
                  <a:pos x="T30" y="T31"/>
                </a:cxn>
                <a:cxn ang="0">
                  <a:pos x="T32" y="T33"/>
                </a:cxn>
                <a:cxn ang="0">
                  <a:pos x="T34" y="T35"/>
                </a:cxn>
                <a:cxn ang="0">
                  <a:pos x="T36" y="T37"/>
                </a:cxn>
                <a:cxn ang="0">
                  <a:pos x="T38" y="T39"/>
                </a:cxn>
                <a:cxn ang="0">
                  <a:pos x="T40" y="T41"/>
                </a:cxn>
                <a:cxn ang="0">
                  <a:pos x="T42" y="T43"/>
                </a:cxn>
                <a:cxn ang="0">
                  <a:pos x="T44" y="T45"/>
                </a:cxn>
                <a:cxn ang="0">
                  <a:pos x="T46" y="T47"/>
                </a:cxn>
                <a:cxn ang="0">
                  <a:pos x="T48" y="T49"/>
                </a:cxn>
                <a:cxn ang="0">
                  <a:pos x="T50" y="T51"/>
                </a:cxn>
                <a:cxn ang="0">
                  <a:pos x="T52" y="T53"/>
                </a:cxn>
                <a:cxn ang="0">
                  <a:pos x="T54" y="T55"/>
                </a:cxn>
                <a:cxn ang="0">
                  <a:pos x="T56" y="T57"/>
                </a:cxn>
                <a:cxn ang="0">
                  <a:pos x="T58" y="T59"/>
                </a:cxn>
                <a:cxn ang="0">
                  <a:pos x="T60" y="T61"/>
                </a:cxn>
                <a:cxn ang="0">
                  <a:pos x="T62" y="T63"/>
                </a:cxn>
                <a:cxn ang="0">
                  <a:pos x="T64" y="T65"/>
                </a:cxn>
                <a:cxn ang="0">
                  <a:pos x="T66" y="T67"/>
                </a:cxn>
                <a:cxn ang="0">
                  <a:pos x="T68" y="T69"/>
                </a:cxn>
                <a:cxn ang="0">
                  <a:pos x="T70" y="T71"/>
                </a:cxn>
                <a:cxn ang="0">
                  <a:pos x="T72" y="T73"/>
                </a:cxn>
                <a:cxn ang="0">
                  <a:pos x="T74" y="T75"/>
                </a:cxn>
                <a:cxn ang="0">
                  <a:pos x="T76" y="T77"/>
                </a:cxn>
                <a:cxn ang="0">
                  <a:pos x="T78" y="T79"/>
                </a:cxn>
                <a:cxn ang="0">
                  <a:pos x="T80" y="T81"/>
                </a:cxn>
                <a:cxn ang="0">
                  <a:pos x="T82" y="T83"/>
                </a:cxn>
                <a:cxn ang="0">
                  <a:pos x="T84" y="T85"/>
                </a:cxn>
                <a:cxn ang="0">
                  <a:pos x="T86" y="T87"/>
                </a:cxn>
                <a:cxn ang="0">
                  <a:pos x="T88" y="T89"/>
                </a:cxn>
                <a:cxn ang="0">
                  <a:pos x="T90" y="T91"/>
                </a:cxn>
                <a:cxn ang="0">
                  <a:pos x="T92" y="T93"/>
                </a:cxn>
                <a:cxn ang="0">
                  <a:pos x="T94" y="T95"/>
                </a:cxn>
                <a:cxn ang="0">
                  <a:pos x="T96" y="T97"/>
                </a:cxn>
                <a:cxn ang="0">
                  <a:pos x="T98" y="T99"/>
                </a:cxn>
                <a:cxn ang="0">
                  <a:pos x="T100" y="T101"/>
                </a:cxn>
                <a:cxn ang="0">
                  <a:pos x="T102" y="T103"/>
                </a:cxn>
                <a:cxn ang="0">
                  <a:pos x="T104" y="T105"/>
                </a:cxn>
                <a:cxn ang="0">
                  <a:pos x="T106" y="T107"/>
                </a:cxn>
                <a:cxn ang="0">
                  <a:pos x="T108" y="T109"/>
                </a:cxn>
                <a:cxn ang="0">
                  <a:pos x="T110" y="T111"/>
                </a:cxn>
                <a:cxn ang="0">
                  <a:pos x="T112" y="T113"/>
                </a:cxn>
                <a:cxn ang="0">
                  <a:pos x="T114" y="T115"/>
                </a:cxn>
              </a:cxnLst>
              <a:rect l="0" t="0" r="r" b="b"/>
              <a:pathLst>
                <a:path w="816" h="346">
                  <a:moveTo>
                    <a:pt x="113" y="79"/>
                  </a:moveTo>
                  <a:lnTo>
                    <a:pt x="116" y="79"/>
                  </a:lnTo>
                  <a:lnTo>
                    <a:pt x="118" y="78"/>
                  </a:lnTo>
                  <a:lnTo>
                    <a:pt x="121" y="77"/>
                  </a:lnTo>
                  <a:lnTo>
                    <a:pt x="124" y="75"/>
                  </a:lnTo>
                  <a:lnTo>
                    <a:pt x="129" y="72"/>
                  </a:lnTo>
                  <a:lnTo>
                    <a:pt x="133" y="68"/>
                  </a:lnTo>
                  <a:lnTo>
                    <a:pt x="139" y="65"/>
                  </a:lnTo>
                  <a:lnTo>
                    <a:pt x="145" y="62"/>
                  </a:lnTo>
                  <a:lnTo>
                    <a:pt x="150" y="59"/>
                  </a:lnTo>
                  <a:lnTo>
                    <a:pt x="156" y="58"/>
                  </a:lnTo>
                  <a:lnTo>
                    <a:pt x="163" y="56"/>
                  </a:lnTo>
                  <a:lnTo>
                    <a:pt x="169" y="55"/>
                  </a:lnTo>
                  <a:lnTo>
                    <a:pt x="175" y="55"/>
                  </a:lnTo>
                  <a:lnTo>
                    <a:pt x="414" y="55"/>
                  </a:lnTo>
                  <a:lnTo>
                    <a:pt x="421" y="55"/>
                  </a:lnTo>
                  <a:lnTo>
                    <a:pt x="429" y="56"/>
                  </a:lnTo>
                  <a:lnTo>
                    <a:pt x="435" y="57"/>
                  </a:lnTo>
                  <a:lnTo>
                    <a:pt x="443" y="59"/>
                  </a:lnTo>
                  <a:lnTo>
                    <a:pt x="449" y="62"/>
                  </a:lnTo>
                  <a:lnTo>
                    <a:pt x="455" y="66"/>
                  </a:lnTo>
                  <a:lnTo>
                    <a:pt x="462" y="69"/>
                  </a:lnTo>
                  <a:lnTo>
                    <a:pt x="467" y="73"/>
                  </a:lnTo>
                  <a:lnTo>
                    <a:pt x="472" y="77"/>
                  </a:lnTo>
                  <a:lnTo>
                    <a:pt x="477" y="83"/>
                  </a:lnTo>
                  <a:lnTo>
                    <a:pt x="481" y="89"/>
                  </a:lnTo>
                  <a:lnTo>
                    <a:pt x="484" y="95"/>
                  </a:lnTo>
                  <a:lnTo>
                    <a:pt x="487" y="103"/>
                  </a:lnTo>
                  <a:lnTo>
                    <a:pt x="489" y="110"/>
                  </a:lnTo>
                  <a:lnTo>
                    <a:pt x="491" y="119"/>
                  </a:lnTo>
                  <a:lnTo>
                    <a:pt x="491" y="127"/>
                  </a:lnTo>
                  <a:lnTo>
                    <a:pt x="491" y="137"/>
                  </a:lnTo>
                  <a:lnTo>
                    <a:pt x="488" y="144"/>
                  </a:lnTo>
                  <a:lnTo>
                    <a:pt x="485" y="149"/>
                  </a:lnTo>
                  <a:lnTo>
                    <a:pt x="482" y="153"/>
                  </a:lnTo>
                  <a:lnTo>
                    <a:pt x="476" y="156"/>
                  </a:lnTo>
                  <a:lnTo>
                    <a:pt x="472" y="157"/>
                  </a:lnTo>
                  <a:lnTo>
                    <a:pt x="297" y="157"/>
                  </a:lnTo>
                  <a:lnTo>
                    <a:pt x="293" y="157"/>
                  </a:lnTo>
                  <a:lnTo>
                    <a:pt x="289" y="159"/>
                  </a:lnTo>
                  <a:lnTo>
                    <a:pt x="286" y="160"/>
                  </a:lnTo>
                  <a:lnTo>
                    <a:pt x="283" y="164"/>
                  </a:lnTo>
                  <a:lnTo>
                    <a:pt x="281" y="167"/>
                  </a:lnTo>
                  <a:lnTo>
                    <a:pt x="279" y="170"/>
                  </a:lnTo>
                  <a:lnTo>
                    <a:pt x="278" y="174"/>
                  </a:lnTo>
                  <a:lnTo>
                    <a:pt x="278" y="179"/>
                  </a:lnTo>
                  <a:lnTo>
                    <a:pt x="278" y="183"/>
                  </a:lnTo>
                  <a:lnTo>
                    <a:pt x="279" y="186"/>
                  </a:lnTo>
                  <a:lnTo>
                    <a:pt x="281" y="190"/>
                  </a:lnTo>
                  <a:lnTo>
                    <a:pt x="283" y="193"/>
                  </a:lnTo>
                  <a:lnTo>
                    <a:pt x="286" y="196"/>
                  </a:lnTo>
                  <a:lnTo>
                    <a:pt x="289" y="198"/>
                  </a:lnTo>
                  <a:lnTo>
                    <a:pt x="293" y="199"/>
                  </a:lnTo>
                  <a:lnTo>
                    <a:pt x="297" y="199"/>
                  </a:lnTo>
                  <a:lnTo>
                    <a:pt x="483" y="199"/>
                  </a:lnTo>
                  <a:lnTo>
                    <a:pt x="494" y="199"/>
                  </a:lnTo>
                  <a:lnTo>
                    <a:pt x="506" y="199"/>
                  </a:lnTo>
                  <a:lnTo>
                    <a:pt x="522" y="197"/>
                  </a:lnTo>
                  <a:lnTo>
                    <a:pt x="532" y="196"/>
                  </a:lnTo>
                  <a:lnTo>
                    <a:pt x="542" y="193"/>
                  </a:lnTo>
                  <a:lnTo>
                    <a:pt x="552" y="190"/>
                  </a:lnTo>
                  <a:lnTo>
                    <a:pt x="562" y="186"/>
                  </a:lnTo>
                  <a:lnTo>
                    <a:pt x="574" y="182"/>
                  </a:lnTo>
                  <a:lnTo>
                    <a:pt x="584" y="176"/>
                  </a:lnTo>
                  <a:lnTo>
                    <a:pt x="595" y="170"/>
                  </a:lnTo>
                  <a:lnTo>
                    <a:pt x="607" y="163"/>
                  </a:lnTo>
                  <a:lnTo>
                    <a:pt x="617" y="154"/>
                  </a:lnTo>
                  <a:lnTo>
                    <a:pt x="628" y="143"/>
                  </a:lnTo>
                  <a:lnTo>
                    <a:pt x="638" y="133"/>
                  </a:lnTo>
                  <a:lnTo>
                    <a:pt x="648" y="120"/>
                  </a:lnTo>
                  <a:lnTo>
                    <a:pt x="649" y="119"/>
                  </a:lnTo>
                  <a:lnTo>
                    <a:pt x="656" y="110"/>
                  </a:lnTo>
                  <a:lnTo>
                    <a:pt x="663" y="102"/>
                  </a:lnTo>
                  <a:lnTo>
                    <a:pt x="670" y="95"/>
                  </a:lnTo>
                  <a:lnTo>
                    <a:pt x="678" y="89"/>
                  </a:lnTo>
                  <a:lnTo>
                    <a:pt x="685" y="85"/>
                  </a:lnTo>
                  <a:lnTo>
                    <a:pt x="694" y="82"/>
                  </a:lnTo>
                  <a:lnTo>
                    <a:pt x="702" y="81"/>
                  </a:lnTo>
                  <a:lnTo>
                    <a:pt x="711" y="79"/>
                  </a:lnTo>
                  <a:lnTo>
                    <a:pt x="718" y="81"/>
                  </a:lnTo>
                  <a:lnTo>
                    <a:pt x="726" y="82"/>
                  </a:lnTo>
                  <a:lnTo>
                    <a:pt x="733" y="84"/>
                  </a:lnTo>
                  <a:lnTo>
                    <a:pt x="740" y="86"/>
                  </a:lnTo>
                  <a:lnTo>
                    <a:pt x="750" y="91"/>
                  </a:lnTo>
                  <a:lnTo>
                    <a:pt x="758" y="97"/>
                  </a:lnTo>
                  <a:lnTo>
                    <a:pt x="768" y="106"/>
                  </a:lnTo>
                  <a:lnTo>
                    <a:pt x="775" y="114"/>
                  </a:lnTo>
                  <a:lnTo>
                    <a:pt x="777" y="117"/>
                  </a:lnTo>
                  <a:lnTo>
                    <a:pt x="777" y="119"/>
                  </a:lnTo>
                  <a:lnTo>
                    <a:pt x="776" y="123"/>
                  </a:lnTo>
                  <a:lnTo>
                    <a:pt x="770" y="131"/>
                  </a:lnTo>
                  <a:lnTo>
                    <a:pt x="765" y="137"/>
                  </a:lnTo>
                  <a:lnTo>
                    <a:pt x="760" y="143"/>
                  </a:lnTo>
                  <a:lnTo>
                    <a:pt x="751" y="153"/>
                  </a:lnTo>
                  <a:lnTo>
                    <a:pt x="740" y="165"/>
                  </a:lnTo>
                  <a:lnTo>
                    <a:pt x="728" y="176"/>
                  </a:lnTo>
                  <a:lnTo>
                    <a:pt x="713" y="189"/>
                  </a:lnTo>
                  <a:lnTo>
                    <a:pt x="697" y="202"/>
                  </a:lnTo>
                  <a:lnTo>
                    <a:pt x="679" y="216"/>
                  </a:lnTo>
                  <a:lnTo>
                    <a:pt x="660" y="229"/>
                  </a:lnTo>
                  <a:lnTo>
                    <a:pt x="640" y="240"/>
                  </a:lnTo>
                  <a:lnTo>
                    <a:pt x="617" y="252"/>
                  </a:lnTo>
                  <a:lnTo>
                    <a:pt x="594" y="264"/>
                  </a:lnTo>
                  <a:lnTo>
                    <a:pt x="568" y="273"/>
                  </a:lnTo>
                  <a:lnTo>
                    <a:pt x="542" y="282"/>
                  </a:lnTo>
                  <a:lnTo>
                    <a:pt x="513" y="289"/>
                  </a:lnTo>
                  <a:lnTo>
                    <a:pt x="484" y="295"/>
                  </a:lnTo>
                  <a:lnTo>
                    <a:pt x="469" y="297"/>
                  </a:lnTo>
                  <a:lnTo>
                    <a:pt x="453" y="298"/>
                  </a:lnTo>
                  <a:lnTo>
                    <a:pt x="437" y="299"/>
                  </a:lnTo>
                  <a:lnTo>
                    <a:pt x="421" y="299"/>
                  </a:lnTo>
                  <a:lnTo>
                    <a:pt x="201" y="299"/>
                  </a:lnTo>
                  <a:lnTo>
                    <a:pt x="195" y="299"/>
                  </a:lnTo>
                  <a:lnTo>
                    <a:pt x="187" y="298"/>
                  </a:lnTo>
                  <a:lnTo>
                    <a:pt x="181" y="297"/>
                  </a:lnTo>
                  <a:lnTo>
                    <a:pt x="173" y="295"/>
                  </a:lnTo>
                  <a:lnTo>
                    <a:pt x="161" y="289"/>
                  </a:lnTo>
                  <a:lnTo>
                    <a:pt x="149" y="284"/>
                  </a:lnTo>
                  <a:lnTo>
                    <a:pt x="131" y="273"/>
                  </a:lnTo>
                  <a:lnTo>
                    <a:pt x="123" y="268"/>
                  </a:lnTo>
                  <a:lnTo>
                    <a:pt x="118" y="265"/>
                  </a:lnTo>
                  <a:lnTo>
                    <a:pt x="113" y="264"/>
                  </a:lnTo>
                  <a:lnTo>
                    <a:pt x="112" y="264"/>
                  </a:lnTo>
                  <a:lnTo>
                    <a:pt x="112" y="79"/>
                  </a:lnTo>
                  <a:lnTo>
                    <a:pt x="112" y="79"/>
                  </a:lnTo>
                  <a:lnTo>
                    <a:pt x="113" y="79"/>
                  </a:lnTo>
                  <a:close/>
                  <a:moveTo>
                    <a:pt x="35" y="76"/>
                  </a:moveTo>
                  <a:lnTo>
                    <a:pt x="35" y="35"/>
                  </a:lnTo>
                  <a:lnTo>
                    <a:pt x="74" y="35"/>
                  </a:lnTo>
                  <a:lnTo>
                    <a:pt x="74" y="76"/>
                  </a:lnTo>
                  <a:lnTo>
                    <a:pt x="35" y="76"/>
                  </a:lnTo>
                  <a:close/>
                  <a:moveTo>
                    <a:pt x="112" y="0"/>
                  </a:moveTo>
                  <a:lnTo>
                    <a:pt x="0" y="0"/>
                  </a:lnTo>
                  <a:lnTo>
                    <a:pt x="0" y="346"/>
                  </a:lnTo>
                  <a:lnTo>
                    <a:pt x="112" y="346"/>
                  </a:lnTo>
                  <a:lnTo>
                    <a:pt x="112" y="308"/>
                  </a:lnTo>
                  <a:lnTo>
                    <a:pt x="118" y="313"/>
                  </a:lnTo>
                  <a:lnTo>
                    <a:pt x="122" y="316"/>
                  </a:lnTo>
                  <a:lnTo>
                    <a:pt x="138" y="324"/>
                  </a:lnTo>
                  <a:lnTo>
                    <a:pt x="157" y="333"/>
                  </a:lnTo>
                  <a:lnTo>
                    <a:pt x="168" y="336"/>
                  </a:lnTo>
                  <a:lnTo>
                    <a:pt x="179" y="338"/>
                  </a:lnTo>
                  <a:lnTo>
                    <a:pt x="190" y="340"/>
                  </a:lnTo>
                  <a:lnTo>
                    <a:pt x="201" y="341"/>
                  </a:lnTo>
                  <a:lnTo>
                    <a:pt x="421" y="341"/>
                  </a:lnTo>
                  <a:lnTo>
                    <a:pt x="439" y="340"/>
                  </a:lnTo>
                  <a:lnTo>
                    <a:pt x="456" y="339"/>
                  </a:lnTo>
                  <a:lnTo>
                    <a:pt x="473" y="338"/>
                  </a:lnTo>
                  <a:lnTo>
                    <a:pt x="489" y="336"/>
                  </a:lnTo>
                  <a:lnTo>
                    <a:pt x="505" y="333"/>
                  </a:lnTo>
                  <a:lnTo>
                    <a:pt x="521" y="330"/>
                  </a:lnTo>
                  <a:lnTo>
                    <a:pt x="537" y="327"/>
                  </a:lnTo>
                  <a:lnTo>
                    <a:pt x="552" y="322"/>
                  </a:lnTo>
                  <a:lnTo>
                    <a:pt x="581" y="313"/>
                  </a:lnTo>
                  <a:lnTo>
                    <a:pt x="609" y="302"/>
                  </a:lnTo>
                  <a:lnTo>
                    <a:pt x="634" y="290"/>
                  </a:lnTo>
                  <a:lnTo>
                    <a:pt x="659" y="278"/>
                  </a:lnTo>
                  <a:lnTo>
                    <a:pt x="681" y="264"/>
                  </a:lnTo>
                  <a:lnTo>
                    <a:pt x="702" y="250"/>
                  </a:lnTo>
                  <a:lnTo>
                    <a:pt x="720" y="235"/>
                  </a:lnTo>
                  <a:lnTo>
                    <a:pt x="739" y="221"/>
                  </a:lnTo>
                  <a:lnTo>
                    <a:pt x="753" y="207"/>
                  </a:lnTo>
                  <a:lnTo>
                    <a:pt x="767" y="194"/>
                  </a:lnTo>
                  <a:lnTo>
                    <a:pt x="779" y="183"/>
                  </a:lnTo>
                  <a:lnTo>
                    <a:pt x="789" y="171"/>
                  </a:lnTo>
                  <a:lnTo>
                    <a:pt x="799" y="158"/>
                  </a:lnTo>
                  <a:lnTo>
                    <a:pt x="809" y="144"/>
                  </a:lnTo>
                  <a:lnTo>
                    <a:pt x="812" y="138"/>
                  </a:lnTo>
                  <a:lnTo>
                    <a:pt x="815" y="131"/>
                  </a:lnTo>
                  <a:lnTo>
                    <a:pt x="816" y="123"/>
                  </a:lnTo>
                  <a:lnTo>
                    <a:pt x="816" y="115"/>
                  </a:lnTo>
                  <a:lnTo>
                    <a:pt x="815" y="108"/>
                  </a:lnTo>
                  <a:lnTo>
                    <a:pt x="813" y="101"/>
                  </a:lnTo>
                  <a:lnTo>
                    <a:pt x="810" y="94"/>
                  </a:lnTo>
                  <a:lnTo>
                    <a:pt x="806" y="88"/>
                  </a:lnTo>
                  <a:lnTo>
                    <a:pt x="795" y="76"/>
                  </a:lnTo>
                  <a:lnTo>
                    <a:pt x="781" y="64"/>
                  </a:lnTo>
                  <a:lnTo>
                    <a:pt x="776" y="59"/>
                  </a:lnTo>
                  <a:lnTo>
                    <a:pt x="769" y="54"/>
                  </a:lnTo>
                  <a:lnTo>
                    <a:pt x="761" y="50"/>
                  </a:lnTo>
                  <a:lnTo>
                    <a:pt x="752" y="46"/>
                  </a:lnTo>
                  <a:lnTo>
                    <a:pt x="743" y="43"/>
                  </a:lnTo>
                  <a:lnTo>
                    <a:pt x="732" y="40"/>
                  </a:lnTo>
                  <a:lnTo>
                    <a:pt x="722" y="38"/>
                  </a:lnTo>
                  <a:lnTo>
                    <a:pt x="711" y="38"/>
                  </a:lnTo>
                  <a:lnTo>
                    <a:pt x="701" y="38"/>
                  </a:lnTo>
                  <a:lnTo>
                    <a:pt x="690" y="40"/>
                  </a:lnTo>
                  <a:lnTo>
                    <a:pt x="679" y="43"/>
                  </a:lnTo>
                  <a:lnTo>
                    <a:pt x="666" y="49"/>
                  </a:lnTo>
                  <a:lnTo>
                    <a:pt x="654" y="56"/>
                  </a:lnTo>
                  <a:lnTo>
                    <a:pt x="642" y="66"/>
                  </a:lnTo>
                  <a:lnTo>
                    <a:pt x="635" y="72"/>
                  </a:lnTo>
                  <a:lnTo>
                    <a:pt x="630" y="78"/>
                  </a:lnTo>
                  <a:lnTo>
                    <a:pt x="624" y="86"/>
                  </a:lnTo>
                  <a:lnTo>
                    <a:pt x="617" y="94"/>
                  </a:lnTo>
                  <a:lnTo>
                    <a:pt x="607" y="108"/>
                  </a:lnTo>
                  <a:lnTo>
                    <a:pt x="595" y="119"/>
                  </a:lnTo>
                  <a:lnTo>
                    <a:pt x="583" y="128"/>
                  </a:lnTo>
                  <a:lnTo>
                    <a:pt x="571" y="137"/>
                  </a:lnTo>
                  <a:lnTo>
                    <a:pt x="560" y="143"/>
                  </a:lnTo>
                  <a:lnTo>
                    <a:pt x="548" y="148"/>
                  </a:lnTo>
                  <a:lnTo>
                    <a:pt x="536" y="152"/>
                  </a:lnTo>
                  <a:lnTo>
                    <a:pt x="526" y="154"/>
                  </a:lnTo>
                  <a:lnTo>
                    <a:pt x="528" y="149"/>
                  </a:lnTo>
                  <a:lnTo>
                    <a:pt x="529" y="142"/>
                  </a:lnTo>
                  <a:lnTo>
                    <a:pt x="530" y="136"/>
                  </a:lnTo>
                  <a:lnTo>
                    <a:pt x="530" y="127"/>
                  </a:lnTo>
                  <a:lnTo>
                    <a:pt x="529" y="116"/>
                  </a:lnTo>
                  <a:lnTo>
                    <a:pt x="528" y="104"/>
                  </a:lnTo>
                  <a:lnTo>
                    <a:pt x="525" y="93"/>
                  </a:lnTo>
                  <a:lnTo>
                    <a:pt x="521" y="83"/>
                  </a:lnTo>
                  <a:lnTo>
                    <a:pt x="517" y="72"/>
                  </a:lnTo>
                  <a:lnTo>
                    <a:pt x="511" y="62"/>
                  </a:lnTo>
                  <a:lnTo>
                    <a:pt x="504" y="54"/>
                  </a:lnTo>
                  <a:lnTo>
                    <a:pt x="498" y="46"/>
                  </a:lnTo>
                  <a:lnTo>
                    <a:pt x="489" y="39"/>
                  </a:lnTo>
                  <a:lnTo>
                    <a:pt x="481" y="33"/>
                  </a:lnTo>
                  <a:lnTo>
                    <a:pt x="471" y="26"/>
                  </a:lnTo>
                  <a:lnTo>
                    <a:pt x="461" y="22"/>
                  </a:lnTo>
                  <a:lnTo>
                    <a:pt x="450" y="19"/>
                  </a:lnTo>
                  <a:lnTo>
                    <a:pt x="438" y="16"/>
                  </a:lnTo>
                  <a:lnTo>
                    <a:pt x="427" y="13"/>
                  </a:lnTo>
                  <a:lnTo>
                    <a:pt x="415" y="13"/>
                  </a:lnTo>
                  <a:lnTo>
                    <a:pt x="175" y="13"/>
                  </a:lnTo>
                  <a:lnTo>
                    <a:pt x="167" y="13"/>
                  </a:lnTo>
                  <a:lnTo>
                    <a:pt x="158" y="15"/>
                  </a:lnTo>
                  <a:lnTo>
                    <a:pt x="150" y="17"/>
                  </a:lnTo>
                  <a:lnTo>
                    <a:pt x="142" y="19"/>
                  </a:lnTo>
                  <a:lnTo>
                    <a:pt x="134" y="21"/>
                  </a:lnTo>
                  <a:lnTo>
                    <a:pt x="126" y="25"/>
                  </a:lnTo>
                  <a:lnTo>
                    <a:pt x="119" y="28"/>
                  </a:lnTo>
                  <a:lnTo>
                    <a:pt x="112" y="34"/>
                  </a:lnTo>
                  <a:lnTo>
                    <a:pt x="112" y="0"/>
                  </a:lnTo>
                  <a:close/>
                </a:path>
              </a:pathLst>
            </a:custGeom>
            <a:solidFill>
              <a:schemeClr val="bg1"/>
            </a:solidFill>
            <a:ln>
              <a:noFill/>
            </a:ln>
          </p:spPr>
          <p:txBody>
            <a:bodyPr vert="horz" wrap="square" lIns="91440" tIns="45720" rIns="91440" bIns="45720" numCol="1" anchor="t" anchorCtr="0" compatLnSpc="1">
              <a:prstTxWarp prst="textNoShape">
                <a:avLst/>
              </a:prstTxWarp>
            </a:bodyPr>
            <a:lstStyle/>
            <a:p>
              <a:endParaRPr lang="en-US" sz="1100" dirty="0">
                <a:uFillTx/>
                <a:latin typeface="Gill Sans MT" panose="020B0502020104020203" pitchFamily="34" charset="-18"/>
              </a:endParaRPr>
            </a:p>
          </p:txBody>
        </p:sp>
      </p:grpSp>
      <p:sp>
        <p:nvSpPr>
          <p:cNvPr id="11" name="TextovéPole 2">
            <a:extLst>
              <a:ext uri="{FF2B5EF4-FFF2-40B4-BE49-F238E27FC236}">
                <a16:creationId xmlns:a16="http://schemas.microsoft.com/office/drawing/2014/main" id="{DBF4FA4D-8733-A1B3-757D-B75D66EED5AB}"/>
              </a:ext>
            </a:extLst>
          </p:cNvPr>
          <p:cNvSpPr txBox="1">
            <a:spLocks/>
          </p:cNvSpPr>
          <p:nvPr/>
        </p:nvSpPr>
        <p:spPr>
          <a:xfrm>
            <a:off x="5187835" y="1836000"/>
            <a:ext cx="4316164" cy="72000"/>
          </a:xfrm>
          <a:prstGeom prst="rect">
            <a:avLst/>
          </a:prstGeom>
          <a:solidFill>
            <a:schemeClr val="accent6"/>
          </a:solidFill>
        </p:spPr>
        <p:txBody>
          <a:bodyPr wrap="square" lIns="54610" tIns="54610" rIns="54610" bIns="54610" rtlCol="0" anchor="t">
            <a:noAutofit/>
          </a:bodyPr>
          <a:lst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a:lstStyle>
          <a:p>
            <a:pPr marL="0" marR="0" lvl="0" indent="0" algn="l" defTabSz="914400" rtl="0" eaLnBrk="1" fontAlgn="auto" latinLnBrk="0" hangingPunct="1">
              <a:lnSpc>
                <a:spcPct val="100000"/>
              </a:lnSpc>
              <a:spcBef>
                <a:spcPts val="0"/>
              </a:spcBef>
              <a:spcAft>
                <a:spcPts val="600"/>
              </a:spcAft>
              <a:buFontTx/>
              <a:buNone/>
              <a:defRPr>
                <a:uFillTx/>
              </a:defRPr>
            </a:pPr>
            <a:endParaRPr kumimoji="0" lang="cs-CZ" sz="1100" b="0" i="0" u="none" strike="noStrike" kern="1200" cap="none" spc="0" normalizeH="0" baseline="0" noProof="0" dirty="0">
              <a:ln>
                <a:noFill/>
              </a:ln>
              <a:solidFill>
                <a:srgbClr val="000000">
                  <a:lumMod val="75000"/>
                  <a:lumOff val="25000"/>
                </a:srgbClr>
              </a:solidFill>
              <a:effectLst/>
              <a:uFillTx/>
              <a:latin typeface="Segoe UI" panose="020B0502040204020203" pitchFamily="34" charset="0"/>
              <a:cs typeface="Segoe UI" panose="020B0502040204020203" pitchFamily="34" charset="0"/>
            </a:endParaRPr>
          </a:p>
        </p:txBody>
      </p:sp>
      <p:sp>
        <p:nvSpPr>
          <p:cNvPr id="12" name="TextovéPole 11">
            <a:extLst>
              <a:ext uri="{FF2B5EF4-FFF2-40B4-BE49-F238E27FC236}">
                <a16:creationId xmlns:a16="http://schemas.microsoft.com/office/drawing/2014/main" id="{A79E9020-EDBF-985E-912D-CED73F3E1C20}"/>
              </a:ext>
            </a:extLst>
          </p:cNvPr>
          <p:cNvSpPr txBox="1">
            <a:spLocks/>
          </p:cNvSpPr>
          <p:nvPr/>
        </p:nvSpPr>
        <p:spPr>
          <a:xfrm>
            <a:off x="5187836" y="1906604"/>
            <a:ext cx="4316164" cy="1737388"/>
          </a:xfrm>
          <a:prstGeom prst="rect">
            <a:avLst/>
          </a:prstGeom>
          <a:solidFill>
            <a:schemeClr val="bg1">
              <a:lumMod val="95000"/>
            </a:schemeClr>
          </a:solidFill>
        </p:spPr>
        <p:txBody>
          <a:bodyPr wrap="square" lIns="54610" tIns="54610" rIns="54610" bIns="54610" rtlCol="0" anchor="t">
            <a:noAutofit/>
          </a:bodyPr>
          <a:lst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a:lstStyle>
          <a:p>
            <a:pPr marL="0" marR="0" lvl="0" indent="0" algn="ctr" defTabSz="914400" rtl="0" eaLnBrk="1" fontAlgn="auto" latinLnBrk="0" hangingPunct="1">
              <a:lnSpc>
                <a:spcPct val="100000"/>
              </a:lnSpc>
              <a:spcBef>
                <a:spcPts val="0"/>
              </a:spcBef>
              <a:spcAft>
                <a:spcPts val="300"/>
              </a:spcAft>
              <a:buClr>
                <a:srgbClr val="43B02A">
                  <a:lumMod val="50000"/>
                </a:srgbClr>
              </a:buClr>
              <a:buFontTx/>
              <a:buNone/>
              <a:defRPr>
                <a:uFillTx/>
              </a:defRPr>
            </a:pPr>
            <a:r>
              <a:rPr kumimoji="0" lang="cs-CZ" sz="1200" b="1" i="0" u="none" strike="noStrike" kern="1200" cap="none" spc="0" normalizeH="0" baseline="0" noProof="0" dirty="0">
                <a:ln>
                  <a:noFill/>
                </a:ln>
                <a:solidFill>
                  <a:schemeClr val="tx1"/>
                </a:solidFill>
                <a:effectLst/>
                <a:uFillTx/>
                <a:latin typeface="Segoe UI Semibold" panose="020B0702040204020203" pitchFamily="34" charset="0"/>
                <a:cs typeface="Segoe UI Semibold" panose="020B0702040204020203" pitchFamily="34" charset="0"/>
              </a:rPr>
              <a:t>Dopady v oblasti rozvoje města Tachov</a:t>
            </a:r>
          </a:p>
          <a:p>
            <a:pPr marL="216000" marR="0" indent="-171450" fontAlgn="auto">
              <a:lnSpc>
                <a:spcPct val="100000"/>
              </a:lnSpc>
              <a:spcBef>
                <a:spcPts val="0"/>
              </a:spcBef>
              <a:spcAft>
                <a:spcPts val="300"/>
              </a:spcAft>
              <a:buClr>
                <a:schemeClr val="tx1"/>
              </a:buClr>
              <a:buFont typeface="Wingdings" panose="05000000000000000000" pitchFamily="2" charset="2"/>
              <a:buChar char="§"/>
              <a:defRPr>
                <a:uFillTx/>
              </a:defRPr>
            </a:pPr>
            <a:r>
              <a:rPr lang="cs-CZ" sz="1100" dirty="0">
                <a:uFillTx/>
                <a:latin typeface="Segoe UI" panose="020B0502040204020203" pitchFamily="34" charset="0"/>
                <a:cs typeface="Segoe UI" panose="020B0502040204020203" pitchFamily="34" charset="0"/>
              </a:rPr>
              <a:t>Výstavba nového objektu podpoří revitalizaci centra města a</a:t>
            </a:r>
            <a:r>
              <a:rPr lang="cs-CZ" sz="1100" dirty="0">
                <a:effectLst/>
                <a:latin typeface="Segoe UI" panose="020B0502040204020203" pitchFamily="34" charset="0"/>
                <a:ea typeface="Aptos" panose="020B0004020202020204" pitchFamily="34" charset="0"/>
                <a:cs typeface="Segoe UI" panose="020B0502040204020203" pitchFamily="34" charset="0"/>
              </a:rPr>
              <a:t> </a:t>
            </a:r>
            <a:r>
              <a:rPr lang="cs-CZ" sz="1100" dirty="0">
                <a:uFillTx/>
                <a:latin typeface="Segoe UI" panose="020B0502040204020203" pitchFamily="34" charset="0"/>
                <a:cs typeface="Segoe UI" panose="020B0502040204020203" pitchFamily="34" charset="0"/>
              </a:rPr>
              <a:t>zvýší jeho funkční využití. Může přispět k přitahování dalších investic do městské infrastruktury a okolí.</a:t>
            </a:r>
          </a:p>
          <a:p>
            <a:pPr marL="216000" marR="0" indent="-171450" fontAlgn="auto">
              <a:lnSpc>
                <a:spcPct val="100000"/>
              </a:lnSpc>
              <a:spcBef>
                <a:spcPts val="0"/>
              </a:spcBef>
              <a:spcAft>
                <a:spcPts val="300"/>
              </a:spcAft>
              <a:buClr>
                <a:schemeClr val="tx1"/>
              </a:buClr>
              <a:buFont typeface="Wingdings" panose="05000000000000000000" pitchFamily="2" charset="2"/>
              <a:buChar char="§"/>
              <a:defRPr>
                <a:uFillTx/>
              </a:defRPr>
            </a:pPr>
            <a:r>
              <a:rPr lang="cs-CZ" sz="1100" dirty="0">
                <a:solidFill>
                  <a:schemeClr val="tx1"/>
                </a:solidFill>
                <a:latin typeface="Segoe UI" panose="020B0502040204020203" pitchFamily="34" charset="0"/>
                <a:cs typeface="Segoe UI" panose="020B0502040204020203" pitchFamily="34" charset="0"/>
              </a:rPr>
              <a:t>Nové prostory pro obchodování a poskytování služeb umožní lepší propojení městské komunity, což pozitivně ovlivní sociální interakce a rozvoj ekonomiky městské části.</a:t>
            </a:r>
          </a:p>
        </p:txBody>
      </p:sp>
      <p:sp>
        <p:nvSpPr>
          <p:cNvPr id="13" name="Shape 624">
            <a:extLst>
              <a:ext uri="{FF2B5EF4-FFF2-40B4-BE49-F238E27FC236}">
                <a16:creationId xmlns:a16="http://schemas.microsoft.com/office/drawing/2014/main" id="{1D520D19-8DA0-B4B5-BC91-7E1AAC6DB336}"/>
              </a:ext>
            </a:extLst>
          </p:cNvPr>
          <p:cNvSpPr>
            <a:spLocks/>
          </p:cNvSpPr>
          <p:nvPr/>
        </p:nvSpPr>
        <p:spPr>
          <a:xfrm>
            <a:off x="2289837" y="3646844"/>
            <a:ext cx="720000" cy="7200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chemeClr val="tx2"/>
          </a:solidFill>
          <a:ln w="12700" cap="flat">
            <a:noFill/>
            <a:miter lim="400000"/>
          </a:ln>
          <a:effectLst/>
        </p:spPr>
        <p:txBody>
          <a:bodyPr wrap="square" lIns="0" tIns="0" rIns="0" bIns="0" numCol="1" anchor="ctr">
            <a:noAutofit/>
          </a:bodyPr>
          <a:lstStyle/>
          <a:p>
            <a:pPr marL="0" marR="0" lvl="0" indent="0" algn="ctr" defTabSz="914400" eaLnBrk="1" fontAlgn="auto" latinLnBrk="0" hangingPunct="1">
              <a:lnSpc>
                <a:spcPct val="80000"/>
              </a:lnSpc>
              <a:spcBef>
                <a:spcPts val="5500"/>
              </a:spcBef>
              <a:spcAft>
                <a:spcPts val="0"/>
              </a:spcAft>
              <a:buFontTx/>
              <a:buNone/>
              <a:defRPr sz="5000">
                <a:solidFill>
                  <a:srgbClr val="333333"/>
                </a:solidFill>
                <a:uFillTx/>
                <a:latin typeface="Helvetica Neue Thin"/>
                <a:ea typeface="Helvetica Neue Thin"/>
                <a:cs typeface="Helvetica Neue Thin"/>
                <a:sym typeface="Helvetica Neue Thin"/>
              </a:defRPr>
            </a:pPr>
            <a:endParaRPr kumimoji="0" sz="1100" b="0" i="0" u="none" strike="noStrike" kern="0" cap="none" spc="0" normalizeH="0" baseline="0" noProof="0" dirty="0">
              <a:ln>
                <a:noFill/>
              </a:ln>
              <a:solidFill>
                <a:srgbClr val="333333"/>
              </a:solidFill>
              <a:effectLst/>
              <a:uFillTx/>
              <a:latin typeface="Segoe UI" panose="020B0502040204020203" pitchFamily="34" charset="0"/>
              <a:ea typeface="Helvetica Neue Thin"/>
              <a:cs typeface="Segoe UI" panose="020B0502040204020203" pitchFamily="34" charset="0"/>
              <a:sym typeface="Helvetica Neue Thin"/>
            </a:endParaRPr>
          </a:p>
        </p:txBody>
      </p:sp>
      <p:pic>
        <p:nvPicPr>
          <p:cNvPr id="14" name="Grafický objekt 13" descr="Letadlo">
            <a:extLst>
              <a:ext uri="{FF2B5EF4-FFF2-40B4-BE49-F238E27FC236}">
                <a16:creationId xmlns:a16="http://schemas.microsoft.com/office/drawing/2014/main" id="{7B90CB53-01F4-70AA-47FC-807E4CC19C96}"/>
              </a:ext>
            </a:extLst>
          </p:cNvPr>
          <p:cNvPicPr>
            <a:picLocks noChangeAspect="1"/>
          </p:cNvPicPr>
          <p:nvPr/>
        </p:nvPicPr>
        <p:blipFill>
          <a:blip r:embed="rId2" cstate="screen">
            <a:extLst>
              <a:ext uri="{28A0092B-C50C-407E-A947-70E740481C1C}">
                <a14:useLocalDpi xmlns:a14="http://schemas.microsoft.com/office/drawing/2010/main"/>
              </a:ext>
              <a:ext uri="{96DAC541-7B7A-43D3-8B79-37D633B846F1}">
                <asvg:svgBlip xmlns:asvg="http://schemas.microsoft.com/office/drawing/2016/SVG/main" r:embed="rId3"/>
              </a:ext>
            </a:extLst>
          </a:blip>
          <a:srcRect/>
          <a:stretch/>
        </p:blipFill>
        <p:spPr>
          <a:xfrm>
            <a:off x="2371642" y="3728649"/>
            <a:ext cx="556389" cy="556389"/>
          </a:xfrm>
          <a:prstGeom prst="rect">
            <a:avLst/>
          </a:prstGeom>
        </p:spPr>
      </p:pic>
      <p:sp>
        <p:nvSpPr>
          <p:cNvPr id="15" name="TextovéPole 2">
            <a:extLst>
              <a:ext uri="{FF2B5EF4-FFF2-40B4-BE49-F238E27FC236}">
                <a16:creationId xmlns:a16="http://schemas.microsoft.com/office/drawing/2014/main" id="{07A3DEC5-06AE-BEF2-3176-A1F1AD83948A}"/>
              </a:ext>
            </a:extLst>
          </p:cNvPr>
          <p:cNvSpPr txBox="1">
            <a:spLocks/>
          </p:cNvSpPr>
          <p:nvPr/>
        </p:nvSpPr>
        <p:spPr>
          <a:xfrm>
            <a:off x="432000" y="4428000"/>
            <a:ext cx="4287837" cy="72000"/>
          </a:xfrm>
          <a:prstGeom prst="rect">
            <a:avLst/>
          </a:prstGeom>
          <a:solidFill>
            <a:schemeClr val="tx2"/>
          </a:solidFill>
        </p:spPr>
        <p:txBody>
          <a:bodyPr wrap="square" lIns="54610" tIns="54610" rIns="54610" bIns="54610" rtlCol="0" anchor="t">
            <a:noAutofit/>
          </a:bodyPr>
          <a:lst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a:lstStyle>
          <a:p>
            <a:pPr marL="0" marR="0" lvl="0" indent="0" algn="l" defTabSz="914400" rtl="0" eaLnBrk="1" fontAlgn="auto" latinLnBrk="0" hangingPunct="1">
              <a:lnSpc>
                <a:spcPct val="100000"/>
              </a:lnSpc>
              <a:spcBef>
                <a:spcPts val="0"/>
              </a:spcBef>
              <a:spcAft>
                <a:spcPts val="600"/>
              </a:spcAft>
              <a:buFontTx/>
              <a:buNone/>
              <a:defRPr>
                <a:uFillTx/>
              </a:defRPr>
            </a:pPr>
            <a:endParaRPr kumimoji="0" lang="cs-CZ" sz="1100" b="0" i="0" u="none" strike="noStrike" kern="1200" cap="none" spc="0" normalizeH="0" baseline="0" noProof="0" dirty="0">
              <a:ln>
                <a:noFill/>
              </a:ln>
              <a:solidFill>
                <a:srgbClr val="000000">
                  <a:lumMod val="75000"/>
                  <a:lumOff val="25000"/>
                </a:srgbClr>
              </a:solidFill>
              <a:effectLst/>
              <a:uFillTx/>
              <a:latin typeface="Segoe UI" panose="020B0502040204020203" pitchFamily="34" charset="0"/>
              <a:cs typeface="Segoe UI" panose="020B0502040204020203" pitchFamily="34" charset="0"/>
            </a:endParaRPr>
          </a:p>
        </p:txBody>
      </p:sp>
      <p:sp>
        <p:nvSpPr>
          <p:cNvPr id="16" name="TextovéPole 2">
            <a:extLst>
              <a:ext uri="{FF2B5EF4-FFF2-40B4-BE49-F238E27FC236}">
                <a16:creationId xmlns:a16="http://schemas.microsoft.com/office/drawing/2014/main" id="{615199FD-5C6B-57DA-677C-C209E97F98ED}"/>
              </a:ext>
            </a:extLst>
          </p:cNvPr>
          <p:cNvSpPr txBox="1">
            <a:spLocks/>
          </p:cNvSpPr>
          <p:nvPr/>
        </p:nvSpPr>
        <p:spPr>
          <a:xfrm>
            <a:off x="432000" y="4500000"/>
            <a:ext cx="4287837" cy="1751712"/>
          </a:xfrm>
          <a:prstGeom prst="rect">
            <a:avLst/>
          </a:prstGeom>
          <a:solidFill>
            <a:schemeClr val="bg1">
              <a:lumMod val="95000"/>
            </a:schemeClr>
          </a:solidFill>
        </p:spPr>
        <p:txBody>
          <a:bodyPr wrap="square" lIns="54610" tIns="54610" rIns="54610" bIns="54610" rtlCol="0" anchor="t">
            <a:noAutofit/>
          </a:bodyPr>
          <a:lst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a:lstStyle>
          <a:p>
            <a:pPr marL="0" marR="0" lvl="0" indent="0" algn="ctr" defTabSz="914400" rtl="0" eaLnBrk="1" fontAlgn="auto" latinLnBrk="0" hangingPunct="1">
              <a:lnSpc>
                <a:spcPct val="100000"/>
              </a:lnSpc>
              <a:spcBef>
                <a:spcPts val="0"/>
              </a:spcBef>
              <a:spcAft>
                <a:spcPts val="300"/>
              </a:spcAft>
              <a:buClr>
                <a:srgbClr val="43B02A">
                  <a:lumMod val="50000"/>
                </a:srgbClr>
              </a:buClr>
              <a:buFontTx/>
              <a:buNone/>
              <a:defRPr>
                <a:uFillTx/>
              </a:defRPr>
            </a:pPr>
            <a:r>
              <a:rPr lang="cs-CZ" sz="1200" b="1" dirty="0">
                <a:solidFill>
                  <a:schemeClr val="tx1"/>
                </a:solidFill>
                <a:uFillTx/>
                <a:latin typeface="Segoe UI Semibold" panose="020B0702040204020203" pitchFamily="34" charset="0"/>
                <a:cs typeface="Segoe UI Semibold" panose="020B0702040204020203" pitchFamily="34" charset="0"/>
              </a:rPr>
              <a:t>Dopady v oblasti rozvoje cestovního ruchu</a:t>
            </a:r>
            <a:endParaRPr kumimoji="0" lang="cs-CZ" sz="1200" b="1" i="0" u="none" strike="noStrike" kern="1200" cap="none" spc="0" normalizeH="0" baseline="0" noProof="0" dirty="0">
              <a:ln>
                <a:noFill/>
              </a:ln>
              <a:solidFill>
                <a:schemeClr val="tx1"/>
              </a:solidFill>
              <a:effectLst/>
              <a:uFillTx/>
              <a:latin typeface="Segoe UI Semibold" panose="020B0702040204020203" pitchFamily="34" charset="0"/>
              <a:cs typeface="Segoe UI Semibold" panose="020B0702040204020203" pitchFamily="34" charset="0"/>
            </a:endParaRPr>
          </a:p>
          <a:p>
            <a:pPr marL="216000" indent="-171450">
              <a:spcAft>
                <a:spcPts val="300"/>
              </a:spcAft>
              <a:buClr>
                <a:schemeClr val="tx1"/>
              </a:buClr>
              <a:buFont typeface="Wingdings" panose="05000000000000000000" pitchFamily="2" charset="2"/>
              <a:buChar char="§"/>
            </a:pPr>
            <a:r>
              <a:rPr lang="cs-CZ" sz="1100" dirty="0">
                <a:solidFill>
                  <a:schemeClr val="tx1"/>
                </a:solidFill>
                <a:uFillTx/>
                <a:latin typeface="Segoe UI" panose="020B0502040204020203" pitchFamily="34" charset="0"/>
                <a:cs typeface="Segoe UI" panose="020B0502040204020203" pitchFamily="34" charset="0"/>
              </a:rPr>
              <a:t>Vznik nového kvalitního hotelu a restaurace ve městě, ve kterém byla identifikována velmi omezená nabídka kvalitního ubytování a gastronomie může výrazně přispět k rozvoji cestovního ruchu v obci i okolí. </a:t>
            </a:r>
          </a:p>
          <a:p>
            <a:pPr marL="216000" indent="-171450">
              <a:spcAft>
                <a:spcPts val="300"/>
              </a:spcAft>
              <a:buClr>
                <a:schemeClr val="tx1"/>
              </a:buClr>
              <a:buFont typeface="Wingdings" panose="05000000000000000000" pitchFamily="2" charset="2"/>
              <a:buChar char="§"/>
            </a:pPr>
            <a:r>
              <a:rPr lang="cs-CZ" sz="1100" dirty="0">
                <a:solidFill>
                  <a:schemeClr val="tx1"/>
                </a:solidFill>
                <a:uFillTx/>
                <a:latin typeface="Segoe UI" panose="020B0502040204020203" pitchFamily="34" charset="0"/>
                <a:cs typeface="Segoe UI" panose="020B0502040204020203" pitchFamily="34" charset="0"/>
              </a:rPr>
              <a:t>Zkvalitnění základní infrastruktury cestovního ruchu je předpokladem pro nárůst počtu návštěvníků, z kterého budou následně těžit i další služby v regionu a dojde ke zvýšení návštěvnosti památek, přírodních atrakcí a místních akcí.</a:t>
            </a:r>
          </a:p>
        </p:txBody>
      </p:sp>
      <p:sp>
        <p:nvSpPr>
          <p:cNvPr id="17" name="Shape 638">
            <a:extLst>
              <a:ext uri="{FF2B5EF4-FFF2-40B4-BE49-F238E27FC236}">
                <a16:creationId xmlns:a16="http://schemas.microsoft.com/office/drawing/2014/main" id="{ED5E3EEB-2A0D-59ED-99D8-520495E5E637}"/>
              </a:ext>
            </a:extLst>
          </p:cNvPr>
          <p:cNvSpPr>
            <a:spLocks/>
          </p:cNvSpPr>
          <p:nvPr/>
        </p:nvSpPr>
        <p:spPr>
          <a:xfrm>
            <a:off x="6914540" y="3646844"/>
            <a:ext cx="720000" cy="720000"/>
          </a:xfrm>
          <a:custGeom>
            <a:avLst/>
            <a:gdLst/>
            <a:ahLst/>
            <a:cxnLst>
              <a:cxn ang="0">
                <a:pos x="wd2" y="hd2"/>
              </a:cxn>
              <a:cxn ang="5400000">
                <a:pos x="wd2" y="hd2"/>
              </a:cxn>
              <a:cxn ang="10800000">
                <a:pos x="wd2" y="hd2"/>
              </a:cxn>
              <a:cxn ang="16200000">
                <a:pos x="wd2" y="hd2"/>
              </a:cxn>
            </a:cxnLst>
            <a:rect l="0" t="0" r="r" b="b"/>
            <a:pathLst>
              <a:path w="19679" h="19679" extrusionOk="0">
                <a:moveTo>
                  <a:pt x="16796" y="2882"/>
                </a:moveTo>
                <a:cubicBezTo>
                  <a:pt x="20639" y="6724"/>
                  <a:pt x="20639" y="12954"/>
                  <a:pt x="16796" y="16796"/>
                </a:cubicBezTo>
                <a:cubicBezTo>
                  <a:pt x="12954" y="20639"/>
                  <a:pt x="6724" y="20639"/>
                  <a:pt x="2882" y="16796"/>
                </a:cubicBezTo>
                <a:cubicBezTo>
                  <a:pt x="-961" y="12954"/>
                  <a:pt x="-961" y="6724"/>
                  <a:pt x="2882" y="2882"/>
                </a:cubicBezTo>
                <a:cubicBezTo>
                  <a:pt x="6724" y="-961"/>
                  <a:pt x="12954" y="-961"/>
                  <a:pt x="16796" y="2882"/>
                </a:cubicBezTo>
              </a:path>
            </a:pathLst>
          </a:custGeom>
          <a:solidFill>
            <a:schemeClr val="accent5"/>
          </a:solidFill>
          <a:ln w="12700" cap="flat">
            <a:noFill/>
            <a:miter lim="400000"/>
          </a:ln>
          <a:effectLst/>
        </p:spPr>
        <p:txBody>
          <a:bodyPr wrap="square" lIns="0" tIns="0" rIns="0" bIns="0" numCol="1" anchor="ctr">
            <a:noAutofit/>
          </a:bodyPr>
          <a:lstStyle/>
          <a:p>
            <a:pPr marL="0" marR="0" lvl="0" indent="0" algn="ctr" defTabSz="914400" eaLnBrk="1" fontAlgn="auto" latinLnBrk="0" hangingPunct="1">
              <a:lnSpc>
                <a:spcPct val="80000"/>
              </a:lnSpc>
              <a:spcBef>
                <a:spcPts val="5500"/>
              </a:spcBef>
              <a:spcAft>
                <a:spcPts val="0"/>
              </a:spcAft>
              <a:buFontTx/>
              <a:buNone/>
              <a:defRPr sz="5000">
                <a:solidFill>
                  <a:srgbClr val="333333"/>
                </a:solidFill>
                <a:uFillTx/>
                <a:latin typeface="Helvetica Neue Thin"/>
                <a:ea typeface="Helvetica Neue Thin"/>
                <a:cs typeface="Helvetica Neue Thin"/>
                <a:sym typeface="Helvetica Neue Thin"/>
              </a:defRPr>
            </a:pPr>
            <a:endParaRPr kumimoji="0" sz="1100" b="0" i="0" u="none" strike="noStrike" kern="0" cap="none" spc="0" normalizeH="0" baseline="0" noProof="0" dirty="0">
              <a:ln>
                <a:noFill/>
              </a:ln>
              <a:solidFill>
                <a:srgbClr val="333333"/>
              </a:solidFill>
              <a:effectLst/>
              <a:uFillTx/>
              <a:latin typeface="Segoe UI" panose="020B0502040204020203" pitchFamily="34" charset="0"/>
              <a:ea typeface="Helvetica Neue Thin"/>
              <a:cs typeface="Segoe UI" panose="020B0502040204020203" pitchFamily="34" charset="0"/>
              <a:sym typeface="Helvetica Neue Thin"/>
            </a:endParaRPr>
          </a:p>
        </p:txBody>
      </p:sp>
      <p:pic>
        <p:nvPicPr>
          <p:cNvPr id="18" name="Grafický objekt 17" descr="Cílová skupina">
            <a:extLst>
              <a:ext uri="{FF2B5EF4-FFF2-40B4-BE49-F238E27FC236}">
                <a16:creationId xmlns:a16="http://schemas.microsoft.com/office/drawing/2014/main" id="{34CB0142-9452-A922-B7DA-CD28D14BF2DD}"/>
              </a:ext>
            </a:extLst>
          </p:cNvPr>
          <p:cNvPicPr>
            <a:picLocks noChangeAspect="1"/>
          </p:cNvPicPr>
          <p:nvPr/>
        </p:nvPicPr>
        <p:blipFill>
          <a:blip r:embed="rId4" cstate="print">
            <a:extLst>
              <a:ext uri="{28A0092B-C50C-407E-A947-70E740481C1C}">
                <a14:useLocalDpi xmlns:a14="http://schemas.microsoft.com/office/drawing/2010/main"/>
              </a:ext>
              <a:ext uri="{96DAC541-7B7A-43D3-8B79-37D633B846F1}">
                <asvg:svgBlip xmlns:asvg="http://schemas.microsoft.com/office/drawing/2016/SVG/main" r:embed="rId5"/>
              </a:ext>
            </a:extLst>
          </a:blip>
          <a:stretch>
            <a:fillRect/>
          </a:stretch>
        </p:blipFill>
        <p:spPr>
          <a:xfrm>
            <a:off x="6949766" y="3687128"/>
            <a:ext cx="639430" cy="639430"/>
          </a:xfrm>
          <a:prstGeom prst="rect">
            <a:avLst/>
          </a:prstGeom>
        </p:spPr>
      </p:pic>
      <p:sp>
        <p:nvSpPr>
          <p:cNvPr id="19" name="TextovéPole 2">
            <a:extLst>
              <a:ext uri="{FF2B5EF4-FFF2-40B4-BE49-F238E27FC236}">
                <a16:creationId xmlns:a16="http://schemas.microsoft.com/office/drawing/2014/main" id="{166BC6DC-D3D4-639E-DA38-5E9E92C3E803}"/>
              </a:ext>
            </a:extLst>
          </p:cNvPr>
          <p:cNvSpPr txBox="1">
            <a:spLocks/>
          </p:cNvSpPr>
          <p:nvPr/>
        </p:nvSpPr>
        <p:spPr>
          <a:xfrm>
            <a:off x="5187835" y="4428000"/>
            <a:ext cx="4316164" cy="72000"/>
          </a:xfrm>
          <a:prstGeom prst="rect">
            <a:avLst/>
          </a:prstGeom>
          <a:solidFill>
            <a:schemeClr val="accent5"/>
          </a:solidFill>
        </p:spPr>
        <p:txBody>
          <a:bodyPr wrap="square" lIns="54610" tIns="54610" rIns="54610" bIns="54610" rtlCol="0" anchor="t">
            <a:noAutofit/>
          </a:bodyPr>
          <a:lst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a:lstStyle>
          <a:p>
            <a:pPr marL="0" marR="0" lvl="0" indent="0" algn="l" defTabSz="914400" rtl="0" eaLnBrk="1" fontAlgn="auto" latinLnBrk="0" hangingPunct="1">
              <a:lnSpc>
                <a:spcPct val="100000"/>
              </a:lnSpc>
              <a:spcBef>
                <a:spcPts val="0"/>
              </a:spcBef>
              <a:spcAft>
                <a:spcPts val="600"/>
              </a:spcAft>
              <a:buFontTx/>
              <a:buNone/>
              <a:defRPr>
                <a:uFillTx/>
              </a:defRPr>
            </a:pPr>
            <a:endParaRPr kumimoji="0" lang="cs-CZ" sz="1100" b="0" i="0" u="none" strike="noStrike" kern="1200" cap="none" spc="0" normalizeH="0" baseline="0" noProof="0" dirty="0">
              <a:ln>
                <a:noFill/>
              </a:ln>
              <a:solidFill>
                <a:srgbClr val="000000">
                  <a:lumMod val="75000"/>
                  <a:lumOff val="25000"/>
                </a:srgbClr>
              </a:solidFill>
              <a:effectLst/>
              <a:uFillTx/>
              <a:latin typeface="Segoe UI" panose="020B0502040204020203" pitchFamily="34" charset="0"/>
              <a:cs typeface="Segoe UI" panose="020B0502040204020203" pitchFamily="34" charset="0"/>
            </a:endParaRPr>
          </a:p>
        </p:txBody>
      </p:sp>
      <p:sp>
        <p:nvSpPr>
          <p:cNvPr id="20" name="TextovéPole 2">
            <a:extLst>
              <a:ext uri="{FF2B5EF4-FFF2-40B4-BE49-F238E27FC236}">
                <a16:creationId xmlns:a16="http://schemas.microsoft.com/office/drawing/2014/main" id="{713F053C-7143-0FAD-A9B4-28F4076537D8}"/>
              </a:ext>
            </a:extLst>
          </p:cNvPr>
          <p:cNvSpPr txBox="1">
            <a:spLocks/>
          </p:cNvSpPr>
          <p:nvPr/>
        </p:nvSpPr>
        <p:spPr>
          <a:xfrm>
            <a:off x="5187835" y="4499999"/>
            <a:ext cx="4316164" cy="1751713"/>
          </a:xfrm>
          <a:prstGeom prst="rect">
            <a:avLst/>
          </a:prstGeom>
          <a:solidFill>
            <a:schemeClr val="bg1">
              <a:lumMod val="95000"/>
            </a:schemeClr>
          </a:solidFill>
        </p:spPr>
        <p:txBody>
          <a:bodyPr wrap="square" lIns="54610" tIns="54610" rIns="54610" bIns="54610" rtlCol="0" anchor="t">
            <a:noAutofit/>
          </a:bodyPr>
          <a:lstStyle>
            <a:defPPr>
              <a:defRPr lang="en-US">
                <a:uFillTx/>
              </a:defRPr>
            </a:defPPr>
            <a:lvl1pPr marL="0" algn="l" defTabSz="914400" rtl="0" eaLnBrk="1" latinLnBrk="0" hangingPunct="1">
              <a:defRPr sz="1800" kern="1200">
                <a:solidFill>
                  <a:schemeClr val="tx1"/>
                </a:solidFill>
                <a:uFillTx/>
                <a:latin typeface="+mn-lt"/>
                <a:ea typeface="+mn-ea"/>
                <a:cs typeface="+mn-cs"/>
              </a:defRPr>
            </a:lvl1pPr>
            <a:lvl2pPr marL="457200" algn="l" defTabSz="914400" rtl="0" eaLnBrk="1" latinLnBrk="0" hangingPunct="1">
              <a:defRPr sz="1800" kern="1200">
                <a:solidFill>
                  <a:schemeClr val="tx1"/>
                </a:solidFill>
                <a:uFillTx/>
                <a:latin typeface="+mn-lt"/>
                <a:ea typeface="+mn-ea"/>
                <a:cs typeface="+mn-cs"/>
              </a:defRPr>
            </a:lvl2pPr>
            <a:lvl3pPr marL="914400" algn="l" defTabSz="914400" rtl="0" eaLnBrk="1" latinLnBrk="0" hangingPunct="1">
              <a:defRPr sz="1800" kern="1200">
                <a:solidFill>
                  <a:schemeClr val="tx1"/>
                </a:solidFill>
                <a:uFillTx/>
                <a:latin typeface="+mn-lt"/>
                <a:ea typeface="+mn-ea"/>
                <a:cs typeface="+mn-cs"/>
              </a:defRPr>
            </a:lvl3pPr>
            <a:lvl4pPr marL="1371600" algn="l" defTabSz="914400" rtl="0" eaLnBrk="1" latinLnBrk="0" hangingPunct="1">
              <a:defRPr sz="1800" kern="1200">
                <a:solidFill>
                  <a:schemeClr val="tx1"/>
                </a:solidFill>
                <a:uFillTx/>
                <a:latin typeface="+mn-lt"/>
                <a:ea typeface="+mn-ea"/>
                <a:cs typeface="+mn-cs"/>
              </a:defRPr>
            </a:lvl4pPr>
            <a:lvl5pPr marL="1828800" algn="l" defTabSz="914400" rtl="0" eaLnBrk="1" latinLnBrk="0" hangingPunct="1">
              <a:defRPr sz="1800" kern="1200">
                <a:solidFill>
                  <a:schemeClr val="tx1"/>
                </a:solidFill>
                <a:uFillTx/>
                <a:latin typeface="+mn-lt"/>
                <a:ea typeface="+mn-ea"/>
                <a:cs typeface="+mn-cs"/>
              </a:defRPr>
            </a:lvl5pPr>
            <a:lvl6pPr marL="2286000" algn="l" defTabSz="914400" rtl="0" eaLnBrk="1" latinLnBrk="0" hangingPunct="1">
              <a:defRPr sz="1800" kern="1200">
                <a:solidFill>
                  <a:schemeClr val="tx1"/>
                </a:solidFill>
                <a:uFillTx/>
                <a:latin typeface="+mn-lt"/>
                <a:ea typeface="+mn-ea"/>
                <a:cs typeface="+mn-cs"/>
              </a:defRPr>
            </a:lvl6pPr>
            <a:lvl7pPr marL="2743200" algn="l" defTabSz="914400" rtl="0" eaLnBrk="1" latinLnBrk="0" hangingPunct="1">
              <a:defRPr sz="1800" kern="1200">
                <a:solidFill>
                  <a:schemeClr val="tx1"/>
                </a:solidFill>
                <a:uFillTx/>
                <a:latin typeface="+mn-lt"/>
                <a:ea typeface="+mn-ea"/>
                <a:cs typeface="+mn-cs"/>
              </a:defRPr>
            </a:lvl7pPr>
            <a:lvl8pPr marL="3200400" algn="l" defTabSz="914400" rtl="0" eaLnBrk="1" latinLnBrk="0" hangingPunct="1">
              <a:defRPr sz="1800" kern="1200">
                <a:solidFill>
                  <a:schemeClr val="tx1"/>
                </a:solidFill>
                <a:uFillTx/>
                <a:latin typeface="+mn-lt"/>
                <a:ea typeface="+mn-ea"/>
                <a:cs typeface="+mn-cs"/>
              </a:defRPr>
            </a:lvl8pPr>
            <a:lvl9pPr marL="3657600" algn="l" defTabSz="914400" rtl="0" eaLnBrk="1" latinLnBrk="0" hangingPunct="1">
              <a:defRPr sz="1800" kern="1200">
                <a:solidFill>
                  <a:schemeClr val="tx1"/>
                </a:solidFill>
                <a:uFillTx/>
                <a:latin typeface="+mn-lt"/>
                <a:ea typeface="+mn-ea"/>
                <a:cs typeface="+mn-cs"/>
              </a:defRPr>
            </a:lvl9pPr>
          </a:lstStyle>
          <a:p>
            <a:pPr marL="0" marR="0" lvl="0" indent="0" algn="ctr" defTabSz="914400" rtl="0" eaLnBrk="1" fontAlgn="auto" latinLnBrk="0" hangingPunct="1">
              <a:lnSpc>
                <a:spcPct val="100000"/>
              </a:lnSpc>
              <a:spcBef>
                <a:spcPts val="0"/>
              </a:spcBef>
              <a:spcAft>
                <a:spcPts val="300"/>
              </a:spcAft>
              <a:buClr>
                <a:srgbClr val="43B02A">
                  <a:lumMod val="50000"/>
                </a:srgbClr>
              </a:buClr>
              <a:buFontTx/>
              <a:buNone/>
              <a:defRPr>
                <a:uFillTx/>
              </a:defRPr>
            </a:pPr>
            <a:r>
              <a:rPr kumimoji="0" lang="cs-CZ" sz="1200" b="1" i="0" u="none" strike="noStrike" kern="1200" cap="none" spc="0" normalizeH="0" baseline="0" noProof="0" dirty="0">
                <a:ln>
                  <a:noFill/>
                </a:ln>
                <a:solidFill>
                  <a:schemeClr val="tx1"/>
                </a:solidFill>
                <a:effectLst/>
                <a:uFillTx/>
                <a:latin typeface="Segoe UI Semibold" panose="020B0702040204020203" pitchFamily="34" charset="0"/>
                <a:cs typeface="Segoe UI Semibold" panose="020B0702040204020203" pitchFamily="34" charset="0"/>
              </a:rPr>
              <a:t>Marketingové a PR dopady</a:t>
            </a:r>
          </a:p>
          <a:p>
            <a:pPr marL="216000" marR="0" indent="-171450" fontAlgn="auto">
              <a:lnSpc>
                <a:spcPct val="100000"/>
              </a:lnSpc>
              <a:spcBef>
                <a:spcPts val="0"/>
              </a:spcBef>
              <a:spcAft>
                <a:spcPts val="300"/>
              </a:spcAft>
              <a:buClr>
                <a:schemeClr val="tx1"/>
              </a:buClr>
              <a:buFont typeface="Wingdings" panose="05000000000000000000" pitchFamily="2" charset="2"/>
              <a:buChar char="§"/>
              <a:defRPr>
                <a:uFillTx/>
              </a:defRPr>
            </a:pPr>
            <a:r>
              <a:rPr lang="cs-CZ" sz="1100" dirty="0">
                <a:solidFill>
                  <a:schemeClr val="tx1"/>
                </a:solidFill>
                <a:latin typeface="Segoe UI" panose="020B0502040204020203" pitchFamily="34" charset="0"/>
                <a:cs typeface="Segoe UI" panose="020B0502040204020203" pitchFamily="34" charset="0"/>
              </a:rPr>
              <a:t>Otevření nového objektu s obchody a restauracemi může sloužit jako příležitost pro město k posílení své reputace jako progresivního a dynamického místa. To se odrazí v publicitě a</a:t>
            </a:r>
            <a:r>
              <a:rPr lang="cs-CZ" sz="1100" dirty="0">
                <a:effectLst/>
                <a:latin typeface="Segoe UI" panose="020B0502040204020203" pitchFamily="34" charset="0"/>
                <a:ea typeface="Aptos" panose="020B0004020202020204" pitchFamily="34" charset="0"/>
                <a:cs typeface="Segoe UI" panose="020B0502040204020203" pitchFamily="34" charset="0"/>
              </a:rPr>
              <a:t> </a:t>
            </a:r>
            <a:r>
              <a:rPr lang="cs-CZ" sz="1100" dirty="0">
                <a:solidFill>
                  <a:schemeClr val="tx1"/>
                </a:solidFill>
                <a:latin typeface="Segoe UI" panose="020B0502040204020203" pitchFamily="34" charset="0"/>
                <a:cs typeface="Segoe UI" panose="020B0502040204020203" pitchFamily="34" charset="0"/>
              </a:rPr>
              <a:t>mediální pozornosti.</a:t>
            </a:r>
          </a:p>
          <a:p>
            <a:pPr marL="216000" marR="0" indent="-171450" fontAlgn="auto">
              <a:lnSpc>
                <a:spcPct val="100000"/>
              </a:lnSpc>
              <a:spcBef>
                <a:spcPts val="0"/>
              </a:spcBef>
              <a:spcAft>
                <a:spcPts val="300"/>
              </a:spcAft>
              <a:buClr>
                <a:schemeClr val="tx1"/>
              </a:buClr>
              <a:buFont typeface="Wingdings" panose="05000000000000000000" pitchFamily="2" charset="2"/>
              <a:buChar char="§"/>
              <a:defRPr>
                <a:uFillTx/>
              </a:defRPr>
            </a:pPr>
            <a:r>
              <a:rPr lang="cs-CZ" sz="1100" dirty="0">
                <a:solidFill>
                  <a:schemeClr val="tx1"/>
                </a:solidFill>
                <a:latin typeface="Segoe UI" panose="020B0502040204020203" pitchFamily="34" charset="0"/>
                <a:cs typeface="Segoe UI" panose="020B0502040204020203" pitchFamily="34" charset="0"/>
              </a:rPr>
              <a:t>Pokud bude projekt dobře komunikován, může sloužit jako nástroj pro zlepšení marketingové strategie města, což může přitáhnout více lidí do centra města a podporovat lokalizovaný rozvoj.</a:t>
            </a:r>
          </a:p>
        </p:txBody>
      </p:sp>
    </p:spTree>
    <p:extLst>
      <p:ext uri="{BB962C8B-B14F-4D97-AF65-F5344CB8AC3E}">
        <p14:creationId xmlns:p14="http://schemas.microsoft.com/office/powerpoint/2010/main" val="2069041264"/>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Tree>
    <p:extLst>
      <p:ext uri="{BB962C8B-B14F-4D97-AF65-F5344CB8AC3E}">
        <p14:creationId xmlns:p14="http://schemas.microsoft.com/office/powerpoint/2010/main" val="2360209585"/>
      </p:ext>
    </p:extLst>
  </p:cSld>
  <p:clrMapOvr>
    <a:masterClrMapping/>
  </p:clrMapOvr>
</p:sld>
</file>

<file path=ppt/theme/theme1.xml><?xml version="1.0" encoding="utf-8"?>
<a:theme xmlns:a="http://schemas.openxmlformats.org/drawingml/2006/main" name="Motiv Office">
  <a:themeElements>
    <a:clrScheme name="KREIA">
      <a:dk1>
        <a:srgbClr val="000000"/>
      </a:dk1>
      <a:lt1>
        <a:srgbClr val="FFFFFF"/>
      </a:lt1>
      <a:dk2>
        <a:srgbClr val="B41A34"/>
      </a:dk2>
      <a:lt2>
        <a:srgbClr val="0F8040"/>
      </a:lt2>
      <a:accent1>
        <a:srgbClr val="008CDA"/>
      </a:accent1>
      <a:accent2>
        <a:srgbClr val="002F95"/>
      </a:accent2>
      <a:accent3>
        <a:srgbClr val="C41D7F"/>
      </a:accent3>
      <a:accent4>
        <a:srgbClr val="68266E"/>
      </a:accent4>
      <a:accent5>
        <a:srgbClr val="01AEAC"/>
      </a:accent5>
      <a:accent6>
        <a:srgbClr val="F5BA00"/>
      </a:accent6>
      <a:hlink>
        <a:srgbClr val="0070C0"/>
      </a:hlink>
      <a:folHlink>
        <a:srgbClr val="7030A0"/>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Motiv Offic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Motiv Offic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docProps/app.xml><?xml version="1.0" encoding="utf-8"?>
<Properties xmlns="http://schemas.openxmlformats.org/officeDocument/2006/extended-properties" xmlns:vt="http://schemas.openxmlformats.org/officeDocument/2006/docPropsVTypes">
  <Template>Office Theme</Template>
  <TotalTime>9159</TotalTime>
  <Words>1102</Words>
  <Application>Microsoft Office PowerPoint</Application>
  <PresentationFormat>A4 (210 × 297 mm)</PresentationFormat>
  <Paragraphs>93</Paragraphs>
  <Slides>8</Slides>
  <Notes>0</Notes>
  <HiddenSlides>0</HiddenSlides>
  <MMClips>0</MMClips>
  <ScaleCrop>false</ScaleCrop>
  <HeadingPairs>
    <vt:vector size="6" baseType="variant">
      <vt:variant>
        <vt:lpstr>Použitá písma</vt:lpstr>
      </vt:variant>
      <vt:variant>
        <vt:i4>7</vt:i4>
      </vt:variant>
      <vt:variant>
        <vt:lpstr>Motiv</vt:lpstr>
      </vt:variant>
      <vt:variant>
        <vt:i4>1</vt:i4>
      </vt:variant>
      <vt:variant>
        <vt:lpstr>Nadpisy snímků</vt:lpstr>
      </vt:variant>
      <vt:variant>
        <vt:i4>8</vt:i4>
      </vt:variant>
    </vt:vector>
  </HeadingPairs>
  <TitlesOfParts>
    <vt:vector size="16" baseType="lpstr">
      <vt:lpstr>Aptos</vt:lpstr>
      <vt:lpstr>Arial</vt:lpstr>
      <vt:lpstr>Calibri</vt:lpstr>
      <vt:lpstr>Gill Sans MT</vt:lpstr>
      <vt:lpstr>Segoe UI</vt:lpstr>
      <vt:lpstr>Segoe UI Semibold</vt:lpstr>
      <vt:lpstr>Wingdings</vt:lpstr>
      <vt:lpstr>Motiv Office</vt:lpstr>
      <vt:lpstr>Prezentace aplikace PowerPoint</vt:lpstr>
      <vt:lpstr>Výzkumná anketa a workshop - budoucnost objektu</vt:lpstr>
      <vt:lpstr>Představení základního konceptu funkčního uspořádání objektu</vt:lpstr>
      <vt:lpstr>Srovnání předpokládaných výnosů a nákladů pro varianty ustálený provoz, v dnešních cenách</vt:lpstr>
      <vt:lpstr>Varianta 2: Výstavba nové budovy Nominální cash-flow v prvních 40 letech provozu po dokončení výstavby při zohlednění přepokládané výše investice bez DPH, náběhové křivky do ustálení provozu (4. rok), očekávané inflaci ve výši 2 % ročně (inflační cíl ČNB) a daně ze zisku ve výši 15 %</vt:lpstr>
      <vt:lpstr>Prezentace kvant. dopadů – varianta výstavby nové budovy</vt:lpstr>
      <vt:lpstr>Nekvantifikovatelné dopady</vt:lpstr>
      <vt:lpstr>Prezentace aplikace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Prezentace aplikace PowerPoint</dc:title>
  <dc:creator>Jan Sedlář</dc:creator>
  <cp:lastModifiedBy>Ondřej Špaček</cp:lastModifiedBy>
  <cp:revision>317</cp:revision>
  <dcterms:created xsi:type="dcterms:W3CDTF">2020-10-28T11:16:46Z</dcterms:created>
  <dcterms:modified xsi:type="dcterms:W3CDTF">2025-06-22T13:58:16Z</dcterms:modified>
</cp:coreProperties>
</file>